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34"/>
  </p:notesMasterIdLst>
  <p:handoutMasterIdLst>
    <p:handoutMasterId r:id="rId35"/>
  </p:handoutMasterIdLst>
  <p:sldIdLst>
    <p:sldId id="256" r:id="rId2"/>
    <p:sldId id="262" r:id="rId3"/>
    <p:sldId id="263" r:id="rId4"/>
    <p:sldId id="264" r:id="rId5"/>
    <p:sldId id="265" r:id="rId6"/>
    <p:sldId id="274" r:id="rId7"/>
    <p:sldId id="268" r:id="rId8"/>
    <p:sldId id="269" r:id="rId9"/>
    <p:sldId id="297" r:id="rId10"/>
    <p:sldId id="295" r:id="rId11"/>
    <p:sldId id="294" r:id="rId12"/>
    <p:sldId id="298" r:id="rId13"/>
    <p:sldId id="270" r:id="rId14"/>
    <p:sldId id="267" r:id="rId15"/>
    <p:sldId id="278" r:id="rId16"/>
    <p:sldId id="300" r:id="rId17"/>
    <p:sldId id="299" r:id="rId18"/>
    <p:sldId id="310" r:id="rId19"/>
    <p:sldId id="279" r:id="rId20"/>
    <p:sldId id="302" r:id="rId21"/>
    <p:sldId id="304" r:id="rId22"/>
    <p:sldId id="303" r:id="rId23"/>
    <p:sldId id="305" r:id="rId24"/>
    <p:sldId id="306" r:id="rId25"/>
    <p:sldId id="307" r:id="rId26"/>
    <p:sldId id="301" r:id="rId27"/>
    <p:sldId id="285" r:id="rId28"/>
    <p:sldId id="286" r:id="rId29"/>
    <p:sldId id="308" r:id="rId30"/>
    <p:sldId id="290" r:id="rId31"/>
    <p:sldId id="309" r:id="rId32"/>
    <p:sldId id="291" r:id="rId33"/>
  </p:sldIdLst>
  <p:sldSz cx="9144000" cy="6858000" type="screen4x3"/>
  <p:notesSz cx="6858000" cy="9144000"/>
  <p:defaultTex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806">
          <p15:clr>
            <a:srgbClr val="A4A3A4"/>
          </p15:clr>
        </p15:guide>
        <p15:guide id="2" pos="45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34979"/>
    <a:srgbClr val="003257"/>
    <a:srgbClr val="003053"/>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essuno stile, griglia tabella">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658" autoAdjust="0"/>
    <p:restoredTop sz="78194" autoAdjust="0"/>
  </p:normalViewPr>
  <p:slideViewPr>
    <p:cSldViewPr snapToGrid="0" snapToObjects="1">
      <p:cViewPr varScale="1">
        <p:scale>
          <a:sx n="61" d="100"/>
          <a:sy n="61" d="100"/>
        </p:scale>
        <p:origin x="2304" y="29"/>
      </p:cViewPr>
      <p:guideLst>
        <p:guide orient="horz" pos="1806"/>
        <p:guide pos="456"/>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handoutMaster" Target="handoutMasters/handoutMaster1.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5BF3CCC-77DD-F84F-A249-CA3C5045A043}" type="datetime1">
              <a:rPr lang="it-IT" smtClean="0"/>
              <a:pPr/>
              <a:t>09/01/2024</a:t>
            </a:fld>
            <a:endParaRPr lang="it-IT"/>
          </a:p>
        </p:txBody>
      </p:sp>
      <p:sp>
        <p:nvSpPr>
          <p:cNvPr id="4" name="Segnaposto piè di pagina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it-IT"/>
          </a:p>
        </p:txBody>
      </p:sp>
      <p:sp>
        <p:nvSpPr>
          <p:cNvPr id="5" name="Segnaposto numero diapositiva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BACFBF69-E6D8-384B-B1CC-31CC9EB4A4AC}" type="slidenum">
              <a:rPr lang="it-IT" smtClean="0"/>
              <a:pPr/>
              <a:t>‹N›</a:t>
            </a:fld>
            <a:endParaRPr lang="it-IT"/>
          </a:p>
        </p:txBody>
      </p:sp>
    </p:spTree>
    <p:extLst>
      <p:ext uri="{BB962C8B-B14F-4D97-AF65-F5344CB8AC3E}">
        <p14:creationId xmlns:p14="http://schemas.microsoft.com/office/powerpoint/2010/main" val="23914858"/>
      </p:ext>
    </p:extLst>
  </p:cSld>
  <p:clrMap bg1="lt1" tx1="dk1" bg2="lt2" tx2="dk2" accent1="accent1" accent2="accent2" accent3="accent3" accent4="accent4" accent5="accent5" accent6="accent6" hlink="hlink" folHlink="folHlink"/>
  <p:hf hdr="0" ftr="0" dt="0"/>
</p:handoutMaster>
</file>

<file path=ppt/media/image10.png>
</file>

<file path=ppt/media/image11.png>
</file>

<file path=ppt/media/image12.png>
</file>

<file path=ppt/media/image13.jp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E692227-D6DC-FD45-9507-DB2BAD58473C}" type="datetime1">
              <a:rPr lang="it-IT" smtClean="0"/>
              <a:pPr/>
              <a:t>09/01/2024</a:t>
            </a:fld>
            <a:endParaRPr lang="it-IT"/>
          </a:p>
        </p:txBody>
      </p:sp>
      <p:sp>
        <p:nvSpPr>
          <p:cNvPr id="4" name="Segnaposto immagine diapositiva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6986711-015B-0142-88C4-65D50E44FA77}" type="slidenum">
              <a:rPr lang="it-IT" smtClean="0"/>
              <a:pPr/>
              <a:t>‹N›</a:t>
            </a:fld>
            <a:endParaRPr lang="it-IT"/>
          </a:p>
        </p:txBody>
      </p:sp>
    </p:spTree>
    <p:extLst>
      <p:ext uri="{BB962C8B-B14F-4D97-AF65-F5344CB8AC3E}">
        <p14:creationId xmlns:p14="http://schemas.microsoft.com/office/powerpoint/2010/main" val="2162096253"/>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Segnaposto note 2"/>
              <p:cNvSpPr>
                <a:spLocks noGrp="1"/>
              </p:cNvSpPr>
              <p:nvPr>
                <p:ph type="body" idx="1"/>
              </p:nvPr>
            </p:nvSpPr>
            <p:spPr/>
            <p:txBody>
              <a:bodyPr/>
              <a:lstStyle/>
              <a:p>
                <a:endParaRPr lang="it-IT" dirty="0"/>
              </a:p>
            </p:txBody>
          </p:sp>
        </mc:Choice>
        <mc:Fallback xmlns="">
          <p:sp>
            <p:nvSpPr>
              <p:cNvPr id="3" name="Segnaposto note 2"/>
              <p:cNvSpPr>
                <a:spLocks noGrp="1"/>
              </p:cNvSpPr>
              <p:nvPr>
                <p:ph type="body" idx="1"/>
              </p:nvPr>
            </p:nvSpPr>
            <p:spPr/>
            <p:txBody>
              <a:bodyPr/>
              <a:lstStyle/>
              <a:p>
                <a:r>
                  <a:rPr lang="it-IT" dirty="0"/>
                  <a:t>Un’immagine è una struttura dati costituita da pixel, dove ogni pixel rappresenta una combinazione dei colori primari. In particolare, ogni pixel può essere rappresentato come un array multidimensionale di elementi numerici il cui valore indica l'intensità del colore di uno specifico pixel. Il valore che possiamo assegnare a un pixel può variare a seconda del formato dell'immagine (ad esempio, in un'immagine a 8 bit, a ogni pixel viene assegnato un valore compreso tra 0 e 255). La dimensione di una matrice di pixel è definita dal numero di canali dell'immagine.</a:t>
                </a:r>
              </a:p>
              <a:p>
                <a:r>
                  <a:rPr lang="it-IT" dirty="0"/>
                  <a:t>Nell'elaborazione delle immagini, un kernel è una piccola matrice utilizzata per eseguire varie operazioni sull'immagine. Queste operazioni si realizzano eseguendo una convoluzione tra il kernel e un'immagine. In altre parole, ogni pixel dell'immagine in uscita rappresenta una funzione dei pixel vicini dell'immagine in ingresso. Il kernel è questa funzione.</a:t>
                </a:r>
              </a:p>
              <a:p>
                <a:r>
                  <a:rPr lang="it-IT" dirty="0"/>
                  <a:t>L'espressione generale di una convoluzione discreta è:</a:t>
                </a:r>
              </a:p>
              <a:p>
                <a:pPr marL="0" marR="0" lvl="0" indent="0" algn="l" defTabSz="457200" rtl="0" eaLnBrk="1" fontAlgn="auto" latinLnBrk="0" hangingPunct="1">
                  <a:lnSpc>
                    <a:spcPct val="100000"/>
                  </a:lnSpc>
                  <a:spcBef>
                    <a:spcPts val="0"/>
                  </a:spcBef>
                  <a:spcAft>
                    <a:spcPts val="0"/>
                  </a:spcAft>
                  <a:buClrTx/>
                  <a:buSzTx/>
                  <a:buFontTx/>
                  <a:buNone/>
                  <a:tabLst/>
                  <a:defRPr/>
                </a:pPr>
                <a:r>
                  <a:rPr lang="it-IT" sz="1200" b="0" i="0">
                    <a:latin typeface="Cambria Math" panose="02040503050406030204" pitchFamily="18" charset="0"/>
                  </a:rPr>
                  <a:t>𝑔(𝑥,𝑦)=</a:t>
                </a:r>
                <a:r>
                  <a:rPr lang="it-IT" sz="1200" b="0" i="0">
                    <a:latin typeface="Cambria Math" panose="02040503050406030204" pitchFamily="18" charset="0"/>
                    <a:ea typeface="Cambria Math" panose="02040503050406030204" pitchFamily="18" charset="0"/>
                  </a:rPr>
                  <a:t>𝜔⨂𝑓(𝑥,𝑦)=</a:t>
                </a:r>
                <a:r>
                  <a:rPr lang="it-IT" sz="1200" i="0">
                    <a:latin typeface="Cambria Math" panose="02040503050406030204" pitchFamily="18" charset="0"/>
                  </a:rPr>
                  <a:t>∑</a:t>
                </a:r>
                <a:r>
                  <a:rPr lang="it-IT" sz="1200" b="0" i="0">
                    <a:latin typeface="Cambria Math" panose="02040503050406030204" pitchFamily="18" charset="0"/>
                  </a:rPr>
                  <a:t>_(</a:t>
                </a:r>
                <a:r>
                  <a:rPr lang="it-IT" sz="1200" i="0">
                    <a:latin typeface="Cambria Math" panose="02040503050406030204" pitchFamily="18" charset="0"/>
                  </a:rPr>
                  <a:t>𝑖=</a:t>
                </a:r>
                <a:r>
                  <a:rPr lang="it-IT" sz="1200" b="0" i="0">
                    <a:latin typeface="Cambria Math" panose="02040503050406030204" pitchFamily="18" charset="0"/>
                  </a:rPr>
                  <a:t>−𝑎)^𝑎</a:t>
                </a:r>
                <a:r>
                  <a:rPr lang="it-IT" sz="1200" b="0" i="0">
                    <a:latin typeface="Cambria Math" panose="02040503050406030204" pitchFamily="18" charset="0"/>
                    <a:ea typeface="Cambria Math" panose="02040503050406030204" pitchFamily="18" charset="0"/>
                  </a:rPr>
                  <a:t>▒∑_(</a:t>
                </a:r>
                <a:r>
                  <a:rPr lang="it-IT" sz="1200" b="0" i="0">
                    <a:latin typeface="Cambria Math" panose="02040503050406030204" pitchFamily="18" charset="0"/>
                  </a:rPr>
                  <a:t>𝑗=−𝑏)^𝑏</a:t>
                </a:r>
                <a:r>
                  <a:rPr lang="it-IT" sz="1200" b="0" i="0">
                    <a:latin typeface="Cambria Math" panose="02040503050406030204" pitchFamily="18" charset="0"/>
                    <a:ea typeface="Cambria Math" panose="02040503050406030204" pitchFamily="18" charset="0"/>
                  </a:rPr>
                  <a:t>▒〖</a:t>
                </a:r>
                <a:r>
                  <a:rPr lang="it-IT" sz="1200" i="0">
                    <a:latin typeface="Cambria Math" panose="02040503050406030204" pitchFamily="18" charset="0"/>
                    <a:ea typeface="Cambria Math" panose="02040503050406030204" pitchFamily="18" charset="0"/>
                  </a:rPr>
                  <a:t>𝜔</a:t>
                </a:r>
                <a:r>
                  <a:rPr lang="it-IT" sz="1200" b="0" i="0">
                    <a:latin typeface="Cambria Math" panose="02040503050406030204" pitchFamily="18" charset="0"/>
                    <a:ea typeface="Cambria Math" panose="02040503050406030204" pitchFamily="18" charset="0"/>
                  </a:rPr>
                  <a:t>(𝑖,𝑗)⋅𝑓(𝑥−𝑖,𝑦−𝑗)〗</a:t>
                </a:r>
                <a:endParaRPr lang="en-US" sz="1200" dirty="0"/>
              </a:p>
              <a:p>
                <a:r>
                  <a:rPr lang="it-IT" dirty="0"/>
                  <a:t>dove g(x, y) rappresenta l'immagine di uscita elaborata, f (x, y) rappresenta l'immagine di ingresso originale e ω rappresenta il kernel del filtro.</a:t>
                </a:r>
              </a:p>
              <a:p>
                <a:endParaRPr lang="it-IT" dirty="0"/>
              </a:p>
            </p:txBody>
          </p:sp>
        </mc:Fallback>
      </mc:AlternateContent>
      <p:sp>
        <p:nvSpPr>
          <p:cNvPr id="4" name="Segnaposto numero diapositiva 3"/>
          <p:cNvSpPr>
            <a:spLocks noGrp="1"/>
          </p:cNvSpPr>
          <p:nvPr>
            <p:ph type="sldNum" sz="quarter" idx="10"/>
          </p:nvPr>
        </p:nvSpPr>
        <p:spPr/>
        <p:txBody>
          <a:bodyPr/>
          <a:lstStyle/>
          <a:p>
            <a:fld id="{96986711-015B-0142-88C4-65D50E44FA77}" type="slidenum">
              <a:rPr lang="it-IT" smtClean="0"/>
              <a:pPr/>
              <a:t>2</a:t>
            </a:fld>
            <a:endParaRPr lang="it-IT"/>
          </a:p>
        </p:txBody>
      </p:sp>
    </p:spTree>
    <p:extLst>
      <p:ext uri="{BB962C8B-B14F-4D97-AF65-F5344CB8AC3E}">
        <p14:creationId xmlns:p14="http://schemas.microsoft.com/office/powerpoint/2010/main" val="3857786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96986711-015B-0142-88C4-65D50E44FA77}" type="slidenum">
              <a:rPr lang="it-IT" smtClean="0"/>
              <a:pPr/>
              <a:t>11</a:t>
            </a:fld>
            <a:endParaRPr lang="it-IT"/>
          </a:p>
        </p:txBody>
      </p:sp>
    </p:spTree>
    <p:extLst>
      <p:ext uri="{BB962C8B-B14F-4D97-AF65-F5344CB8AC3E}">
        <p14:creationId xmlns:p14="http://schemas.microsoft.com/office/powerpoint/2010/main" val="28892691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96986711-015B-0142-88C4-65D50E44FA77}" type="slidenum">
              <a:rPr lang="it-IT" smtClean="0"/>
              <a:pPr/>
              <a:t>12</a:t>
            </a:fld>
            <a:endParaRPr lang="it-IT"/>
          </a:p>
        </p:txBody>
      </p:sp>
    </p:spTree>
    <p:extLst>
      <p:ext uri="{BB962C8B-B14F-4D97-AF65-F5344CB8AC3E}">
        <p14:creationId xmlns:p14="http://schemas.microsoft.com/office/powerpoint/2010/main" val="227376438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96986711-015B-0142-88C4-65D50E44FA77}" type="slidenum">
              <a:rPr lang="it-IT" smtClean="0"/>
              <a:pPr/>
              <a:t>13</a:t>
            </a:fld>
            <a:endParaRPr lang="it-IT"/>
          </a:p>
        </p:txBody>
      </p:sp>
    </p:spTree>
    <p:extLst>
      <p:ext uri="{BB962C8B-B14F-4D97-AF65-F5344CB8AC3E}">
        <p14:creationId xmlns:p14="http://schemas.microsoft.com/office/powerpoint/2010/main" val="35103295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96986711-015B-0142-88C4-65D50E44FA77}" type="slidenum">
              <a:rPr lang="it-IT" smtClean="0"/>
              <a:pPr/>
              <a:t>14</a:t>
            </a:fld>
            <a:endParaRPr lang="it-IT"/>
          </a:p>
        </p:txBody>
      </p:sp>
    </p:spTree>
    <p:extLst>
      <p:ext uri="{BB962C8B-B14F-4D97-AF65-F5344CB8AC3E}">
        <p14:creationId xmlns:p14="http://schemas.microsoft.com/office/powerpoint/2010/main" val="41621977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96986711-015B-0142-88C4-65D50E44FA77}" type="slidenum">
              <a:rPr lang="it-IT" smtClean="0"/>
              <a:pPr/>
              <a:t>15</a:t>
            </a:fld>
            <a:endParaRPr lang="it-IT"/>
          </a:p>
        </p:txBody>
      </p:sp>
    </p:spTree>
    <p:extLst>
      <p:ext uri="{BB962C8B-B14F-4D97-AF65-F5344CB8AC3E}">
        <p14:creationId xmlns:p14="http://schemas.microsoft.com/office/powerpoint/2010/main" val="215537491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96986711-015B-0142-88C4-65D50E44FA77}" type="slidenum">
              <a:rPr lang="it-IT" smtClean="0"/>
              <a:pPr/>
              <a:t>16</a:t>
            </a:fld>
            <a:endParaRPr lang="it-IT"/>
          </a:p>
        </p:txBody>
      </p:sp>
    </p:spTree>
    <p:extLst>
      <p:ext uri="{BB962C8B-B14F-4D97-AF65-F5344CB8AC3E}">
        <p14:creationId xmlns:p14="http://schemas.microsoft.com/office/powerpoint/2010/main" val="244405736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96986711-015B-0142-88C4-65D50E44FA77}" type="slidenum">
              <a:rPr lang="it-IT" smtClean="0"/>
              <a:pPr/>
              <a:t>17</a:t>
            </a:fld>
            <a:endParaRPr lang="it-IT"/>
          </a:p>
        </p:txBody>
      </p:sp>
    </p:spTree>
    <p:extLst>
      <p:ext uri="{BB962C8B-B14F-4D97-AF65-F5344CB8AC3E}">
        <p14:creationId xmlns:p14="http://schemas.microsoft.com/office/powerpoint/2010/main" val="202993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96986711-015B-0142-88C4-65D50E44FA77}" type="slidenum">
              <a:rPr lang="it-IT" smtClean="0"/>
              <a:pPr/>
              <a:t>18</a:t>
            </a:fld>
            <a:endParaRPr lang="it-IT"/>
          </a:p>
        </p:txBody>
      </p:sp>
    </p:spTree>
    <p:extLst>
      <p:ext uri="{BB962C8B-B14F-4D97-AF65-F5344CB8AC3E}">
        <p14:creationId xmlns:p14="http://schemas.microsoft.com/office/powerpoint/2010/main" val="38919246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96986711-015B-0142-88C4-65D50E44FA77}" type="slidenum">
              <a:rPr lang="it-IT" smtClean="0"/>
              <a:pPr/>
              <a:t>19</a:t>
            </a:fld>
            <a:endParaRPr lang="it-IT"/>
          </a:p>
        </p:txBody>
      </p:sp>
    </p:spTree>
    <p:extLst>
      <p:ext uri="{BB962C8B-B14F-4D97-AF65-F5344CB8AC3E}">
        <p14:creationId xmlns:p14="http://schemas.microsoft.com/office/powerpoint/2010/main" val="286131409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96986711-015B-0142-88C4-65D50E44FA77}" type="slidenum">
              <a:rPr lang="it-IT" smtClean="0"/>
              <a:pPr/>
              <a:t>20</a:t>
            </a:fld>
            <a:endParaRPr lang="it-IT"/>
          </a:p>
        </p:txBody>
      </p:sp>
    </p:spTree>
    <p:extLst>
      <p:ext uri="{BB962C8B-B14F-4D97-AF65-F5344CB8AC3E}">
        <p14:creationId xmlns:p14="http://schemas.microsoft.com/office/powerpoint/2010/main" val="34840021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96986711-015B-0142-88C4-65D50E44FA77}" type="slidenum">
              <a:rPr lang="it-IT" smtClean="0"/>
              <a:pPr/>
              <a:t>3</a:t>
            </a:fld>
            <a:endParaRPr lang="it-IT"/>
          </a:p>
        </p:txBody>
      </p:sp>
    </p:spTree>
    <p:extLst>
      <p:ext uri="{BB962C8B-B14F-4D97-AF65-F5344CB8AC3E}">
        <p14:creationId xmlns:p14="http://schemas.microsoft.com/office/powerpoint/2010/main" val="245059053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96986711-015B-0142-88C4-65D50E44FA77}" type="slidenum">
              <a:rPr lang="it-IT" smtClean="0"/>
              <a:pPr/>
              <a:t>21</a:t>
            </a:fld>
            <a:endParaRPr lang="it-IT"/>
          </a:p>
        </p:txBody>
      </p:sp>
    </p:spTree>
    <p:extLst>
      <p:ext uri="{BB962C8B-B14F-4D97-AF65-F5344CB8AC3E}">
        <p14:creationId xmlns:p14="http://schemas.microsoft.com/office/powerpoint/2010/main" val="96484611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96986711-015B-0142-88C4-65D50E44FA77}" type="slidenum">
              <a:rPr lang="it-IT" smtClean="0"/>
              <a:pPr/>
              <a:t>22</a:t>
            </a:fld>
            <a:endParaRPr lang="it-IT"/>
          </a:p>
        </p:txBody>
      </p:sp>
    </p:spTree>
    <p:extLst>
      <p:ext uri="{BB962C8B-B14F-4D97-AF65-F5344CB8AC3E}">
        <p14:creationId xmlns:p14="http://schemas.microsoft.com/office/powerpoint/2010/main" val="340550093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96986711-015B-0142-88C4-65D50E44FA77}" type="slidenum">
              <a:rPr lang="it-IT" smtClean="0"/>
              <a:pPr/>
              <a:t>23</a:t>
            </a:fld>
            <a:endParaRPr lang="it-IT"/>
          </a:p>
        </p:txBody>
      </p:sp>
    </p:spTree>
    <p:extLst>
      <p:ext uri="{BB962C8B-B14F-4D97-AF65-F5344CB8AC3E}">
        <p14:creationId xmlns:p14="http://schemas.microsoft.com/office/powerpoint/2010/main" val="353893999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96986711-015B-0142-88C4-65D50E44FA77}" type="slidenum">
              <a:rPr lang="it-IT" smtClean="0"/>
              <a:pPr/>
              <a:t>24</a:t>
            </a:fld>
            <a:endParaRPr lang="it-IT"/>
          </a:p>
        </p:txBody>
      </p:sp>
    </p:spTree>
    <p:extLst>
      <p:ext uri="{BB962C8B-B14F-4D97-AF65-F5344CB8AC3E}">
        <p14:creationId xmlns:p14="http://schemas.microsoft.com/office/powerpoint/2010/main" val="387572587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96986711-015B-0142-88C4-65D50E44FA77}" type="slidenum">
              <a:rPr lang="it-IT" smtClean="0"/>
              <a:pPr/>
              <a:t>25</a:t>
            </a:fld>
            <a:endParaRPr lang="it-IT"/>
          </a:p>
        </p:txBody>
      </p:sp>
    </p:spTree>
    <p:extLst>
      <p:ext uri="{BB962C8B-B14F-4D97-AF65-F5344CB8AC3E}">
        <p14:creationId xmlns:p14="http://schemas.microsoft.com/office/powerpoint/2010/main" val="336382072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96986711-015B-0142-88C4-65D50E44FA77}" type="slidenum">
              <a:rPr lang="it-IT" smtClean="0"/>
              <a:pPr/>
              <a:t>26</a:t>
            </a:fld>
            <a:endParaRPr lang="it-IT"/>
          </a:p>
        </p:txBody>
      </p:sp>
    </p:spTree>
    <p:extLst>
      <p:ext uri="{BB962C8B-B14F-4D97-AF65-F5344CB8AC3E}">
        <p14:creationId xmlns:p14="http://schemas.microsoft.com/office/powerpoint/2010/main" val="137842234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96986711-015B-0142-88C4-65D50E44FA77}" type="slidenum">
              <a:rPr lang="it-IT" smtClean="0"/>
              <a:pPr/>
              <a:t>27</a:t>
            </a:fld>
            <a:endParaRPr lang="it-IT"/>
          </a:p>
        </p:txBody>
      </p:sp>
    </p:spTree>
    <p:extLst>
      <p:ext uri="{BB962C8B-B14F-4D97-AF65-F5344CB8AC3E}">
        <p14:creationId xmlns:p14="http://schemas.microsoft.com/office/powerpoint/2010/main" val="425076238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96986711-015B-0142-88C4-65D50E44FA77}" type="slidenum">
              <a:rPr lang="it-IT" smtClean="0"/>
              <a:pPr/>
              <a:t>28</a:t>
            </a:fld>
            <a:endParaRPr lang="it-IT"/>
          </a:p>
        </p:txBody>
      </p:sp>
    </p:spTree>
    <p:extLst>
      <p:ext uri="{BB962C8B-B14F-4D97-AF65-F5344CB8AC3E}">
        <p14:creationId xmlns:p14="http://schemas.microsoft.com/office/powerpoint/2010/main" val="56145933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96986711-015B-0142-88C4-65D50E44FA77}" type="slidenum">
              <a:rPr lang="it-IT" smtClean="0"/>
              <a:pPr/>
              <a:t>29</a:t>
            </a:fld>
            <a:endParaRPr lang="it-IT"/>
          </a:p>
        </p:txBody>
      </p:sp>
    </p:spTree>
    <p:extLst>
      <p:ext uri="{BB962C8B-B14F-4D97-AF65-F5344CB8AC3E}">
        <p14:creationId xmlns:p14="http://schemas.microsoft.com/office/powerpoint/2010/main" val="68782380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96986711-015B-0142-88C4-65D50E44FA77}" type="slidenum">
              <a:rPr lang="it-IT" smtClean="0"/>
              <a:pPr/>
              <a:t>30</a:t>
            </a:fld>
            <a:endParaRPr lang="it-IT"/>
          </a:p>
        </p:txBody>
      </p:sp>
    </p:spTree>
    <p:extLst>
      <p:ext uri="{BB962C8B-B14F-4D97-AF65-F5344CB8AC3E}">
        <p14:creationId xmlns:p14="http://schemas.microsoft.com/office/powerpoint/2010/main" val="42052559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Segnaposto note 2"/>
              <p:cNvSpPr>
                <a:spLocks noGrp="1"/>
              </p:cNvSpPr>
              <p:nvPr>
                <p:ph type="body" idx="1"/>
              </p:nvPr>
            </p:nvSpPr>
            <p:spPr/>
            <p:txBody>
              <a:bodyPr/>
              <a:lstStyle/>
              <a:p>
                <a:endParaRPr lang="it-IT" dirty="0"/>
              </a:p>
            </p:txBody>
          </p:sp>
        </mc:Choice>
        <mc:Fallback xmlns="">
          <p:sp>
            <p:nvSpPr>
              <p:cNvPr id="3" name="Segnaposto note 2"/>
              <p:cNvSpPr>
                <a:spLocks noGrp="1"/>
              </p:cNvSpPr>
              <p:nvPr>
                <p:ph type="body" idx="1"/>
              </p:nvPr>
            </p:nvSpPr>
            <p:spPr/>
            <p:txBody>
              <a:bodyPr/>
              <a:lstStyle/>
              <a:p>
                <a:r>
                  <a:rPr lang="it-IT" dirty="0"/>
                  <a:t>La convoluzione è il processo di aggiunta di ogni elemento di un'immagine di ingresso ai suoi vicini locali, pesati dal kernel. La convoluzione è un'operazione matematica, che descrive una regola su come combinare due funzioni per formare una terza funzione. In particolare, un'immagine di input, o feature </a:t>
                </a:r>
                <a:r>
                  <a:rPr lang="it-IT" dirty="0" err="1"/>
                  <a:t>map</a:t>
                </a:r>
                <a:r>
                  <a:rPr lang="it-IT" dirty="0"/>
                  <a:t>, e un kernel vengono combinati per formare un'immagine di output elaborata. L'algoritmo di convoluzione viene spesso interpretato come un filtro, poiché il kernel filtra la mappa di caratteristiche per alcune informazioni.</a:t>
                </a:r>
              </a:p>
              <a:p>
                <a:r>
                  <a:rPr lang="it-IT" dirty="0"/>
                  <a:t>In genere, il kernel è una matrice quadrata di dimensioni dispari e il suo elemento centrale è chiamato origine. Tale elemento viene sovrapposto al pixel corrente dell'immagine di input che stiamo elaborando e di cui vogliamo calcolare la convoluzione con gli elementi vicini.</a:t>
                </a:r>
              </a:p>
              <a:p>
                <a:r>
                  <a:rPr lang="it-IT" dirty="0"/>
                  <a:t>Quindi, a partire dall’immagine di input f e dal kernel </a:t>
                </a:r>
                <a:r>
                  <a:rPr lang="it-IT" sz="1200" b="0" i="0">
                    <a:latin typeface="Cambria Math" panose="02040503050406030204" pitchFamily="18" charset="0"/>
                    <a:ea typeface="Cambria Math" panose="02040503050406030204" pitchFamily="18" charset="0"/>
                  </a:rPr>
                  <a:t>𝜔</a:t>
                </a:r>
                <a:r>
                  <a:rPr lang="it-IT" dirty="0"/>
                  <a:t>, allora per</a:t>
                </a:r>
                <a:r>
                  <a:rPr lang="it-IT" baseline="0" dirty="0"/>
                  <a:t> goni pixel in f si inizializza un accumulatore per il calcolo della convoluzione dei suoi </a:t>
                </a:r>
                <a:r>
                  <a:rPr lang="it-IT" baseline="0" dirty="0" err="1"/>
                  <a:t>vecini</a:t>
                </a:r>
                <a:r>
                  <a:rPr lang="it-IT" baseline="0" dirty="0"/>
                  <a:t> nella sliding window di </a:t>
                </a:r>
                <a:r>
                  <a:rPr lang="it-IT" sz="1200" b="0" i="0">
                    <a:latin typeface="Cambria Math" panose="02040503050406030204" pitchFamily="18" charset="0"/>
                    <a:ea typeface="Cambria Math" panose="02040503050406030204" pitchFamily="18" charset="0"/>
                  </a:rPr>
                  <a:t>𝜔</a:t>
                </a:r>
                <a:r>
                  <a:rPr lang="it-IT" dirty="0"/>
                  <a:t> e si esegue</a:t>
                </a:r>
                <a:r>
                  <a:rPr lang="it-IT" baseline="0" dirty="0"/>
                  <a:t> la convoluzione per ogni coefficiente di </a:t>
                </a:r>
                <a:r>
                  <a:rPr lang="it-IT" sz="1200" b="0" i="0">
                    <a:latin typeface="Cambria Math" panose="02040503050406030204" pitchFamily="18" charset="0"/>
                    <a:ea typeface="Cambria Math" panose="02040503050406030204" pitchFamily="18" charset="0"/>
                  </a:rPr>
                  <a:t>𝜔</a:t>
                </a:r>
                <a:r>
                  <a:rPr lang="it-IT" dirty="0"/>
                  <a:t>. Quindi</a:t>
                </a:r>
                <a:r>
                  <a:rPr lang="it-IT" baseline="0" dirty="0"/>
                  <a:t> si memorizza tale valore nel corrispondente pixel di output di g.</a:t>
                </a:r>
                <a:endParaRPr lang="it-IT" dirty="0"/>
              </a:p>
              <a:p>
                <a:r>
                  <a:rPr lang="it-IT" dirty="0"/>
                  <a:t>L'operazione di convoluzione tra un'immagine di ingresso f di dimensioni </a:t>
                </a:r>
                <a:r>
                  <a:rPr lang="it-IT" dirty="0" err="1"/>
                  <a:t>m×n</a:t>
                </a:r>
                <a:r>
                  <a:rPr lang="it-IT" dirty="0"/>
                  <a:t> e un kernel ω di dimensioni </a:t>
                </a:r>
                <a:r>
                  <a:rPr lang="it-IT" dirty="0" err="1"/>
                  <a:t>k×h</a:t>
                </a:r>
                <a:r>
                  <a:rPr lang="it-IT" dirty="0"/>
                  <a:t> richiede una complessità di O(n × m × k ×h). In particolare, per ogni pixel dell'immagine di ingresso f è necessario eseguire una convoluzione con tutti i pixel vicini contenuti nella sliding window del kernel di dimensione ω.</a:t>
                </a:r>
              </a:p>
            </p:txBody>
          </p:sp>
        </mc:Fallback>
      </mc:AlternateContent>
      <p:sp>
        <p:nvSpPr>
          <p:cNvPr id="4" name="Segnaposto numero diapositiva 3"/>
          <p:cNvSpPr>
            <a:spLocks noGrp="1"/>
          </p:cNvSpPr>
          <p:nvPr>
            <p:ph type="sldNum" sz="quarter" idx="10"/>
          </p:nvPr>
        </p:nvSpPr>
        <p:spPr/>
        <p:txBody>
          <a:bodyPr/>
          <a:lstStyle/>
          <a:p>
            <a:fld id="{96986711-015B-0142-88C4-65D50E44FA77}" type="slidenum">
              <a:rPr lang="it-IT" smtClean="0"/>
              <a:pPr/>
              <a:t>4</a:t>
            </a:fld>
            <a:endParaRPr lang="it-IT"/>
          </a:p>
        </p:txBody>
      </p:sp>
    </p:spTree>
    <p:extLst>
      <p:ext uri="{BB962C8B-B14F-4D97-AF65-F5344CB8AC3E}">
        <p14:creationId xmlns:p14="http://schemas.microsoft.com/office/powerpoint/2010/main" val="396937537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96986711-015B-0142-88C4-65D50E44FA77}" type="slidenum">
              <a:rPr lang="it-IT" smtClean="0"/>
              <a:pPr/>
              <a:t>31</a:t>
            </a:fld>
            <a:endParaRPr lang="it-IT"/>
          </a:p>
        </p:txBody>
      </p:sp>
    </p:spTree>
    <p:extLst>
      <p:ext uri="{BB962C8B-B14F-4D97-AF65-F5344CB8AC3E}">
        <p14:creationId xmlns:p14="http://schemas.microsoft.com/office/powerpoint/2010/main" val="107282655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96986711-015B-0142-88C4-65D50E44FA77}" type="slidenum">
              <a:rPr lang="it-IT" smtClean="0"/>
              <a:pPr/>
              <a:t>32</a:t>
            </a:fld>
            <a:endParaRPr lang="it-IT"/>
          </a:p>
        </p:txBody>
      </p:sp>
    </p:spTree>
    <p:extLst>
      <p:ext uri="{BB962C8B-B14F-4D97-AF65-F5344CB8AC3E}">
        <p14:creationId xmlns:p14="http://schemas.microsoft.com/office/powerpoint/2010/main" val="12582304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96986711-015B-0142-88C4-65D50E44FA77}" type="slidenum">
              <a:rPr lang="it-IT" smtClean="0"/>
              <a:pPr/>
              <a:t>5</a:t>
            </a:fld>
            <a:endParaRPr lang="it-IT"/>
          </a:p>
        </p:txBody>
      </p:sp>
    </p:spTree>
    <p:extLst>
      <p:ext uri="{BB962C8B-B14F-4D97-AF65-F5344CB8AC3E}">
        <p14:creationId xmlns:p14="http://schemas.microsoft.com/office/powerpoint/2010/main" val="2175909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marL="0" indent="0">
              <a:buFontTx/>
              <a:buNone/>
            </a:pPr>
            <a:endParaRPr lang="it-IT" dirty="0"/>
          </a:p>
        </p:txBody>
      </p:sp>
      <p:sp>
        <p:nvSpPr>
          <p:cNvPr id="4" name="Segnaposto numero diapositiva 3"/>
          <p:cNvSpPr>
            <a:spLocks noGrp="1"/>
          </p:cNvSpPr>
          <p:nvPr>
            <p:ph type="sldNum" sz="quarter" idx="10"/>
          </p:nvPr>
        </p:nvSpPr>
        <p:spPr/>
        <p:txBody>
          <a:bodyPr/>
          <a:lstStyle/>
          <a:p>
            <a:fld id="{96986711-015B-0142-88C4-65D50E44FA77}" type="slidenum">
              <a:rPr lang="it-IT" smtClean="0"/>
              <a:pPr/>
              <a:t>6</a:t>
            </a:fld>
            <a:endParaRPr lang="it-IT"/>
          </a:p>
        </p:txBody>
      </p:sp>
    </p:spTree>
    <p:extLst>
      <p:ext uri="{BB962C8B-B14F-4D97-AF65-F5344CB8AC3E}">
        <p14:creationId xmlns:p14="http://schemas.microsoft.com/office/powerpoint/2010/main" val="40488593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96986711-015B-0142-88C4-65D50E44FA77}" type="slidenum">
              <a:rPr lang="it-IT" smtClean="0"/>
              <a:pPr/>
              <a:t>7</a:t>
            </a:fld>
            <a:endParaRPr lang="it-IT"/>
          </a:p>
        </p:txBody>
      </p:sp>
    </p:spTree>
    <p:extLst>
      <p:ext uri="{BB962C8B-B14F-4D97-AF65-F5344CB8AC3E}">
        <p14:creationId xmlns:p14="http://schemas.microsoft.com/office/powerpoint/2010/main" val="26482909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96986711-015B-0142-88C4-65D50E44FA77}" type="slidenum">
              <a:rPr lang="it-IT" smtClean="0"/>
              <a:pPr/>
              <a:t>8</a:t>
            </a:fld>
            <a:endParaRPr lang="it-IT"/>
          </a:p>
        </p:txBody>
      </p:sp>
    </p:spTree>
    <p:extLst>
      <p:ext uri="{BB962C8B-B14F-4D97-AF65-F5344CB8AC3E}">
        <p14:creationId xmlns:p14="http://schemas.microsoft.com/office/powerpoint/2010/main" val="13103548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96986711-015B-0142-88C4-65D50E44FA77}" type="slidenum">
              <a:rPr lang="it-IT" smtClean="0"/>
              <a:pPr/>
              <a:t>9</a:t>
            </a:fld>
            <a:endParaRPr lang="it-IT"/>
          </a:p>
        </p:txBody>
      </p:sp>
    </p:spTree>
    <p:extLst>
      <p:ext uri="{BB962C8B-B14F-4D97-AF65-F5344CB8AC3E}">
        <p14:creationId xmlns:p14="http://schemas.microsoft.com/office/powerpoint/2010/main" val="426258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96986711-015B-0142-88C4-65D50E44FA77}" type="slidenum">
              <a:rPr lang="it-IT" smtClean="0"/>
              <a:pPr/>
              <a:t>10</a:t>
            </a:fld>
            <a:endParaRPr lang="it-IT"/>
          </a:p>
        </p:txBody>
      </p:sp>
    </p:spTree>
    <p:extLst>
      <p:ext uri="{BB962C8B-B14F-4D97-AF65-F5344CB8AC3E}">
        <p14:creationId xmlns:p14="http://schemas.microsoft.com/office/powerpoint/2010/main" val="6872569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p:cNvSpPr>
            <a:spLocks noGrp="1"/>
          </p:cNvSpPr>
          <p:nvPr>
            <p:ph type="ctrTitle"/>
          </p:nvPr>
        </p:nvSpPr>
        <p:spPr>
          <a:xfrm>
            <a:off x="685800" y="2130425"/>
            <a:ext cx="7772400" cy="1470025"/>
          </a:xfrm>
        </p:spPr>
        <p:txBody>
          <a:bodyPr/>
          <a:lstStyle/>
          <a:p>
            <a:r>
              <a:rPr lang="it-IT"/>
              <a:t>Fare clic per modificare stile</a:t>
            </a:r>
          </a:p>
        </p:txBody>
      </p:sp>
      <p:sp>
        <p:nvSpPr>
          <p:cNvPr id="3" name="Sottotitolo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a:t>Fare clic per modificare lo stile del sottotitolo dello schema</a:t>
            </a:r>
          </a:p>
        </p:txBody>
      </p:sp>
      <p:sp>
        <p:nvSpPr>
          <p:cNvPr id="4" name="Segnaposto data 3"/>
          <p:cNvSpPr>
            <a:spLocks noGrp="1"/>
          </p:cNvSpPr>
          <p:nvPr>
            <p:ph type="dt" sz="half" idx="10"/>
          </p:nvPr>
        </p:nvSpPr>
        <p:spPr/>
        <p:txBody>
          <a:bodyPr/>
          <a:lstStyle/>
          <a:p>
            <a:fld id="{AD8BF249-6BAC-CD40-AAE9-334F110649E5}" type="datetimeFigureOut">
              <a:rPr lang="it-IT" smtClean="0"/>
              <a:pPr/>
              <a:t>09/01/2024</a:t>
            </a:fld>
            <a:endParaRPr lang="it-IT"/>
          </a:p>
        </p:txBody>
      </p:sp>
      <p:sp>
        <p:nvSpPr>
          <p:cNvPr id="5" name="Segnaposto piè di pagina 4"/>
          <p:cNvSpPr>
            <a:spLocks noGrp="1"/>
          </p:cNvSpPr>
          <p:nvPr>
            <p:ph type="ftr" sz="quarter" idx="11"/>
          </p:nvPr>
        </p:nvSpPr>
        <p:spPr/>
        <p:txBody>
          <a:bodyPr/>
          <a:lstStyle/>
          <a:p>
            <a:endParaRPr lang="it-IT"/>
          </a:p>
        </p:txBody>
      </p:sp>
      <p:sp>
        <p:nvSpPr>
          <p:cNvPr id="6" name="Segnaposto numero diapositiva 5"/>
          <p:cNvSpPr>
            <a:spLocks noGrp="1"/>
          </p:cNvSpPr>
          <p:nvPr>
            <p:ph type="sldNum" sz="quarter" idx="12"/>
          </p:nvPr>
        </p:nvSpPr>
        <p:spPr/>
        <p:txBody>
          <a:bodyPr/>
          <a:lstStyle/>
          <a:p>
            <a:fld id="{8EB8520A-26EA-DE4B-B141-4532FC98FF0E}" type="slidenum">
              <a:rPr lang="it-IT" smtClean="0"/>
              <a:pPr/>
              <a:t>‹N›</a:t>
            </a:fld>
            <a:endParaRPr lang="it-IT"/>
          </a:p>
        </p:txBody>
      </p:sp>
    </p:spTree>
    <p:extLst>
      <p:ext uri="{BB962C8B-B14F-4D97-AF65-F5344CB8AC3E}">
        <p14:creationId xmlns:p14="http://schemas.microsoft.com/office/powerpoint/2010/main" val="16972405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stile</a:t>
            </a:r>
          </a:p>
        </p:txBody>
      </p:sp>
      <p:sp>
        <p:nvSpPr>
          <p:cNvPr id="3" name="Segnaposto testo verticale 2"/>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p:cNvSpPr>
            <a:spLocks noGrp="1"/>
          </p:cNvSpPr>
          <p:nvPr>
            <p:ph type="dt" sz="half" idx="10"/>
          </p:nvPr>
        </p:nvSpPr>
        <p:spPr/>
        <p:txBody>
          <a:bodyPr/>
          <a:lstStyle/>
          <a:p>
            <a:fld id="{AD8BF249-6BAC-CD40-AAE9-334F110649E5}" type="datetimeFigureOut">
              <a:rPr lang="it-IT" smtClean="0"/>
              <a:pPr/>
              <a:t>09/01/2024</a:t>
            </a:fld>
            <a:endParaRPr lang="it-IT"/>
          </a:p>
        </p:txBody>
      </p:sp>
      <p:sp>
        <p:nvSpPr>
          <p:cNvPr id="5" name="Segnaposto piè di pagina 4"/>
          <p:cNvSpPr>
            <a:spLocks noGrp="1"/>
          </p:cNvSpPr>
          <p:nvPr>
            <p:ph type="ftr" sz="quarter" idx="11"/>
          </p:nvPr>
        </p:nvSpPr>
        <p:spPr/>
        <p:txBody>
          <a:bodyPr/>
          <a:lstStyle/>
          <a:p>
            <a:endParaRPr lang="it-IT"/>
          </a:p>
        </p:txBody>
      </p:sp>
      <p:sp>
        <p:nvSpPr>
          <p:cNvPr id="6" name="Segnaposto numero diapositiva 5"/>
          <p:cNvSpPr>
            <a:spLocks noGrp="1"/>
          </p:cNvSpPr>
          <p:nvPr>
            <p:ph type="sldNum" sz="quarter" idx="12"/>
          </p:nvPr>
        </p:nvSpPr>
        <p:spPr/>
        <p:txBody>
          <a:bodyPr/>
          <a:lstStyle/>
          <a:p>
            <a:fld id="{8EB8520A-26EA-DE4B-B141-4532FC98FF0E}" type="slidenum">
              <a:rPr lang="it-IT" smtClean="0"/>
              <a:pPr/>
              <a:t>‹N›</a:t>
            </a:fld>
            <a:endParaRPr lang="it-IT"/>
          </a:p>
        </p:txBody>
      </p:sp>
    </p:spTree>
    <p:extLst>
      <p:ext uri="{BB962C8B-B14F-4D97-AF65-F5344CB8AC3E}">
        <p14:creationId xmlns:p14="http://schemas.microsoft.com/office/powerpoint/2010/main" val="41585632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olo verticale e testo">
    <p:spTree>
      <p:nvGrpSpPr>
        <p:cNvPr id="1" name=""/>
        <p:cNvGrpSpPr/>
        <p:nvPr/>
      </p:nvGrpSpPr>
      <p:grpSpPr>
        <a:xfrm>
          <a:off x="0" y="0"/>
          <a:ext cx="0" cy="0"/>
          <a:chOff x="0" y="0"/>
          <a:chExt cx="0" cy="0"/>
        </a:xfrm>
      </p:grpSpPr>
      <p:sp>
        <p:nvSpPr>
          <p:cNvPr id="2" name="Titolo verticale 1"/>
          <p:cNvSpPr>
            <a:spLocks noGrp="1"/>
          </p:cNvSpPr>
          <p:nvPr>
            <p:ph type="title" orient="vert"/>
          </p:nvPr>
        </p:nvSpPr>
        <p:spPr>
          <a:xfrm>
            <a:off x="6629400" y="274638"/>
            <a:ext cx="2057400" cy="5851525"/>
          </a:xfrm>
        </p:spPr>
        <p:txBody>
          <a:bodyPr vert="eaVert"/>
          <a:lstStyle/>
          <a:p>
            <a:r>
              <a:rPr lang="it-IT"/>
              <a:t>Fare clic per modificare stile</a:t>
            </a:r>
          </a:p>
        </p:txBody>
      </p:sp>
      <p:sp>
        <p:nvSpPr>
          <p:cNvPr id="3" name="Segnaposto testo verticale 2"/>
          <p:cNvSpPr>
            <a:spLocks noGrp="1"/>
          </p:cNvSpPr>
          <p:nvPr>
            <p:ph type="body" orient="vert" idx="1"/>
          </p:nvPr>
        </p:nvSpPr>
        <p:spPr>
          <a:xfrm>
            <a:off x="457200" y="274638"/>
            <a:ext cx="6019800" cy="5851525"/>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p:cNvSpPr>
            <a:spLocks noGrp="1"/>
          </p:cNvSpPr>
          <p:nvPr>
            <p:ph type="dt" sz="half" idx="10"/>
          </p:nvPr>
        </p:nvSpPr>
        <p:spPr/>
        <p:txBody>
          <a:bodyPr/>
          <a:lstStyle/>
          <a:p>
            <a:fld id="{AD8BF249-6BAC-CD40-AAE9-334F110649E5}" type="datetimeFigureOut">
              <a:rPr lang="it-IT" smtClean="0"/>
              <a:pPr/>
              <a:t>09/01/2024</a:t>
            </a:fld>
            <a:endParaRPr lang="it-IT"/>
          </a:p>
        </p:txBody>
      </p:sp>
      <p:sp>
        <p:nvSpPr>
          <p:cNvPr id="5" name="Segnaposto piè di pagina 4"/>
          <p:cNvSpPr>
            <a:spLocks noGrp="1"/>
          </p:cNvSpPr>
          <p:nvPr>
            <p:ph type="ftr" sz="quarter" idx="11"/>
          </p:nvPr>
        </p:nvSpPr>
        <p:spPr/>
        <p:txBody>
          <a:bodyPr/>
          <a:lstStyle/>
          <a:p>
            <a:endParaRPr lang="it-IT"/>
          </a:p>
        </p:txBody>
      </p:sp>
      <p:sp>
        <p:nvSpPr>
          <p:cNvPr id="6" name="Segnaposto numero diapositiva 5"/>
          <p:cNvSpPr>
            <a:spLocks noGrp="1"/>
          </p:cNvSpPr>
          <p:nvPr>
            <p:ph type="sldNum" sz="quarter" idx="12"/>
          </p:nvPr>
        </p:nvSpPr>
        <p:spPr/>
        <p:txBody>
          <a:bodyPr/>
          <a:lstStyle/>
          <a:p>
            <a:fld id="{8EB8520A-26EA-DE4B-B141-4532FC98FF0E}" type="slidenum">
              <a:rPr lang="it-IT" smtClean="0"/>
              <a:pPr/>
              <a:t>‹N›</a:t>
            </a:fld>
            <a:endParaRPr lang="it-IT"/>
          </a:p>
        </p:txBody>
      </p:sp>
    </p:spTree>
    <p:extLst>
      <p:ext uri="{BB962C8B-B14F-4D97-AF65-F5344CB8AC3E}">
        <p14:creationId xmlns:p14="http://schemas.microsoft.com/office/powerpoint/2010/main" val="38817748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stile</a:t>
            </a:r>
          </a:p>
        </p:txBody>
      </p:sp>
      <p:sp>
        <p:nvSpPr>
          <p:cNvPr id="3" name="Segnaposto contenuto 2"/>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p:cNvSpPr>
            <a:spLocks noGrp="1"/>
          </p:cNvSpPr>
          <p:nvPr>
            <p:ph type="dt" sz="half" idx="10"/>
          </p:nvPr>
        </p:nvSpPr>
        <p:spPr/>
        <p:txBody>
          <a:bodyPr/>
          <a:lstStyle/>
          <a:p>
            <a:fld id="{AD8BF249-6BAC-CD40-AAE9-334F110649E5}" type="datetimeFigureOut">
              <a:rPr lang="it-IT" smtClean="0"/>
              <a:pPr/>
              <a:t>09/01/2024</a:t>
            </a:fld>
            <a:endParaRPr lang="it-IT"/>
          </a:p>
        </p:txBody>
      </p:sp>
      <p:sp>
        <p:nvSpPr>
          <p:cNvPr id="5" name="Segnaposto piè di pagina 4"/>
          <p:cNvSpPr>
            <a:spLocks noGrp="1"/>
          </p:cNvSpPr>
          <p:nvPr>
            <p:ph type="ftr" sz="quarter" idx="11"/>
          </p:nvPr>
        </p:nvSpPr>
        <p:spPr/>
        <p:txBody>
          <a:bodyPr/>
          <a:lstStyle/>
          <a:p>
            <a:endParaRPr lang="it-IT"/>
          </a:p>
        </p:txBody>
      </p:sp>
      <p:sp>
        <p:nvSpPr>
          <p:cNvPr id="6" name="Segnaposto numero diapositiva 5"/>
          <p:cNvSpPr>
            <a:spLocks noGrp="1"/>
          </p:cNvSpPr>
          <p:nvPr>
            <p:ph type="sldNum" sz="quarter" idx="12"/>
          </p:nvPr>
        </p:nvSpPr>
        <p:spPr/>
        <p:txBody>
          <a:bodyPr/>
          <a:lstStyle/>
          <a:p>
            <a:fld id="{8EB8520A-26EA-DE4B-B141-4532FC98FF0E}" type="slidenum">
              <a:rPr lang="it-IT" smtClean="0"/>
              <a:pPr/>
              <a:t>‹N›</a:t>
            </a:fld>
            <a:endParaRPr lang="it-IT"/>
          </a:p>
        </p:txBody>
      </p:sp>
    </p:spTree>
    <p:extLst>
      <p:ext uri="{BB962C8B-B14F-4D97-AF65-F5344CB8AC3E}">
        <p14:creationId xmlns:p14="http://schemas.microsoft.com/office/powerpoint/2010/main" val="18558080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p:cNvSpPr>
            <a:spLocks noGrp="1"/>
          </p:cNvSpPr>
          <p:nvPr>
            <p:ph type="title"/>
          </p:nvPr>
        </p:nvSpPr>
        <p:spPr>
          <a:xfrm>
            <a:off x="722313" y="4406900"/>
            <a:ext cx="7772400" cy="1362075"/>
          </a:xfrm>
        </p:spPr>
        <p:txBody>
          <a:bodyPr anchor="t"/>
          <a:lstStyle>
            <a:lvl1pPr algn="l">
              <a:defRPr sz="4000" b="1" cap="all"/>
            </a:lvl1pPr>
          </a:lstStyle>
          <a:p>
            <a:r>
              <a:rPr lang="it-IT"/>
              <a:t>Fare clic per modificare stile</a:t>
            </a:r>
          </a:p>
        </p:txBody>
      </p:sp>
      <p:sp>
        <p:nvSpPr>
          <p:cNvPr id="3" name="Segnaposto testo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gli stili del testo dello schema</a:t>
            </a:r>
          </a:p>
        </p:txBody>
      </p:sp>
      <p:sp>
        <p:nvSpPr>
          <p:cNvPr id="4" name="Segnaposto data 3"/>
          <p:cNvSpPr>
            <a:spLocks noGrp="1"/>
          </p:cNvSpPr>
          <p:nvPr>
            <p:ph type="dt" sz="half" idx="10"/>
          </p:nvPr>
        </p:nvSpPr>
        <p:spPr/>
        <p:txBody>
          <a:bodyPr/>
          <a:lstStyle/>
          <a:p>
            <a:fld id="{AD8BF249-6BAC-CD40-AAE9-334F110649E5}" type="datetimeFigureOut">
              <a:rPr lang="it-IT" smtClean="0"/>
              <a:pPr/>
              <a:t>09/01/2024</a:t>
            </a:fld>
            <a:endParaRPr lang="it-IT"/>
          </a:p>
        </p:txBody>
      </p:sp>
      <p:sp>
        <p:nvSpPr>
          <p:cNvPr id="5" name="Segnaposto piè di pagina 4"/>
          <p:cNvSpPr>
            <a:spLocks noGrp="1"/>
          </p:cNvSpPr>
          <p:nvPr>
            <p:ph type="ftr" sz="quarter" idx="11"/>
          </p:nvPr>
        </p:nvSpPr>
        <p:spPr/>
        <p:txBody>
          <a:bodyPr/>
          <a:lstStyle/>
          <a:p>
            <a:endParaRPr lang="it-IT"/>
          </a:p>
        </p:txBody>
      </p:sp>
      <p:sp>
        <p:nvSpPr>
          <p:cNvPr id="6" name="Segnaposto numero diapositiva 5"/>
          <p:cNvSpPr>
            <a:spLocks noGrp="1"/>
          </p:cNvSpPr>
          <p:nvPr>
            <p:ph type="sldNum" sz="quarter" idx="12"/>
          </p:nvPr>
        </p:nvSpPr>
        <p:spPr/>
        <p:txBody>
          <a:bodyPr/>
          <a:lstStyle/>
          <a:p>
            <a:fld id="{8EB8520A-26EA-DE4B-B141-4532FC98FF0E}" type="slidenum">
              <a:rPr lang="it-IT" smtClean="0"/>
              <a:pPr/>
              <a:t>‹N›</a:t>
            </a:fld>
            <a:endParaRPr lang="it-IT"/>
          </a:p>
        </p:txBody>
      </p:sp>
    </p:spTree>
    <p:extLst>
      <p:ext uri="{BB962C8B-B14F-4D97-AF65-F5344CB8AC3E}">
        <p14:creationId xmlns:p14="http://schemas.microsoft.com/office/powerpoint/2010/main" val="15383749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Contenuto 2">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stile</a:t>
            </a:r>
          </a:p>
        </p:txBody>
      </p:sp>
      <p:sp>
        <p:nvSpPr>
          <p:cNvPr id="3" name="Segnaposto contenuto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p:cNvSpPr>
            <a:spLocks noGrp="1"/>
          </p:cNvSpPr>
          <p:nvPr>
            <p:ph type="dt" sz="half" idx="10"/>
          </p:nvPr>
        </p:nvSpPr>
        <p:spPr/>
        <p:txBody>
          <a:bodyPr/>
          <a:lstStyle/>
          <a:p>
            <a:fld id="{AD8BF249-6BAC-CD40-AAE9-334F110649E5}" type="datetimeFigureOut">
              <a:rPr lang="it-IT" smtClean="0"/>
              <a:pPr/>
              <a:t>09/01/2024</a:t>
            </a:fld>
            <a:endParaRPr lang="it-IT"/>
          </a:p>
        </p:txBody>
      </p:sp>
      <p:sp>
        <p:nvSpPr>
          <p:cNvPr id="6" name="Segnaposto piè di pagina 5"/>
          <p:cNvSpPr>
            <a:spLocks noGrp="1"/>
          </p:cNvSpPr>
          <p:nvPr>
            <p:ph type="ftr" sz="quarter" idx="11"/>
          </p:nvPr>
        </p:nvSpPr>
        <p:spPr/>
        <p:txBody>
          <a:bodyPr/>
          <a:lstStyle/>
          <a:p>
            <a:endParaRPr lang="it-IT"/>
          </a:p>
        </p:txBody>
      </p:sp>
      <p:sp>
        <p:nvSpPr>
          <p:cNvPr id="7" name="Segnaposto numero diapositiva 6"/>
          <p:cNvSpPr>
            <a:spLocks noGrp="1"/>
          </p:cNvSpPr>
          <p:nvPr>
            <p:ph type="sldNum" sz="quarter" idx="12"/>
          </p:nvPr>
        </p:nvSpPr>
        <p:spPr/>
        <p:txBody>
          <a:bodyPr/>
          <a:lstStyle/>
          <a:p>
            <a:fld id="{8EB8520A-26EA-DE4B-B141-4532FC98FF0E}" type="slidenum">
              <a:rPr lang="it-IT" smtClean="0"/>
              <a:pPr/>
              <a:t>‹N›</a:t>
            </a:fld>
            <a:endParaRPr lang="it-IT"/>
          </a:p>
        </p:txBody>
      </p:sp>
    </p:spTree>
    <p:extLst>
      <p:ext uri="{BB962C8B-B14F-4D97-AF65-F5344CB8AC3E}">
        <p14:creationId xmlns:p14="http://schemas.microsoft.com/office/powerpoint/2010/main" val="13033819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lvl1pPr>
              <a:defRPr/>
            </a:lvl1pPr>
          </a:lstStyle>
          <a:p>
            <a:r>
              <a:rPr lang="it-IT"/>
              <a:t>Fare clic per modificare stile</a:t>
            </a:r>
          </a:p>
        </p:txBody>
      </p:sp>
      <p:sp>
        <p:nvSpPr>
          <p:cNvPr id="3" name="Segnaposto testo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Segnaposto contenuto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Segnaposto contenuto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p:cNvSpPr>
            <a:spLocks noGrp="1"/>
          </p:cNvSpPr>
          <p:nvPr>
            <p:ph type="dt" sz="half" idx="10"/>
          </p:nvPr>
        </p:nvSpPr>
        <p:spPr/>
        <p:txBody>
          <a:bodyPr/>
          <a:lstStyle/>
          <a:p>
            <a:fld id="{AD8BF249-6BAC-CD40-AAE9-334F110649E5}" type="datetimeFigureOut">
              <a:rPr lang="it-IT" smtClean="0"/>
              <a:pPr/>
              <a:t>09/01/2024</a:t>
            </a:fld>
            <a:endParaRPr lang="it-IT"/>
          </a:p>
        </p:txBody>
      </p:sp>
      <p:sp>
        <p:nvSpPr>
          <p:cNvPr id="8" name="Segnaposto piè di pagina 7"/>
          <p:cNvSpPr>
            <a:spLocks noGrp="1"/>
          </p:cNvSpPr>
          <p:nvPr>
            <p:ph type="ftr" sz="quarter" idx="11"/>
          </p:nvPr>
        </p:nvSpPr>
        <p:spPr/>
        <p:txBody>
          <a:bodyPr/>
          <a:lstStyle/>
          <a:p>
            <a:endParaRPr lang="it-IT"/>
          </a:p>
        </p:txBody>
      </p:sp>
      <p:sp>
        <p:nvSpPr>
          <p:cNvPr id="9" name="Segnaposto numero diapositiva 8"/>
          <p:cNvSpPr>
            <a:spLocks noGrp="1"/>
          </p:cNvSpPr>
          <p:nvPr>
            <p:ph type="sldNum" sz="quarter" idx="12"/>
          </p:nvPr>
        </p:nvSpPr>
        <p:spPr/>
        <p:txBody>
          <a:bodyPr/>
          <a:lstStyle/>
          <a:p>
            <a:fld id="{8EB8520A-26EA-DE4B-B141-4532FC98FF0E}" type="slidenum">
              <a:rPr lang="it-IT" smtClean="0"/>
              <a:pPr/>
              <a:t>‹N›</a:t>
            </a:fld>
            <a:endParaRPr lang="it-IT"/>
          </a:p>
        </p:txBody>
      </p:sp>
    </p:spTree>
    <p:extLst>
      <p:ext uri="{BB962C8B-B14F-4D97-AF65-F5344CB8AC3E}">
        <p14:creationId xmlns:p14="http://schemas.microsoft.com/office/powerpoint/2010/main" val="34696354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stile</a:t>
            </a:r>
          </a:p>
        </p:txBody>
      </p:sp>
      <p:sp>
        <p:nvSpPr>
          <p:cNvPr id="3" name="Segnaposto data 2"/>
          <p:cNvSpPr>
            <a:spLocks noGrp="1"/>
          </p:cNvSpPr>
          <p:nvPr>
            <p:ph type="dt" sz="half" idx="10"/>
          </p:nvPr>
        </p:nvSpPr>
        <p:spPr/>
        <p:txBody>
          <a:bodyPr/>
          <a:lstStyle/>
          <a:p>
            <a:fld id="{AD8BF249-6BAC-CD40-AAE9-334F110649E5}" type="datetimeFigureOut">
              <a:rPr lang="it-IT" smtClean="0"/>
              <a:pPr/>
              <a:t>09/01/2024</a:t>
            </a:fld>
            <a:endParaRPr lang="it-IT"/>
          </a:p>
        </p:txBody>
      </p:sp>
      <p:sp>
        <p:nvSpPr>
          <p:cNvPr id="4" name="Segnaposto piè di pagina 3"/>
          <p:cNvSpPr>
            <a:spLocks noGrp="1"/>
          </p:cNvSpPr>
          <p:nvPr>
            <p:ph type="ftr" sz="quarter" idx="11"/>
          </p:nvPr>
        </p:nvSpPr>
        <p:spPr/>
        <p:txBody>
          <a:bodyPr/>
          <a:lstStyle/>
          <a:p>
            <a:endParaRPr lang="it-IT"/>
          </a:p>
        </p:txBody>
      </p:sp>
      <p:sp>
        <p:nvSpPr>
          <p:cNvPr id="5" name="Segnaposto numero diapositiva 4"/>
          <p:cNvSpPr>
            <a:spLocks noGrp="1"/>
          </p:cNvSpPr>
          <p:nvPr>
            <p:ph type="sldNum" sz="quarter" idx="12"/>
          </p:nvPr>
        </p:nvSpPr>
        <p:spPr/>
        <p:txBody>
          <a:bodyPr/>
          <a:lstStyle/>
          <a:p>
            <a:fld id="{8EB8520A-26EA-DE4B-B141-4532FC98FF0E}" type="slidenum">
              <a:rPr lang="it-IT" smtClean="0"/>
              <a:pPr/>
              <a:t>‹N›</a:t>
            </a:fld>
            <a:endParaRPr lang="it-IT"/>
          </a:p>
        </p:txBody>
      </p:sp>
    </p:spTree>
    <p:extLst>
      <p:ext uri="{BB962C8B-B14F-4D97-AF65-F5344CB8AC3E}">
        <p14:creationId xmlns:p14="http://schemas.microsoft.com/office/powerpoint/2010/main" val="19360060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o">
    <p:spTree>
      <p:nvGrpSpPr>
        <p:cNvPr id="1" name=""/>
        <p:cNvGrpSpPr/>
        <p:nvPr/>
      </p:nvGrpSpPr>
      <p:grpSpPr>
        <a:xfrm>
          <a:off x="0" y="0"/>
          <a:ext cx="0" cy="0"/>
          <a:chOff x="0" y="0"/>
          <a:chExt cx="0" cy="0"/>
        </a:xfrm>
      </p:grpSpPr>
      <p:sp>
        <p:nvSpPr>
          <p:cNvPr id="2" name="Segnaposto data 1"/>
          <p:cNvSpPr>
            <a:spLocks noGrp="1"/>
          </p:cNvSpPr>
          <p:nvPr>
            <p:ph type="dt" sz="half" idx="10"/>
          </p:nvPr>
        </p:nvSpPr>
        <p:spPr/>
        <p:txBody>
          <a:bodyPr/>
          <a:lstStyle/>
          <a:p>
            <a:fld id="{AD8BF249-6BAC-CD40-AAE9-334F110649E5}" type="datetimeFigureOut">
              <a:rPr lang="it-IT" smtClean="0"/>
              <a:pPr/>
              <a:t>09/01/2024</a:t>
            </a:fld>
            <a:endParaRPr lang="it-IT"/>
          </a:p>
        </p:txBody>
      </p:sp>
      <p:sp>
        <p:nvSpPr>
          <p:cNvPr id="3" name="Segnaposto piè di pagina 2"/>
          <p:cNvSpPr>
            <a:spLocks noGrp="1"/>
          </p:cNvSpPr>
          <p:nvPr>
            <p:ph type="ftr" sz="quarter" idx="11"/>
          </p:nvPr>
        </p:nvSpPr>
        <p:spPr/>
        <p:txBody>
          <a:bodyPr/>
          <a:lstStyle/>
          <a:p>
            <a:endParaRPr lang="it-IT"/>
          </a:p>
        </p:txBody>
      </p:sp>
      <p:sp>
        <p:nvSpPr>
          <p:cNvPr id="4" name="Segnaposto numero diapositiva 3"/>
          <p:cNvSpPr>
            <a:spLocks noGrp="1"/>
          </p:cNvSpPr>
          <p:nvPr>
            <p:ph type="sldNum" sz="quarter" idx="12"/>
          </p:nvPr>
        </p:nvSpPr>
        <p:spPr/>
        <p:txBody>
          <a:bodyPr/>
          <a:lstStyle/>
          <a:p>
            <a:fld id="{8EB8520A-26EA-DE4B-B141-4532FC98FF0E}" type="slidenum">
              <a:rPr lang="it-IT" smtClean="0"/>
              <a:pPr/>
              <a:t>‹N›</a:t>
            </a:fld>
            <a:endParaRPr lang="it-IT"/>
          </a:p>
        </p:txBody>
      </p:sp>
    </p:spTree>
    <p:extLst>
      <p:ext uri="{BB962C8B-B14F-4D97-AF65-F5344CB8AC3E}">
        <p14:creationId xmlns:p14="http://schemas.microsoft.com/office/powerpoint/2010/main" val="13963217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457200" y="273050"/>
            <a:ext cx="3008313" cy="1162050"/>
          </a:xfrm>
        </p:spPr>
        <p:txBody>
          <a:bodyPr anchor="b"/>
          <a:lstStyle>
            <a:lvl1pPr algn="l">
              <a:defRPr sz="2000" b="1"/>
            </a:lvl1pPr>
          </a:lstStyle>
          <a:p>
            <a:r>
              <a:rPr lang="it-IT"/>
              <a:t>Fare clic per modificare stile</a:t>
            </a:r>
          </a:p>
        </p:txBody>
      </p:sp>
      <p:sp>
        <p:nvSpPr>
          <p:cNvPr id="3" name="Segnaposto contenuto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5" name="Segnaposto data 4"/>
          <p:cNvSpPr>
            <a:spLocks noGrp="1"/>
          </p:cNvSpPr>
          <p:nvPr>
            <p:ph type="dt" sz="half" idx="10"/>
          </p:nvPr>
        </p:nvSpPr>
        <p:spPr/>
        <p:txBody>
          <a:bodyPr/>
          <a:lstStyle/>
          <a:p>
            <a:fld id="{AD8BF249-6BAC-CD40-AAE9-334F110649E5}" type="datetimeFigureOut">
              <a:rPr lang="it-IT" smtClean="0"/>
              <a:pPr/>
              <a:t>09/01/2024</a:t>
            </a:fld>
            <a:endParaRPr lang="it-IT"/>
          </a:p>
        </p:txBody>
      </p:sp>
      <p:sp>
        <p:nvSpPr>
          <p:cNvPr id="6" name="Segnaposto piè di pagina 5"/>
          <p:cNvSpPr>
            <a:spLocks noGrp="1"/>
          </p:cNvSpPr>
          <p:nvPr>
            <p:ph type="ftr" sz="quarter" idx="11"/>
          </p:nvPr>
        </p:nvSpPr>
        <p:spPr/>
        <p:txBody>
          <a:bodyPr/>
          <a:lstStyle/>
          <a:p>
            <a:endParaRPr lang="it-IT"/>
          </a:p>
        </p:txBody>
      </p:sp>
      <p:sp>
        <p:nvSpPr>
          <p:cNvPr id="7" name="Segnaposto numero diapositiva 6"/>
          <p:cNvSpPr>
            <a:spLocks noGrp="1"/>
          </p:cNvSpPr>
          <p:nvPr>
            <p:ph type="sldNum" sz="quarter" idx="12"/>
          </p:nvPr>
        </p:nvSpPr>
        <p:spPr/>
        <p:txBody>
          <a:bodyPr/>
          <a:lstStyle/>
          <a:p>
            <a:fld id="{8EB8520A-26EA-DE4B-B141-4532FC98FF0E}" type="slidenum">
              <a:rPr lang="it-IT" smtClean="0"/>
              <a:pPr/>
              <a:t>‹N›</a:t>
            </a:fld>
            <a:endParaRPr lang="it-IT"/>
          </a:p>
        </p:txBody>
      </p:sp>
    </p:spTree>
    <p:extLst>
      <p:ext uri="{BB962C8B-B14F-4D97-AF65-F5344CB8AC3E}">
        <p14:creationId xmlns:p14="http://schemas.microsoft.com/office/powerpoint/2010/main" val="3748905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1792288" y="4800600"/>
            <a:ext cx="5486400" cy="566738"/>
          </a:xfrm>
        </p:spPr>
        <p:txBody>
          <a:bodyPr anchor="b"/>
          <a:lstStyle>
            <a:lvl1pPr algn="l">
              <a:defRPr sz="2000" b="1"/>
            </a:lvl1pPr>
          </a:lstStyle>
          <a:p>
            <a:r>
              <a:rPr lang="it-IT"/>
              <a:t>Fare clic per modificare stile</a:t>
            </a:r>
          </a:p>
        </p:txBody>
      </p:sp>
      <p:sp>
        <p:nvSpPr>
          <p:cNvPr id="3" name="Segnaposto immagine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t-IT"/>
          </a:p>
        </p:txBody>
      </p:sp>
      <p:sp>
        <p:nvSpPr>
          <p:cNvPr id="4" name="Segnaposto testo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5" name="Segnaposto data 4"/>
          <p:cNvSpPr>
            <a:spLocks noGrp="1"/>
          </p:cNvSpPr>
          <p:nvPr>
            <p:ph type="dt" sz="half" idx="10"/>
          </p:nvPr>
        </p:nvSpPr>
        <p:spPr/>
        <p:txBody>
          <a:bodyPr/>
          <a:lstStyle/>
          <a:p>
            <a:fld id="{AD8BF249-6BAC-CD40-AAE9-334F110649E5}" type="datetimeFigureOut">
              <a:rPr lang="it-IT" smtClean="0"/>
              <a:pPr/>
              <a:t>09/01/2024</a:t>
            </a:fld>
            <a:endParaRPr lang="it-IT"/>
          </a:p>
        </p:txBody>
      </p:sp>
      <p:sp>
        <p:nvSpPr>
          <p:cNvPr id="6" name="Segnaposto piè di pagina 5"/>
          <p:cNvSpPr>
            <a:spLocks noGrp="1"/>
          </p:cNvSpPr>
          <p:nvPr>
            <p:ph type="ftr" sz="quarter" idx="11"/>
          </p:nvPr>
        </p:nvSpPr>
        <p:spPr/>
        <p:txBody>
          <a:bodyPr/>
          <a:lstStyle/>
          <a:p>
            <a:endParaRPr lang="it-IT"/>
          </a:p>
        </p:txBody>
      </p:sp>
      <p:sp>
        <p:nvSpPr>
          <p:cNvPr id="7" name="Segnaposto numero diapositiva 6"/>
          <p:cNvSpPr>
            <a:spLocks noGrp="1"/>
          </p:cNvSpPr>
          <p:nvPr>
            <p:ph type="sldNum" sz="quarter" idx="12"/>
          </p:nvPr>
        </p:nvSpPr>
        <p:spPr/>
        <p:txBody>
          <a:bodyPr/>
          <a:lstStyle/>
          <a:p>
            <a:fld id="{8EB8520A-26EA-DE4B-B141-4532FC98FF0E}" type="slidenum">
              <a:rPr lang="it-IT" smtClean="0"/>
              <a:pPr/>
              <a:t>‹N›</a:t>
            </a:fld>
            <a:endParaRPr lang="it-IT"/>
          </a:p>
        </p:txBody>
      </p:sp>
    </p:spTree>
    <p:extLst>
      <p:ext uri="{BB962C8B-B14F-4D97-AF65-F5344CB8AC3E}">
        <p14:creationId xmlns:p14="http://schemas.microsoft.com/office/powerpoint/2010/main" val="15496430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it-IT"/>
              <a:t>Fare clic per modificare stile</a:t>
            </a:r>
          </a:p>
        </p:txBody>
      </p:sp>
      <p:sp>
        <p:nvSpPr>
          <p:cNvPr id="3" name="Segnaposto testo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D8BF249-6BAC-CD40-AAE9-334F110649E5}" type="datetimeFigureOut">
              <a:rPr lang="it-IT" smtClean="0"/>
              <a:pPr/>
              <a:t>09/01/2024</a:t>
            </a:fld>
            <a:endParaRPr lang="it-IT"/>
          </a:p>
        </p:txBody>
      </p:sp>
      <p:sp>
        <p:nvSpPr>
          <p:cNvPr id="5" name="Segnaposto piè di pagina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t-IT"/>
          </a:p>
        </p:txBody>
      </p:sp>
      <p:sp>
        <p:nvSpPr>
          <p:cNvPr id="6" name="Segnaposto numero diapositiva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EB8520A-26EA-DE4B-B141-4532FC98FF0E}" type="slidenum">
              <a:rPr lang="it-IT" smtClean="0"/>
              <a:pPr/>
              <a:t>‹N›</a:t>
            </a:fld>
            <a:endParaRPr lang="it-IT"/>
          </a:p>
        </p:txBody>
      </p:sp>
    </p:spTree>
    <p:extLst>
      <p:ext uri="{BB962C8B-B14F-4D97-AF65-F5344CB8AC3E}">
        <p14:creationId xmlns:p14="http://schemas.microsoft.com/office/powerpoint/2010/main" val="42379158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Layout" Target="../slideLayouts/slideLayout1.xml"/><Relationship Id="rId4" Type="http://schemas.openxmlformats.org/officeDocument/2006/relationships/hyperlink" Target="mailto:davide.delbimbo@edu.unifi.it"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24.xml"/><Relationship Id="rId1" Type="http://schemas.openxmlformats.org/officeDocument/2006/relationships/slideLayout" Target="../slideLayouts/slideLayout2.xml"/><Relationship Id="rId5" Type="http://schemas.openxmlformats.org/officeDocument/2006/relationships/image" Target="../media/image13.jpg"/><Relationship Id="rId4" Type="http://schemas.openxmlformats.org/officeDocument/2006/relationships/image" Target="../media/image13.png"/></Relationships>
</file>

<file path=ppt/slides/_rels/slide2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7.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8.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29.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28.xm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8.png"/></Relationships>
</file>

<file path=ppt/slides/_rels/slide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3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3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magine 3"/>
          <p:cNvPicPr>
            <a:picLocks noChangeAspect="1"/>
          </p:cNvPicPr>
          <p:nvPr/>
        </p:nvPicPr>
        <p:blipFill>
          <a:blip r:embed="rId2"/>
          <a:stretch>
            <a:fillRect/>
          </a:stretch>
        </p:blipFill>
        <p:spPr>
          <a:xfrm>
            <a:off x="-20320" y="-10160"/>
            <a:ext cx="9174152" cy="6858000"/>
          </a:xfrm>
          <a:prstGeom prst="rect">
            <a:avLst/>
          </a:prstGeom>
        </p:spPr>
      </p:pic>
      <p:pic>
        <p:nvPicPr>
          <p:cNvPr id="9" name="Immagine 8"/>
          <p:cNvPicPr>
            <a:picLocks noChangeAspect="1"/>
          </p:cNvPicPr>
          <p:nvPr/>
        </p:nvPicPr>
        <p:blipFill>
          <a:blip r:embed="rId3"/>
          <a:stretch>
            <a:fillRect/>
          </a:stretch>
        </p:blipFill>
        <p:spPr>
          <a:xfrm>
            <a:off x="6038930" y="6352842"/>
            <a:ext cx="2545261" cy="522390"/>
          </a:xfrm>
          <a:prstGeom prst="rect">
            <a:avLst/>
          </a:prstGeom>
        </p:spPr>
      </p:pic>
      <p:sp>
        <p:nvSpPr>
          <p:cNvPr id="8" name="CasellaDiTesto 7"/>
          <p:cNvSpPr txBox="1"/>
          <p:nvPr/>
        </p:nvSpPr>
        <p:spPr>
          <a:xfrm>
            <a:off x="4251960" y="2932536"/>
            <a:ext cx="4292557" cy="646331"/>
          </a:xfrm>
          <a:prstGeom prst="rect">
            <a:avLst/>
          </a:prstGeom>
          <a:noFill/>
        </p:spPr>
        <p:txBody>
          <a:bodyPr wrap="square" rtlCol="0">
            <a:spAutoFit/>
          </a:bodyPr>
          <a:lstStyle/>
          <a:p>
            <a:pPr algn="r"/>
            <a:r>
              <a:rPr lang="it-IT" dirty="0" err="1"/>
              <a:t>Parallel</a:t>
            </a:r>
            <a:r>
              <a:rPr lang="it-IT" dirty="0"/>
              <a:t> Computing</a:t>
            </a:r>
          </a:p>
          <a:p>
            <a:pPr algn="r"/>
            <a:r>
              <a:rPr lang="it-IT" dirty="0"/>
              <a:t>(</a:t>
            </a:r>
            <a:r>
              <a:rPr lang="it-IT" dirty="0" err="1"/>
              <a:t>Final-Term</a:t>
            </a:r>
            <a:r>
              <a:rPr lang="it-IT" dirty="0"/>
              <a:t> </a:t>
            </a:r>
            <a:r>
              <a:rPr lang="it-IT" dirty="0" err="1"/>
              <a:t>Assignment</a:t>
            </a:r>
            <a:r>
              <a:rPr lang="it-IT" dirty="0"/>
              <a:t>) </a:t>
            </a:r>
          </a:p>
        </p:txBody>
      </p:sp>
      <p:sp>
        <p:nvSpPr>
          <p:cNvPr id="11" name="CasellaDiTesto 10"/>
          <p:cNvSpPr txBox="1"/>
          <p:nvPr/>
        </p:nvSpPr>
        <p:spPr>
          <a:xfrm>
            <a:off x="5577038" y="4590468"/>
            <a:ext cx="2967479" cy="553998"/>
          </a:xfrm>
          <a:prstGeom prst="rect">
            <a:avLst/>
          </a:prstGeom>
          <a:noFill/>
        </p:spPr>
        <p:txBody>
          <a:bodyPr wrap="none" rtlCol="0">
            <a:spAutoFit/>
          </a:bodyPr>
          <a:lstStyle/>
          <a:p>
            <a:pPr algn="r"/>
            <a:r>
              <a:rPr lang="it-IT" sz="1600" b="1" dirty="0">
                <a:latin typeface=""/>
              </a:rPr>
              <a:t>Davide Del Bimbo</a:t>
            </a:r>
          </a:p>
          <a:p>
            <a:pPr algn="r"/>
            <a:r>
              <a:rPr lang="it-IT" sz="1400" dirty="0">
                <a:latin typeface="Consolas" panose="020B0609020204030204" pitchFamily="49" charset="0"/>
                <a:hlinkClick r:id="rId4">
                  <a:extLst>
                    <a:ext uri="{A12FA001-AC4F-418D-AE19-62706E023703}">
                      <ahyp:hlinkClr xmlns:ahyp="http://schemas.microsoft.com/office/drawing/2018/hyperlinkcolor" val="tx"/>
                    </a:ext>
                  </a:extLst>
                </a:hlinkClick>
              </a:rPr>
              <a:t>davide.delbimbo@edu.unifi.it</a:t>
            </a:r>
            <a:endParaRPr lang="it-IT" sz="1400" dirty="0">
              <a:latin typeface="Consolas" panose="020B0609020204030204" pitchFamily="49" charset="0"/>
            </a:endParaRPr>
          </a:p>
        </p:txBody>
      </p:sp>
      <p:sp>
        <p:nvSpPr>
          <p:cNvPr id="13" name="CasellaDiTesto 12"/>
          <p:cNvSpPr txBox="1"/>
          <p:nvPr/>
        </p:nvSpPr>
        <p:spPr>
          <a:xfrm>
            <a:off x="6713897" y="6479443"/>
            <a:ext cx="1195327" cy="338554"/>
          </a:xfrm>
          <a:prstGeom prst="rect">
            <a:avLst/>
          </a:prstGeom>
          <a:noFill/>
        </p:spPr>
        <p:txBody>
          <a:bodyPr wrap="none" rtlCol="0">
            <a:spAutoFit/>
          </a:bodyPr>
          <a:lstStyle/>
          <a:p>
            <a:pPr algn="r"/>
            <a:r>
              <a:rPr lang="it-IT" sz="1600">
                <a:ln w="18415" cmpd="sng">
                  <a:solidFill>
                    <a:srgbClr val="FFFFFF"/>
                  </a:solidFill>
                  <a:prstDash val="solid"/>
                </a:ln>
                <a:solidFill>
                  <a:srgbClr val="FFFFFF"/>
                </a:solidFill>
                <a:effectLst>
                  <a:outerShdw blurRad="38100" dist="38100" dir="2700000" algn="tl">
                    <a:srgbClr val="000000">
                      <a:alpha val="43137"/>
                    </a:srgbClr>
                  </a:outerShdw>
                </a:effectLst>
                <a:latin typeface=""/>
              </a:rPr>
              <a:t>11/01/2024</a:t>
            </a:r>
            <a:endParaRPr lang="it-IT" sz="1600" dirty="0">
              <a:ln w="18415" cmpd="sng">
                <a:solidFill>
                  <a:srgbClr val="FFFFFF"/>
                </a:solidFill>
                <a:prstDash val="solid"/>
              </a:ln>
              <a:solidFill>
                <a:srgbClr val="FFFFFF"/>
              </a:solidFill>
              <a:effectLst>
                <a:outerShdw blurRad="38100" dist="38100" dir="2700000" algn="tl">
                  <a:srgbClr val="000000">
                    <a:alpha val="43137"/>
                  </a:srgbClr>
                </a:outerShdw>
              </a:effectLst>
              <a:latin typeface=""/>
            </a:endParaRPr>
          </a:p>
        </p:txBody>
      </p:sp>
      <p:sp>
        <p:nvSpPr>
          <p:cNvPr id="15" name="CasellaDiTesto 14"/>
          <p:cNvSpPr txBox="1"/>
          <p:nvPr/>
        </p:nvSpPr>
        <p:spPr>
          <a:xfrm>
            <a:off x="3489434" y="1855318"/>
            <a:ext cx="5055083" cy="1077218"/>
          </a:xfrm>
          <a:prstGeom prst="rect">
            <a:avLst/>
          </a:prstGeom>
          <a:noFill/>
        </p:spPr>
        <p:txBody>
          <a:bodyPr wrap="square" rtlCol="0">
            <a:spAutoFit/>
          </a:bodyPr>
          <a:lstStyle/>
          <a:p>
            <a:pPr algn="r"/>
            <a:r>
              <a:rPr lang="it-IT" sz="3200" b="1" dirty="0">
                <a:solidFill>
                  <a:schemeClr val="accent1">
                    <a:lumMod val="75000"/>
                  </a:schemeClr>
                </a:solidFill>
                <a:latin typeface=""/>
              </a:rPr>
              <a:t>Kernel Image Processing with CUDA</a:t>
            </a:r>
          </a:p>
        </p:txBody>
      </p:sp>
    </p:spTree>
    <p:extLst>
      <p:ext uri="{BB962C8B-B14F-4D97-AF65-F5344CB8AC3E}">
        <p14:creationId xmlns:p14="http://schemas.microsoft.com/office/powerpoint/2010/main" val="33117144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magine 1"/>
          <p:cNvPicPr>
            <a:picLocks noChangeAspect="1"/>
          </p:cNvPicPr>
          <p:nvPr/>
        </p:nvPicPr>
        <p:blipFill>
          <a:blip r:embed="rId3"/>
          <a:stretch>
            <a:fillRect/>
          </a:stretch>
        </p:blipFill>
        <p:spPr>
          <a:xfrm>
            <a:off x="0" y="-17145"/>
            <a:ext cx="9170670" cy="6875145"/>
          </a:xfrm>
          <a:prstGeom prst="rect">
            <a:avLst/>
          </a:prstGeom>
        </p:spPr>
      </p:pic>
      <p:sp>
        <p:nvSpPr>
          <p:cNvPr id="12" name="Rettangolo 11"/>
          <p:cNvSpPr/>
          <p:nvPr/>
        </p:nvSpPr>
        <p:spPr>
          <a:xfrm>
            <a:off x="8255000" y="6366466"/>
            <a:ext cx="280763" cy="501650"/>
          </a:xfrm>
          <a:prstGeom prst="rect">
            <a:avLst/>
          </a:prstGeom>
          <a:solidFill>
            <a:srgbClr val="003053"/>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solidFill>
                <a:srgbClr val="003257"/>
              </a:solidFill>
            </a:endParaRPr>
          </a:p>
        </p:txBody>
      </p:sp>
      <p:sp>
        <p:nvSpPr>
          <p:cNvPr id="11" name="Segnaposto numero diapositiva 10"/>
          <p:cNvSpPr>
            <a:spLocks noGrp="1"/>
          </p:cNvSpPr>
          <p:nvPr>
            <p:ph type="sldNum" sz="quarter" idx="12"/>
          </p:nvPr>
        </p:nvSpPr>
        <p:spPr>
          <a:xfrm>
            <a:off x="6402163" y="6356350"/>
            <a:ext cx="2133600" cy="365125"/>
          </a:xfrm>
        </p:spPr>
        <p:txBody>
          <a:bodyPr/>
          <a:lstStyle/>
          <a:p>
            <a:r>
              <a:rPr lang="it-IT" b="1" dirty="0">
                <a:solidFill>
                  <a:schemeClr val="bg1"/>
                </a:solidFill>
                <a:latin typeface="Arial"/>
                <a:cs typeface="Arial"/>
              </a:rPr>
              <a:t>8</a:t>
            </a:r>
          </a:p>
        </p:txBody>
      </p:sp>
      <p:sp>
        <p:nvSpPr>
          <p:cNvPr id="10" name="CasellaDiTesto 9"/>
          <p:cNvSpPr txBox="1"/>
          <p:nvPr/>
        </p:nvSpPr>
        <p:spPr>
          <a:xfrm>
            <a:off x="6864465" y="136525"/>
            <a:ext cx="1829348" cy="338554"/>
          </a:xfrm>
          <a:prstGeom prst="rect">
            <a:avLst/>
          </a:prstGeom>
          <a:noFill/>
        </p:spPr>
        <p:txBody>
          <a:bodyPr wrap="none" rtlCol="0">
            <a:spAutoFit/>
          </a:bodyPr>
          <a:lstStyle/>
          <a:p>
            <a:pPr algn="r"/>
            <a:r>
              <a:rPr lang="it-IT" sz="800" b="1" dirty="0">
                <a:solidFill>
                  <a:schemeClr val="bg1"/>
                </a:solidFill>
                <a:latin typeface="Arial"/>
                <a:cs typeface="Arial"/>
              </a:rPr>
              <a:t>K-</a:t>
            </a:r>
            <a:r>
              <a:rPr lang="it-IT" sz="800" b="1" dirty="0" err="1">
                <a:solidFill>
                  <a:schemeClr val="bg1"/>
                </a:solidFill>
                <a:latin typeface="Arial"/>
                <a:cs typeface="Arial"/>
              </a:rPr>
              <a:t>Means</a:t>
            </a:r>
            <a:r>
              <a:rPr lang="it-IT" sz="800" b="1" dirty="0">
                <a:solidFill>
                  <a:schemeClr val="bg1"/>
                </a:solidFill>
                <a:latin typeface="Arial"/>
                <a:cs typeface="Arial"/>
              </a:rPr>
              <a:t> Clustering with </a:t>
            </a:r>
            <a:r>
              <a:rPr lang="it-IT" sz="800" b="1" dirty="0" err="1">
                <a:solidFill>
                  <a:schemeClr val="bg1"/>
                </a:solidFill>
                <a:latin typeface="Arial"/>
                <a:cs typeface="Arial"/>
              </a:rPr>
              <a:t>OpenMP</a:t>
            </a:r>
            <a:endParaRPr lang="it-IT" sz="800" b="1" dirty="0">
              <a:solidFill>
                <a:schemeClr val="bg1"/>
              </a:solidFill>
              <a:latin typeface="Arial"/>
              <a:cs typeface="Arial"/>
            </a:endParaRPr>
          </a:p>
          <a:p>
            <a:pPr algn="r"/>
            <a:r>
              <a:rPr lang="it-IT" sz="800" dirty="0" err="1">
                <a:solidFill>
                  <a:schemeClr val="bg1"/>
                </a:solidFill>
                <a:latin typeface="Arial"/>
                <a:cs typeface="Arial"/>
              </a:rPr>
              <a:t>Implementation</a:t>
            </a:r>
            <a:endParaRPr lang="it-IT" sz="800" dirty="0">
              <a:solidFill>
                <a:schemeClr val="bg1"/>
              </a:solidFill>
              <a:latin typeface="Arial"/>
              <a:cs typeface="Arial"/>
            </a:endParaRPr>
          </a:p>
        </p:txBody>
      </p:sp>
      <p:sp>
        <p:nvSpPr>
          <p:cNvPr id="19" name="CasellaDiTesto 18">
            <a:extLst>
              <a:ext uri="{FF2B5EF4-FFF2-40B4-BE49-F238E27FC236}">
                <a16:creationId xmlns:a16="http://schemas.microsoft.com/office/drawing/2014/main" id="{9019F25A-189B-4E4E-BCF0-0BE0E0331040}"/>
              </a:ext>
            </a:extLst>
          </p:cNvPr>
          <p:cNvSpPr txBox="1"/>
          <p:nvPr/>
        </p:nvSpPr>
        <p:spPr>
          <a:xfrm>
            <a:off x="1025081" y="1116955"/>
            <a:ext cx="7498809" cy="2862322"/>
          </a:xfrm>
          <a:prstGeom prst="rect">
            <a:avLst/>
          </a:prstGeom>
          <a:noFill/>
        </p:spPr>
        <p:txBody>
          <a:bodyPr wrap="square">
            <a:spAutoFit/>
          </a:bodyPr>
          <a:lstStyle/>
          <a:p>
            <a:r>
              <a:rPr lang="en-US" sz="1200" b="0" dirty="0">
                <a:solidFill>
                  <a:srgbClr val="008000"/>
                </a:solidFill>
                <a:effectLst/>
                <a:latin typeface="Consolas" panose="020B0609020204030204" pitchFamily="49" charset="0"/>
              </a:rPr>
              <a:t>// Image in multi-channel space.</a:t>
            </a:r>
            <a:endParaRPr lang="en-US" sz="1200" b="0" dirty="0">
              <a:solidFill>
                <a:srgbClr val="000000"/>
              </a:solidFill>
              <a:effectLst/>
              <a:latin typeface="Consolas" panose="020B0609020204030204" pitchFamily="49" charset="0"/>
            </a:endParaRPr>
          </a:p>
          <a:p>
            <a:r>
              <a:rPr lang="en-US" sz="1200" b="0" dirty="0">
                <a:solidFill>
                  <a:srgbClr val="0000FF"/>
                </a:solidFill>
                <a:effectLst/>
                <a:latin typeface="Consolas" panose="020B0609020204030204" pitchFamily="49" charset="0"/>
              </a:rPr>
              <a:t>class</a:t>
            </a:r>
            <a:r>
              <a:rPr lang="en-US" sz="1200" b="0" dirty="0">
                <a:solidFill>
                  <a:srgbClr val="000000"/>
                </a:solidFill>
                <a:effectLst/>
                <a:latin typeface="Consolas" panose="020B0609020204030204" pitchFamily="49" charset="0"/>
              </a:rPr>
              <a:t> </a:t>
            </a:r>
            <a:r>
              <a:rPr lang="en-US" sz="1200" b="0" dirty="0">
                <a:solidFill>
                  <a:srgbClr val="267F99"/>
                </a:solidFill>
                <a:effectLst/>
                <a:latin typeface="Consolas" panose="020B0609020204030204" pitchFamily="49" charset="0"/>
              </a:rPr>
              <a:t>Image</a:t>
            </a:r>
            <a:r>
              <a:rPr lang="en-US" sz="1200" b="0" dirty="0">
                <a:solidFill>
                  <a:srgbClr val="000000"/>
                </a:solidFill>
                <a:effectLst/>
                <a:latin typeface="Consolas" panose="020B0609020204030204" pitchFamily="49" charset="0"/>
              </a:rPr>
              <a:t> </a:t>
            </a:r>
            <a:r>
              <a:rPr lang="en-US" sz="1200" b="0" dirty="0">
                <a:solidFill>
                  <a:srgbClr val="222222"/>
                </a:solidFill>
                <a:effectLst/>
                <a:latin typeface="Consolas" panose="020B0609020204030204" pitchFamily="49" charset="0"/>
              </a:rPr>
              <a:t>{</a:t>
            </a:r>
          </a:p>
          <a:p>
            <a:r>
              <a:rPr lang="it-IT" sz="1200" dirty="0">
                <a:solidFill>
                  <a:srgbClr val="0000FF"/>
                </a:solidFill>
                <a:latin typeface="Consolas" panose="020B0609020204030204" pitchFamily="49" charset="0"/>
              </a:rPr>
              <a:t>	private:</a:t>
            </a:r>
            <a:endParaRPr lang="it-IT" sz="1200" dirty="0">
              <a:solidFill>
                <a:srgbClr val="000000"/>
              </a:solidFill>
              <a:latin typeface="Consolas" panose="020B0609020204030204" pitchFamily="49" charset="0"/>
            </a:endParaRPr>
          </a:p>
          <a:p>
            <a:r>
              <a:rPr lang="it-IT" sz="1200" dirty="0">
                <a:solidFill>
                  <a:srgbClr val="008000"/>
                </a:solidFill>
                <a:latin typeface="Consolas" panose="020B0609020204030204" pitchFamily="49" charset="0"/>
              </a:rPr>
              <a:t>     		</a:t>
            </a:r>
            <a:r>
              <a:rPr lang="it-IT" sz="1200" dirty="0" err="1">
                <a:solidFill>
                  <a:srgbClr val="0000FF"/>
                </a:solidFill>
                <a:latin typeface="Consolas" panose="020B0609020204030204" pitchFamily="49" charset="0"/>
              </a:rPr>
              <a:t>int</a:t>
            </a:r>
            <a:r>
              <a:rPr lang="it-IT" sz="1200" dirty="0">
                <a:solidFill>
                  <a:srgbClr val="000000"/>
                </a:solidFill>
                <a:latin typeface="Consolas" panose="020B0609020204030204" pitchFamily="49" charset="0"/>
              </a:rPr>
              <a:t> </a:t>
            </a:r>
            <a:r>
              <a:rPr lang="it-IT" sz="1200" dirty="0" err="1">
                <a:solidFill>
                  <a:srgbClr val="000000"/>
                </a:solidFill>
                <a:latin typeface="Consolas" panose="020B0609020204030204" pitchFamily="49" charset="0"/>
              </a:rPr>
              <a:t>width</a:t>
            </a:r>
            <a:r>
              <a:rPr lang="it-IT" sz="1200" dirty="0">
                <a:solidFill>
                  <a:srgbClr val="000000"/>
                </a:solidFill>
                <a:latin typeface="Consolas" panose="020B0609020204030204" pitchFamily="49" charset="0"/>
              </a:rPr>
              <a:t> = </a:t>
            </a:r>
            <a:r>
              <a:rPr lang="it-IT" sz="1200" dirty="0">
                <a:solidFill>
                  <a:srgbClr val="098658"/>
                </a:solidFill>
                <a:latin typeface="Consolas" panose="020B0609020204030204" pitchFamily="49" charset="0"/>
              </a:rPr>
              <a:t>0</a:t>
            </a:r>
            <a:r>
              <a:rPr lang="it-IT" sz="1200" dirty="0">
                <a:solidFill>
                  <a:srgbClr val="000000"/>
                </a:solidFill>
                <a:latin typeface="Consolas" panose="020B0609020204030204" pitchFamily="49" charset="0"/>
              </a:rPr>
              <a:t>, </a:t>
            </a:r>
            <a:r>
              <a:rPr lang="it-IT" sz="1200" dirty="0" err="1">
                <a:solidFill>
                  <a:srgbClr val="000000"/>
                </a:solidFill>
                <a:latin typeface="Consolas" panose="020B0609020204030204" pitchFamily="49" charset="0"/>
              </a:rPr>
              <a:t>height</a:t>
            </a:r>
            <a:r>
              <a:rPr lang="it-IT" sz="1200" dirty="0">
                <a:solidFill>
                  <a:srgbClr val="000000"/>
                </a:solidFill>
                <a:latin typeface="Consolas" panose="020B0609020204030204" pitchFamily="49" charset="0"/>
              </a:rPr>
              <a:t> = </a:t>
            </a:r>
            <a:r>
              <a:rPr lang="it-IT" sz="1200" dirty="0">
                <a:solidFill>
                  <a:srgbClr val="098658"/>
                </a:solidFill>
                <a:latin typeface="Consolas" panose="020B0609020204030204" pitchFamily="49" charset="0"/>
              </a:rPr>
              <a:t>0</a:t>
            </a:r>
            <a:r>
              <a:rPr lang="it-IT" sz="1200" dirty="0">
                <a:solidFill>
                  <a:srgbClr val="000000"/>
                </a:solidFill>
                <a:latin typeface="Consolas" panose="020B0609020204030204" pitchFamily="49" charset="0"/>
              </a:rPr>
              <a:t>, </a:t>
            </a:r>
            <a:r>
              <a:rPr lang="it-IT" sz="1200" dirty="0" err="1">
                <a:solidFill>
                  <a:srgbClr val="000000"/>
                </a:solidFill>
                <a:latin typeface="Consolas" panose="020B0609020204030204" pitchFamily="49" charset="0"/>
              </a:rPr>
              <a:t>channels</a:t>
            </a:r>
            <a:r>
              <a:rPr lang="it-IT" sz="1200" dirty="0">
                <a:solidFill>
                  <a:srgbClr val="000000"/>
                </a:solidFill>
                <a:latin typeface="Consolas" panose="020B0609020204030204" pitchFamily="49" charset="0"/>
              </a:rPr>
              <a:t> = </a:t>
            </a:r>
            <a:r>
              <a:rPr lang="it-IT" sz="1200" dirty="0">
                <a:solidFill>
                  <a:srgbClr val="098658"/>
                </a:solidFill>
                <a:latin typeface="Consolas" panose="020B0609020204030204" pitchFamily="49" charset="0"/>
              </a:rPr>
              <a:t>0</a:t>
            </a:r>
            <a:r>
              <a:rPr lang="it-IT" sz="1200" dirty="0">
                <a:solidFill>
                  <a:srgbClr val="000000"/>
                </a:solidFill>
                <a:latin typeface="Consolas" panose="020B0609020204030204" pitchFamily="49" charset="0"/>
              </a:rPr>
              <a:t>;</a:t>
            </a:r>
            <a:r>
              <a:rPr lang="it-IT" sz="1200" dirty="0">
                <a:solidFill>
                  <a:srgbClr val="008000"/>
                </a:solidFill>
                <a:latin typeface="Consolas" panose="020B0609020204030204" pitchFamily="49" charset="0"/>
              </a:rPr>
              <a:t> // Image </a:t>
            </a:r>
            <a:r>
              <a:rPr lang="it-IT" sz="1200" dirty="0" err="1">
                <a:solidFill>
                  <a:srgbClr val="008000"/>
                </a:solidFill>
                <a:latin typeface="Consolas" panose="020B0609020204030204" pitchFamily="49" charset="0"/>
              </a:rPr>
              <a:t>dimensions</a:t>
            </a:r>
            <a:r>
              <a:rPr lang="it-IT" sz="1200" dirty="0">
                <a:solidFill>
                  <a:srgbClr val="008000"/>
                </a:solidFill>
                <a:latin typeface="Consolas" panose="020B0609020204030204" pitchFamily="49" charset="0"/>
              </a:rPr>
              <a:t>.</a:t>
            </a:r>
            <a:endParaRPr lang="it-IT" sz="1200" dirty="0">
              <a:solidFill>
                <a:srgbClr val="000000"/>
              </a:solidFill>
              <a:latin typeface="Consolas" panose="020B0609020204030204" pitchFamily="49" charset="0"/>
            </a:endParaRPr>
          </a:p>
          <a:p>
            <a:r>
              <a:rPr lang="it-IT" sz="1200" dirty="0">
                <a:solidFill>
                  <a:srgbClr val="008000"/>
                </a:solidFill>
                <a:latin typeface="Consolas" panose="020B0609020204030204" pitchFamily="49" charset="0"/>
              </a:rPr>
              <a:t>     		</a:t>
            </a:r>
            <a:r>
              <a:rPr lang="it-IT" sz="1200" dirty="0">
                <a:solidFill>
                  <a:srgbClr val="0000FF"/>
                </a:solidFill>
                <a:latin typeface="Consolas" panose="020B0609020204030204" pitchFamily="49" charset="0"/>
              </a:rPr>
              <a:t>float</a:t>
            </a:r>
            <a:r>
              <a:rPr lang="it-IT" sz="1200" dirty="0">
                <a:solidFill>
                  <a:srgbClr val="000000"/>
                </a:solidFill>
                <a:latin typeface="Consolas" panose="020B0609020204030204" pitchFamily="49" charset="0"/>
              </a:rPr>
              <a:t> *data = </a:t>
            </a:r>
            <a:r>
              <a:rPr lang="it-IT" sz="1200" dirty="0">
                <a:solidFill>
                  <a:srgbClr val="0000FF"/>
                </a:solidFill>
                <a:latin typeface="Consolas" panose="020B0609020204030204" pitchFamily="49" charset="0"/>
              </a:rPr>
              <a:t>NULL</a:t>
            </a:r>
            <a:r>
              <a:rPr lang="it-IT" sz="1200" dirty="0">
                <a:solidFill>
                  <a:srgbClr val="000000"/>
                </a:solidFill>
                <a:latin typeface="Consolas" panose="020B0609020204030204" pitchFamily="49" charset="0"/>
              </a:rPr>
              <a:t>;</a:t>
            </a:r>
            <a:r>
              <a:rPr lang="it-IT" sz="1200" dirty="0">
                <a:solidFill>
                  <a:srgbClr val="008000"/>
                </a:solidFill>
                <a:latin typeface="Consolas" panose="020B0609020204030204" pitchFamily="49" charset="0"/>
              </a:rPr>
              <a:t> // Kernel data.</a:t>
            </a:r>
          </a:p>
          <a:p>
            <a:r>
              <a:rPr lang="it-IT" sz="1200" dirty="0">
                <a:solidFill>
                  <a:srgbClr val="008000"/>
                </a:solidFill>
                <a:latin typeface="Consolas" panose="020B0609020204030204" pitchFamily="49" charset="0"/>
              </a:rPr>
              <a:t>		</a:t>
            </a:r>
            <a:r>
              <a:rPr lang="it-IT" sz="1200" dirty="0" err="1">
                <a:solidFill>
                  <a:srgbClr val="0000FF"/>
                </a:solidFill>
                <a:latin typeface="Consolas" panose="020B0609020204030204" pitchFamily="49" charset="0"/>
              </a:rPr>
              <a:t>bool</a:t>
            </a:r>
            <a:r>
              <a:rPr lang="it-IT" sz="1200" dirty="0">
                <a:solidFill>
                  <a:srgbClr val="000000"/>
                </a:solidFill>
                <a:latin typeface="Consolas" panose="020B0609020204030204" pitchFamily="49" charset="0"/>
              </a:rPr>
              <a:t> </a:t>
            </a:r>
            <a:r>
              <a:rPr lang="it-IT" sz="1200" dirty="0" err="1">
                <a:solidFill>
                  <a:srgbClr val="000000"/>
                </a:solidFill>
                <a:latin typeface="Consolas" panose="020B0609020204030204" pitchFamily="49" charset="0"/>
              </a:rPr>
              <a:t>is_SoA</a:t>
            </a:r>
            <a:r>
              <a:rPr lang="it-IT" sz="1200" dirty="0">
                <a:solidFill>
                  <a:srgbClr val="000000"/>
                </a:solidFill>
                <a:latin typeface="Consolas" panose="020B0609020204030204" pitchFamily="49" charset="0"/>
              </a:rPr>
              <a:t> = </a:t>
            </a:r>
            <a:r>
              <a:rPr lang="it-IT" sz="1200" dirty="0">
                <a:solidFill>
                  <a:srgbClr val="0000FF"/>
                </a:solidFill>
                <a:latin typeface="Consolas" panose="020B0609020204030204" pitchFamily="49" charset="0"/>
              </a:rPr>
              <a:t>false</a:t>
            </a:r>
            <a:r>
              <a:rPr lang="it-IT" sz="1200" dirty="0">
                <a:solidFill>
                  <a:srgbClr val="000000"/>
                </a:solidFill>
                <a:latin typeface="Consolas" panose="020B0609020204030204" pitchFamily="49" charset="0"/>
              </a:rPr>
              <a:t>;</a:t>
            </a:r>
            <a:r>
              <a:rPr lang="it-IT" sz="1200" dirty="0">
                <a:solidFill>
                  <a:srgbClr val="008000"/>
                </a:solidFill>
                <a:latin typeface="Consolas" panose="020B0609020204030204" pitchFamily="49" charset="0"/>
              </a:rPr>
              <a:t> // </a:t>
            </a:r>
            <a:r>
              <a:rPr lang="it-IT" sz="1200" dirty="0" err="1">
                <a:solidFill>
                  <a:srgbClr val="008000"/>
                </a:solidFill>
                <a:latin typeface="Consolas" panose="020B0609020204030204" pitchFamily="49" charset="0"/>
              </a:rPr>
              <a:t>SoA</a:t>
            </a:r>
            <a:r>
              <a:rPr lang="it-IT" sz="1200" dirty="0">
                <a:solidFill>
                  <a:srgbClr val="008000"/>
                </a:solidFill>
                <a:latin typeface="Consolas" panose="020B0609020204030204" pitchFamily="49" charset="0"/>
              </a:rPr>
              <a:t> flag.</a:t>
            </a:r>
          </a:p>
          <a:p>
            <a:r>
              <a:rPr lang="it-IT" sz="1200" dirty="0">
                <a:solidFill>
                  <a:srgbClr val="008000"/>
                </a:solidFill>
                <a:latin typeface="Consolas" panose="020B0609020204030204" pitchFamily="49" charset="0"/>
              </a:rPr>
              <a:t>	</a:t>
            </a:r>
            <a:r>
              <a:rPr lang="it-IT" sz="1200" dirty="0">
                <a:solidFill>
                  <a:srgbClr val="0000FF"/>
                </a:solidFill>
                <a:latin typeface="Consolas" panose="020B0609020204030204" pitchFamily="49" charset="0"/>
              </a:rPr>
              <a:t>public:</a:t>
            </a:r>
            <a:endParaRPr lang="it-IT" sz="1200" dirty="0">
              <a:solidFill>
                <a:srgbClr val="000000"/>
              </a:solidFill>
              <a:latin typeface="Consolas" panose="020B0609020204030204" pitchFamily="49" charset="0"/>
            </a:endParaRPr>
          </a:p>
          <a:p>
            <a:r>
              <a:rPr lang="it-IT" sz="1200" dirty="0">
                <a:solidFill>
                  <a:srgbClr val="000000"/>
                </a:solidFill>
                <a:latin typeface="Consolas" panose="020B0609020204030204" pitchFamily="49" charset="0"/>
              </a:rPr>
              <a:t>		Image(</a:t>
            </a:r>
            <a:r>
              <a:rPr lang="it-IT" sz="1200" dirty="0" err="1">
                <a:solidFill>
                  <a:srgbClr val="0000FF"/>
                </a:solidFill>
                <a:latin typeface="Consolas" panose="020B0609020204030204" pitchFamily="49" charset="0"/>
              </a:rPr>
              <a:t>const</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char</a:t>
            </a:r>
            <a:r>
              <a:rPr lang="it-IT" sz="1200" dirty="0">
                <a:solidFill>
                  <a:srgbClr val="0000FF"/>
                </a:solidFill>
                <a:latin typeface="Consolas" panose="020B0609020204030204" pitchFamily="49" charset="0"/>
              </a:rPr>
              <a:t>*</a:t>
            </a:r>
            <a:r>
              <a:rPr lang="it-IT" sz="1200" dirty="0">
                <a:solidFill>
                  <a:srgbClr val="000000"/>
                </a:solidFill>
                <a:latin typeface="Consolas" panose="020B0609020204030204" pitchFamily="49" charset="0"/>
              </a:rPr>
              <a:t> </a:t>
            </a:r>
            <a:r>
              <a:rPr lang="it-IT" sz="1200" dirty="0" err="1">
                <a:solidFill>
                  <a:srgbClr val="808080"/>
                </a:solidFill>
                <a:latin typeface="Consolas" panose="020B0609020204030204" pitchFamily="49" charset="0"/>
              </a:rPr>
              <a:t>filename</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const</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int</a:t>
            </a:r>
            <a:r>
              <a:rPr lang="it-IT" sz="1200" dirty="0">
                <a:solidFill>
                  <a:srgbClr val="000000"/>
                </a:solidFill>
                <a:latin typeface="Consolas" panose="020B0609020204030204" pitchFamily="49" charset="0"/>
              </a:rPr>
              <a:t> </a:t>
            </a:r>
            <a:r>
              <a:rPr lang="it-IT" sz="1200" dirty="0" err="1">
                <a:solidFill>
                  <a:srgbClr val="808080"/>
                </a:solidFill>
                <a:latin typeface="Consolas" panose="020B0609020204030204" pitchFamily="49" charset="0"/>
              </a:rPr>
              <a:t>channel_force</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const</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bool</a:t>
            </a:r>
            <a:r>
              <a:rPr lang="it-IT" sz="1200" dirty="0">
                <a:solidFill>
                  <a:srgbClr val="000000"/>
                </a:solidFill>
                <a:latin typeface="Consolas" panose="020B0609020204030204" pitchFamily="49" charset="0"/>
              </a:rPr>
              <a:t> </a:t>
            </a:r>
            <a:r>
              <a:rPr lang="it-IT" sz="1200" dirty="0" err="1">
                <a:solidFill>
                  <a:srgbClr val="808080"/>
                </a:solidFill>
                <a:latin typeface="Consolas" panose="020B0609020204030204" pitchFamily="49" charset="0"/>
              </a:rPr>
              <a:t>is_SoA</a:t>
            </a:r>
            <a:r>
              <a:rPr lang="it-IT" sz="1200" dirty="0">
                <a:solidFill>
                  <a:srgbClr val="000000"/>
                </a:solidFill>
                <a:latin typeface="Consolas" panose="020B0609020204030204" pitchFamily="49" charset="0"/>
              </a:rPr>
              <a:t>);</a:t>
            </a:r>
          </a:p>
          <a:p>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bool</a:t>
            </a:r>
            <a:r>
              <a:rPr lang="it-IT" sz="1200" dirty="0">
                <a:solidFill>
                  <a:srgbClr val="000000"/>
                </a:solidFill>
                <a:latin typeface="Consolas" panose="020B0609020204030204" pitchFamily="49" charset="0"/>
              </a:rPr>
              <a:t> </a:t>
            </a:r>
            <a:r>
              <a:rPr lang="it-IT" sz="1200" dirty="0" err="1">
                <a:solidFill>
                  <a:srgbClr val="000000"/>
                </a:solidFill>
                <a:latin typeface="Consolas" panose="020B0609020204030204" pitchFamily="49" charset="0"/>
              </a:rPr>
              <a:t>load_image</a:t>
            </a:r>
            <a:r>
              <a:rPr lang="it-IT" sz="1200" dirty="0">
                <a:solidFill>
                  <a:srgbClr val="000000"/>
                </a:solidFill>
                <a:latin typeface="Consolas" panose="020B0609020204030204" pitchFamily="49" charset="0"/>
              </a:rPr>
              <a:t>(</a:t>
            </a:r>
            <a:r>
              <a:rPr lang="it-IT" sz="1200" dirty="0" err="1">
                <a:solidFill>
                  <a:srgbClr val="0000FF"/>
                </a:solidFill>
                <a:latin typeface="Consolas" panose="020B0609020204030204" pitchFamily="49" charset="0"/>
              </a:rPr>
              <a:t>const</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char</a:t>
            </a:r>
            <a:r>
              <a:rPr lang="it-IT" sz="1200" dirty="0">
                <a:solidFill>
                  <a:srgbClr val="0000FF"/>
                </a:solidFill>
                <a:latin typeface="Consolas" panose="020B0609020204030204" pitchFamily="49" charset="0"/>
              </a:rPr>
              <a:t>*</a:t>
            </a:r>
            <a:r>
              <a:rPr lang="it-IT" sz="1200" dirty="0">
                <a:solidFill>
                  <a:srgbClr val="000000"/>
                </a:solidFill>
                <a:latin typeface="Consolas" panose="020B0609020204030204" pitchFamily="49" charset="0"/>
              </a:rPr>
              <a:t> </a:t>
            </a:r>
            <a:r>
              <a:rPr lang="it-IT" sz="1200" dirty="0" err="1">
                <a:solidFill>
                  <a:srgbClr val="808080"/>
                </a:solidFill>
                <a:latin typeface="Consolas" panose="020B0609020204030204" pitchFamily="49" charset="0"/>
              </a:rPr>
              <a:t>filename</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const</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int</a:t>
            </a:r>
            <a:r>
              <a:rPr lang="it-IT" sz="1200" dirty="0">
                <a:solidFill>
                  <a:srgbClr val="000000"/>
                </a:solidFill>
                <a:latin typeface="Consolas" panose="020B0609020204030204" pitchFamily="49" charset="0"/>
              </a:rPr>
              <a:t> </a:t>
            </a:r>
            <a:r>
              <a:rPr lang="it-IT" sz="1200" dirty="0" err="1">
                <a:solidFill>
                  <a:srgbClr val="808080"/>
                </a:solidFill>
                <a:latin typeface="Consolas" panose="020B0609020204030204" pitchFamily="49" charset="0"/>
              </a:rPr>
              <a:t>channel_force</a:t>
            </a:r>
            <a:r>
              <a:rPr lang="it-IT" sz="1200" dirty="0">
                <a:solidFill>
                  <a:srgbClr val="000000"/>
                </a:solidFill>
                <a:latin typeface="Consolas" panose="020B0609020204030204" pitchFamily="49" charset="0"/>
              </a:rPr>
              <a:t>);</a:t>
            </a:r>
          </a:p>
          <a:p>
            <a:r>
              <a:rPr lang="it-IT" sz="1200" dirty="0">
                <a:solidFill>
                  <a:srgbClr val="0000FF"/>
                </a:solidFill>
                <a:latin typeface="Consolas" panose="020B0609020204030204" pitchFamily="49" charset="0"/>
              </a:rPr>
              <a:t>		</a:t>
            </a:r>
            <a:r>
              <a:rPr lang="it-IT" sz="1200" dirty="0" err="1">
                <a:solidFill>
                  <a:srgbClr val="0000FF"/>
                </a:solidFill>
                <a:latin typeface="Consolas" panose="020B0609020204030204" pitchFamily="49" charset="0"/>
              </a:rPr>
              <a:t>void</a:t>
            </a:r>
            <a:r>
              <a:rPr lang="it-IT" sz="1200" dirty="0">
                <a:solidFill>
                  <a:srgbClr val="000000"/>
                </a:solidFill>
                <a:latin typeface="Consolas" panose="020B0609020204030204" pitchFamily="49" charset="0"/>
              </a:rPr>
              <a:t> </a:t>
            </a:r>
            <a:r>
              <a:rPr lang="it-IT" sz="1200" dirty="0" err="1">
                <a:solidFill>
                  <a:srgbClr val="000000"/>
                </a:solidFill>
                <a:latin typeface="Consolas" panose="020B0609020204030204" pitchFamily="49" charset="0"/>
              </a:rPr>
              <a:t>save_image</a:t>
            </a:r>
            <a:r>
              <a:rPr lang="it-IT" sz="1200" dirty="0">
                <a:solidFill>
                  <a:srgbClr val="000000"/>
                </a:solidFill>
                <a:latin typeface="Consolas" panose="020B0609020204030204" pitchFamily="49" charset="0"/>
              </a:rPr>
              <a:t>(</a:t>
            </a:r>
            <a:r>
              <a:rPr lang="it-IT" sz="1200" dirty="0" err="1">
                <a:solidFill>
                  <a:srgbClr val="0000FF"/>
                </a:solidFill>
                <a:latin typeface="Consolas" panose="020B0609020204030204" pitchFamily="49" charset="0"/>
              </a:rPr>
              <a:t>const</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char</a:t>
            </a:r>
            <a:r>
              <a:rPr lang="it-IT" sz="1200" dirty="0">
                <a:solidFill>
                  <a:srgbClr val="0000FF"/>
                </a:solidFill>
                <a:latin typeface="Consolas" panose="020B0609020204030204" pitchFamily="49" charset="0"/>
              </a:rPr>
              <a:t>*</a:t>
            </a:r>
            <a:r>
              <a:rPr lang="it-IT" sz="1200" dirty="0">
                <a:solidFill>
                  <a:srgbClr val="000000"/>
                </a:solidFill>
                <a:latin typeface="Consolas" panose="020B0609020204030204" pitchFamily="49" charset="0"/>
              </a:rPr>
              <a:t> </a:t>
            </a:r>
            <a:r>
              <a:rPr lang="it-IT" sz="1200" dirty="0" err="1">
                <a:solidFill>
                  <a:srgbClr val="808080"/>
                </a:solidFill>
                <a:latin typeface="Consolas" panose="020B0609020204030204" pitchFamily="49" charset="0"/>
              </a:rPr>
              <a:t>filename</a:t>
            </a:r>
            <a:r>
              <a:rPr lang="it-IT" sz="1200" dirty="0">
                <a:solidFill>
                  <a:srgbClr val="000000"/>
                </a:solidFill>
                <a:latin typeface="Consolas" panose="020B0609020204030204" pitchFamily="49" charset="0"/>
              </a:rPr>
              <a:t>);</a:t>
            </a:r>
          </a:p>
          <a:p>
            <a:r>
              <a:rPr lang="it-IT" sz="1200" dirty="0">
                <a:solidFill>
                  <a:srgbClr val="2B91AF"/>
                </a:solidFill>
                <a:latin typeface="Consolas" panose="020B0609020204030204" pitchFamily="49" charset="0"/>
              </a:rPr>
              <a:t>		Image</a:t>
            </a:r>
            <a:r>
              <a:rPr lang="it-IT" sz="1200" dirty="0">
                <a:solidFill>
                  <a:srgbClr val="000000"/>
                </a:solidFill>
                <a:latin typeface="Consolas" panose="020B0609020204030204" pitchFamily="49" charset="0"/>
              </a:rPr>
              <a:t> </a:t>
            </a:r>
            <a:r>
              <a:rPr lang="it-IT" sz="1200" dirty="0" err="1">
                <a:solidFill>
                  <a:srgbClr val="000000"/>
                </a:solidFill>
                <a:latin typeface="Consolas" panose="020B0609020204030204" pitchFamily="49" charset="0"/>
              </a:rPr>
              <a:t>padding</a:t>
            </a:r>
            <a:r>
              <a:rPr lang="it-IT" sz="1200" dirty="0">
                <a:solidFill>
                  <a:srgbClr val="000000"/>
                </a:solidFill>
                <a:latin typeface="Consolas" panose="020B0609020204030204" pitchFamily="49" charset="0"/>
              </a:rPr>
              <a:t>(</a:t>
            </a:r>
            <a:r>
              <a:rPr lang="it-IT" sz="1200" dirty="0" err="1">
                <a:solidFill>
                  <a:srgbClr val="0000FF"/>
                </a:solidFill>
                <a:latin typeface="Consolas" panose="020B0609020204030204" pitchFamily="49" charset="0"/>
              </a:rPr>
              <a:t>const</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int</a:t>
            </a:r>
            <a:r>
              <a:rPr lang="it-IT" sz="1200" dirty="0">
                <a:solidFill>
                  <a:srgbClr val="000000"/>
                </a:solidFill>
                <a:latin typeface="Consolas" panose="020B0609020204030204" pitchFamily="49" charset="0"/>
              </a:rPr>
              <a:t> </a:t>
            </a:r>
            <a:r>
              <a:rPr lang="it-IT" sz="1200" dirty="0" err="1">
                <a:solidFill>
                  <a:srgbClr val="808080"/>
                </a:solidFill>
                <a:latin typeface="Consolas" panose="020B0609020204030204" pitchFamily="49" charset="0"/>
              </a:rPr>
              <a:t>padding_width</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const</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int</a:t>
            </a:r>
            <a:r>
              <a:rPr lang="it-IT" sz="1200" dirty="0">
                <a:solidFill>
                  <a:srgbClr val="000000"/>
                </a:solidFill>
                <a:latin typeface="Consolas" panose="020B0609020204030204" pitchFamily="49" charset="0"/>
              </a:rPr>
              <a:t> </a:t>
            </a:r>
            <a:r>
              <a:rPr lang="it-IT" sz="1200" dirty="0" err="1">
                <a:solidFill>
                  <a:srgbClr val="808080"/>
                </a:solidFill>
                <a:latin typeface="Consolas" panose="020B0609020204030204" pitchFamily="49" charset="0"/>
              </a:rPr>
              <a:t>padding_height</a:t>
            </a:r>
            <a:r>
              <a:rPr lang="it-IT" sz="1200" dirty="0">
                <a:solidFill>
                  <a:srgbClr val="000000"/>
                </a:solidFill>
                <a:latin typeface="Consolas" panose="020B0609020204030204" pitchFamily="49" charset="0"/>
              </a:rPr>
              <a:t>);</a:t>
            </a:r>
          </a:p>
          <a:p>
            <a:r>
              <a:rPr lang="it-IT" sz="1200" dirty="0">
                <a:solidFill>
                  <a:srgbClr val="0000FF"/>
                </a:solidFill>
                <a:latin typeface="Consolas" panose="020B0609020204030204" pitchFamily="49" charset="0"/>
              </a:rPr>
              <a:t>		</a:t>
            </a:r>
            <a:r>
              <a:rPr lang="it-IT" sz="1200" dirty="0">
                <a:solidFill>
                  <a:srgbClr val="0000FF"/>
                </a:solidFill>
                <a:highlight>
                  <a:srgbClr val="FFFF00"/>
                </a:highlight>
                <a:latin typeface="Consolas" panose="020B0609020204030204" pitchFamily="49" charset="0"/>
              </a:rPr>
              <a:t>uint8_t&amp;</a:t>
            </a:r>
            <a:r>
              <a:rPr lang="it-IT" sz="1200" dirty="0">
                <a:solidFill>
                  <a:srgbClr val="000000"/>
                </a:solidFill>
                <a:highlight>
                  <a:srgbClr val="FFFF00"/>
                </a:highlight>
                <a:latin typeface="Consolas" panose="020B0609020204030204" pitchFamily="49" charset="0"/>
              </a:rPr>
              <a:t> </a:t>
            </a:r>
            <a:r>
              <a:rPr lang="it-IT" sz="1200" dirty="0">
                <a:solidFill>
                  <a:srgbClr val="0000FF"/>
                </a:solidFill>
                <a:highlight>
                  <a:srgbClr val="FFFF00"/>
                </a:highlight>
                <a:latin typeface="Consolas" panose="020B0609020204030204" pitchFamily="49" charset="0"/>
              </a:rPr>
              <a:t>operator</a:t>
            </a:r>
            <a:r>
              <a:rPr lang="it-IT" sz="1200" dirty="0">
                <a:solidFill>
                  <a:srgbClr val="000000"/>
                </a:solidFill>
                <a:highlight>
                  <a:srgbClr val="FFFF00"/>
                </a:highlight>
                <a:latin typeface="Consolas" panose="020B0609020204030204" pitchFamily="49" charset="0"/>
              </a:rPr>
              <a:t>()(</a:t>
            </a:r>
            <a:r>
              <a:rPr lang="it-IT" sz="1200" dirty="0" err="1">
                <a:solidFill>
                  <a:srgbClr val="0000FF"/>
                </a:solidFill>
                <a:highlight>
                  <a:srgbClr val="FFFF00"/>
                </a:highlight>
                <a:latin typeface="Consolas" panose="020B0609020204030204" pitchFamily="49" charset="0"/>
              </a:rPr>
              <a:t>const</a:t>
            </a:r>
            <a:r>
              <a:rPr lang="it-IT" sz="1200" dirty="0">
                <a:solidFill>
                  <a:srgbClr val="000000"/>
                </a:solidFill>
                <a:highlight>
                  <a:srgbClr val="FFFF00"/>
                </a:highlight>
                <a:latin typeface="Consolas" panose="020B0609020204030204" pitchFamily="49" charset="0"/>
              </a:rPr>
              <a:t> </a:t>
            </a:r>
            <a:r>
              <a:rPr lang="it-IT" sz="1200" dirty="0" err="1">
                <a:solidFill>
                  <a:srgbClr val="0000FF"/>
                </a:solidFill>
                <a:highlight>
                  <a:srgbClr val="FFFF00"/>
                </a:highlight>
                <a:latin typeface="Consolas" panose="020B0609020204030204" pitchFamily="49" charset="0"/>
              </a:rPr>
              <a:t>int</a:t>
            </a:r>
            <a:r>
              <a:rPr lang="it-IT" sz="1200" dirty="0">
                <a:solidFill>
                  <a:srgbClr val="000000"/>
                </a:solidFill>
                <a:highlight>
                  <a:srgbClr val="FFFF00"/>
                </a:highlight>
                <a:latin typeface="Consolas" panose="020B0609020204030204" pitchFamily="49" charset="0"/>
              </a:rPr>
              <a:t> </a:t>
            </a:r>
            <a:r>
              <a:rPr lang="it-IT" sz="1200" dirty="0">
                <a:solidFill>
                  <a:srgbClr val="808080"/>
                </a:solidFill>
                <a:highlight>
                  <a:srgbClr val="FFFF00"/>
                </a:highlight>
                <a:latin typeface="Consolas" panose="020B0609020204030204" pitchFamily="49" charset="0"/>
              </a:rPr>
              <a:t>col</a:t>
            </a:r>
            <a:r>
              <a:rPr lang="it-IT" sz="1200" dirty="0">
                <a:solidFill>
                  <a:srgbClr val="000000"/>
                </a:solidFill>
                <a:highlight>
                  <a:srgbClr val="FFFF00"/>
                </a:highlight>
                <a:latin typeface="Consolas" panose="020B0609020204030204" pitchFamily="49" charset="0"/>
              </a:rPr>
              <a:t>, </a:t>
            </a:r>
            <a:r>
              <a:rPr lang="it-IT" sz="1200" dirty="0" err="1">
                <a:solidFill>
                  <a:srgbClr val="0000FF"/>
                </a:solidFill>
                <a:highlight>
                  <a:srgbClr val="FFFF00"/>
                </a:highlight>
                <a:latin typeface="Consolas" panose="020B0609020204030204" pitchFamily="49" charset="0"/>
              </a:rPr>
              <a:t>const</a:t>
            </a:r>
            <a:r>
              <a:rPr lang="it-IT" sz="1200" dirty="0">
                <a:solidFill>
                  <a:srgbClr val="000000"/>
                </a:solidFill>
                <a:highlight>
                  <a:srgbClr val="FFFF00"/>
                </a:highlight>
                <a:latin typeface="Consolas" panose="020B0609020204030204" pitchFamily="49" charset="0"/>
              </a:rPr>
              <a:t> </a:t>
            </a:r>
            <a:r>
              <a:rPr lang="it-IT" sz="1200" dirty="0" err="1">
                <a:solidFill>
                  <a:srgbClr val="0000FF"/>
                </a:solidFill>
                <a:highlight>
                  <a:srgbClr val="FFFF00"/>
                </a:highlight>
                <a:latin typeface="Consolas" panose="020B0609020204030204" pitchFamily="49" charset="0"/>
              </a:rPr>
              <a:t>int</a:t>
            </a:r>
            <a:r>
              <a:rPr lang="it-IT" sz="1200" dirty="0">
                <a:solidFill>
                  <a:srgbClr val="000000"/>
                </a:solidFill>
                <a:highlight>
                  <a:srgbClr val="FFFF00"/>
                </a:highlight>
                <a:latin typeface="Consolas" panose="020B0609020204030204" pitchFamily="49" charset="0"/>
              </a:rPr>
              <a:t> </a:t>
            </a:r>
            <a:r>
              <a:rPr lang="it-IT" sz="1200" dirty="0" err="1">
                <a:solidFill>
                  <a:srgbClr val="808080"/>
                </a:solidFill>
                <a:highlight>
                  <a:srgbClr val="FFFF00"/>
                </a:highlight>
                <a:latin typeface="Consolas" panose="020B0609020204030204" pitchFamily="49" charset="0"/>
              </a:rPr>
              <a:t>row</a:t>
            </a:r>
            <a:r>
              <a:rPr lang="it-IT" sz="1200" dirty="0">
                <a:solidFill>
                  <a:srgbClr val="000000"/>
                </a:solidFill>
                <a:highlight>
                  <a:srgbClr val="FFFF00"/>
                </a:highlight>
                <a:latin typeface="Consolas" panose="020B0609020204030204" pitchFamily="49" charset="0"/>
              </a:rPr>
              <a:t>, </a:t>
            </a:r>
            <a:r>
              <a:rPr lang="it-IT" sz="1200" dirty="0" err="1">
                <a:solidFill>
                  <a:srgbClr val="0000FF"/>
                </a:solidFill>
                <a:highlight>
                  <a:srgbClr val="FFFF00"/>
                </a:highlight>
                <a:latin typeface="Consolas" panose="020B0609020204030204" pitchFamily="49" charset="0"/>
              </a:rPr>
              <a:t>const</a:t>
            </a:r>
            <a:r>
              <a:rPr lang="it-IT" sz="1200" dirty="0">
                <a:solidFill>
                  <a:srgbClr val="000000"/>
                </a:solidFill>
                <a:highlight>
                  <a:srgbClr val="FFFF00"/>
                </a:highlight>
                <a:latin typeface="Consolas" panose="020B0609020204030204" pitchFamily="49" charset="0"/>
              </a:rPr>
              <a:t> </a:t>
            </a:r>
            <a:r>
              <a:rPr lang="it-IT" sz="1200" dirty="0" err="1">
                <a:solidFill>
                  <a:srgbClr val="0000FF"/>
                </a:solidFill>
                <a:highlight>
                  <a:srgbClr val="FFFF00"/>
                </a:highlight>
                <a:latin typeface="Consolas" panose="020B0609020204030204" pitchFamily="49" charset="0"/>
              </a:rPr>
              <a:t>int</a:t>
            </a:r>
            <a:r>
              <a:rPr lang="it-IT" sz="1200" dirty="0">
                <a:solidFill>
                  <a:srgbClr val="000000"/>
                </a:solidFill>
                <a:highlight>
                  <a:srgbClr val="FFFF00"/>
                </a:highlight>
                <a:latin typeface="Consolas" panose="020B0609020204030204" pitchFamily="49" charset="0"/>
              </a:rPr>
              <a:t> </a:t>
            </a:r>
            <a:r>
              <a:rPr lang="it-IT" sz="1200" dirty="0" err="1">
                <a:solidFill>
                  <a:srgbClr val="808080"/>
                </a:solidFill>
                <a:highlight>
                  <a:srgbClr val="FFFF00"/>
                </a:highlight>
                <a:latin typeface="Consolas" panose="020B0609020204030204" pitchFamily="49" charset="0"/>
              </a:rPr>
              <a:t>channel</a:t>
            </a:r>
            <a:r>
              <a:rPr lang="it-IT" sz="1200" dirty="0">
                <a:solidFill>
                  <a:srgbClr val="000000"/>
                </a:solidFill>
                <a:highlight>
                  <a:srgbClr val="FFFF00"/>
                </a:highlight>
                <a:latin typeface="Consolas" panose="020B0609020204030204" pitchFamily="49" charset="0"/>
              </a:rPr>
              <a:t>) </a:t>
            </a:r>
            <a:r>
              <a:rPr lang="it-IT" sz="1200" dirty="0" err="1">
                <a:solidFill>
                  <a:srgbClr val="0000FF"/>
                </a:solidFill>
                <a:highlight>
                  <a:srgbClr val="FFFF00"/>
                </a:highlight>
                <a:latin typeface="Consolas" panose="020B0609020204030204" pitchFamily="49" charset="0"/>
              </a:rPr>
              <a:t>const</a:t>
            </a:r>
            <a:r>
              <a:rPr lang="it-IT" sz="1200" dirty="0">
                <a:solidFill>
                  <a:srgbClr val="000000"/>
                </a:solidFill>
                <a:latin typeface="Consolas" panose="020B0609020204030204" pitchFamily="49" charset="0"/>
              </a:rPr>
              <a:t>;</a:t>
            </a:r>
          </a:p>
          <a:p>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bool</a:t>
            </a:r>
            <a:r>
              <a:rPr lang="it-IT" sz="1200" dirty="0">
                <a:solidFill>
                  <a:srgbClr val="000000"/>
                </a:solidFill>
                <a:latin typeface="Consolas" panose="020B0609020204030204" pitchFamily="49" charset="0"/>
              </a:rPr>
              <a:t> </a:t>
            </a:r>
            <a:r>
              <a:rPr lang="it-IT" sz="1200" dirty="0">
                <a:solidFill>
                  <a:srgbClr val="0000FF"/>
                </a:solidFill>
                <a:latin typeface="Consolas" panose="020B0609020204030204" pitchFamily="49" charset="0"/>
              </a:rPr>
              <a:t>operator</a:t>
            </a:r>
            <a:r>
              <a:rPr lang="it-IT" sz="1200" dirty="0">
                <a:solidFill>
                  <a:srgbClr val="000000"/>
                </a:solidFill>
                <a:latin typeface="Consolas" panose="020B0609020204030204" pitchFamily="49" charset="0"/>
              </a:rPr>
              <a:t>==(</a:t>
            </a:r>
            <a:r>
              <a:rPr lang="it-IT" sz="1200" dirty="0" err="1">
                <a:solidFill>
                  <a:srgbClr val="0000FF"/>
                </a:solidFill>
                <a:latin typeface="Consolas" panose="020B0609020204030204" pitchFamily="49" charset="0"/>
              </a:rPr>
              <a:t>const</a:t>
            </a:r>
            <a:r>
              <a:rPr lang="it-IT" sz="1200" dirty="0">
                <a:solidFill>
                  <a:srgbClr val="000000"/>
                </a:solidFill>
                <a:latin typeface="Consolas" panose="020B0609020204030204" pitchFamily="49" charset="0"/>
              </a:rPr>
              <a:t> </a:t>
            </a:r>
            <a:r>
              <a:rPr lang="it-IT" sz="1200" dirty="0">
                <a:solidFill>
                  <a:srgbClr val="2B91AF"/>
                </a:solidFill>
                <a:latin typeface="Consolas" panose="020B0609020204030204" pitchFamily="49" charset="0"/>
              </a:rPr>
              <a:t>Image</a:t>
            </a:r>
            <a:r>
              <a:rPr lang="it-IT" sz="1200" dirty="0">
                <a:solidFill>
                  <a:srgbClr val="0000FF"/>
                </a:solidFill>
                <a:latin typeface="Consolas" panose="020B0609020204030204" pitchFamily="49" charset="0"/>
              </a:rPr>
              <a:t>&amp;</a:t>
            </a:r>
            <a:r>
              <a:rPr lang="it-IT" sz="1200" dirty="0">
                <a:solidFill>
                  <a:srgbClr val="000000"/>
                </a:solidFill>
                <a:latin typeface="Consolas" panose="020B0609020204030204" pitchFamily="49" charset="0"/>
              </a:rPr>
              <a:t> </a:t>
            </a:r>
            <a:r>
              <a:rPr lang="it-IT" sz="1200" dirty="0" err="1">
                <a:solidFill>
                  <a:srgbClr val="808080"/>
                </a:solidFill>
                <a:latin typeface="Consolas" panose="020B0609020204030204" pitchFamily="49" charset="0"/>
              </a:rPr>
              <a:t>other</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const</a:t>
            </a:r>
            <a:r>
              <a:rPr lang="it-IT" sz="1200" dirty="0">
                <a:solidFill>
                  <a:srgbClr val="000000"/>
                </a:solidFill>
                <a:latin typeface="Consolas" panose="020B0609020204030204" pitchFamily="49" charset="0"/>
              </a:rPr>
              <a:t>;</a:t>
            </a:r>
          </a:p>
          <a:p>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void</a:t>
            </a:r>
            <a:r>
              <a:rPr lang="it-IT" sz="1200" dirty="0">
                <a:solidFill>
                  <a:srgbClr val="000000"/>
                </a:solidFill>
                <a:latin typeface="Consolas" panose="020B0609020204030204" pitchFamily="49" charset="0"/>
              </a:rPr>
              <a:t> </a:t>
            </a:r>
            <a:r>
              <a:rPr lang="it-IT" sz="1200" dirty="0" err="1">
                <a:solidFill>
                  <a:srgbClr val="000000"/>
                </a:solidFill>
                <a:latin typeface="Consolas" panose="020B0609020204030204" pitchFamily="49" charset="0"/>
              </a:rPr>
              <a:t>AoS_to_SoA</a:t>
            </a:r>
            <a:r>
              <a:rPr lang="it-IT" sz="1200" dirty="0">
                <a:solidFill>
                  <a:srgbClr val="000000"/>
                </a:solidFill>
                <a:latin typeface="Consolas" panose="020B0609020204030204" pitchFamily="49" charset="0"/>
              </a:rPr>
              <a:t>();</a:t>
            </a:r>
            <a:endParaRPr lang="en-US" sz="1200" dirty="0">
              <a:solidFill>
                <a:srgbClr val="000000"/>
              </a:solidFill>
              <a:latin typeface="Consolas" panose="020B0609020204030204" pitchFamily="49" charset="0"/>
            </a:endParaRPr>
          </a:p>
          <a:p>
            <a:r>
              <a:rPr lang="en-US" sz="1200" dirty="0">
                <a:solidFill>
                  <a:srgbClr val="000000"/>
                </a:solidFill>
                <a:latin typeface="Consolas" panose="020B0609020204030204" pitchFamily="49" charset="0"/>
              </a:rPr>
              <a:t>}</a:t>
            </a:r>
            <a:endParaRPr lang="it-IT" sz="1200" dirty="0">
              <a:solidFill>
                <a:srgbClr val="000000"/>
              </a:solidFill>
              <a:latin typeface="Consolas" panose="020B0609020204030204" pitchFamily="49" charset="0"/>
            </a:endParaRPr>
          </a:p>
        </p:txBody>
      </p:sp>
      <p:sp>
        <p:nvSpPr>
          <p:cNvPr id="13" name="CasellaDiTesto 12">
            <a:extLst>
              <a:ext uri="{FF2B5EF4-FFF2-40B4-BE49-F238E27FC236}">
                <a16:creationId xmlns:a16="http://schemas.microsoft.com/office/drawing/2014/main" id="{A56A0915-4487-4A01-B5CF-970B8D919B2E}"/>
              </a:ext>
            </a:extLst>
          </p:cNvPr>
          <p:cNvSpPr txBox="1"/>
          <p:nvPr/>
        </p:nvSpPr>
        <p:spPr>
          <a:xfrm>
            <a:off x="1025081" y="4191825"/>
            <a:ext cx="6124903" cy="1754326"/>
          </a:xfrm>
          <a:prstGeom prst="rect">
            <a:avLst/>
          </a:prstGeom>
          <a:noFill/>
        </p:spPr>
        <p:txBody>
          <a:bodyPr wrap="square">
            <a:spAutoFit/>
          </a:bodyPr>
          <a:lstStyle/>
          <a:p>
            <a:r>
              <a:rPr lang="it-IT" sz="1200" b="0" dirty="0">
                <a:solidFill>
                  <a:srgbClr val="008000"/>
                </a:solidFill>
                <a:effectLst/>
                <a:latin typeface="Consolas" panose="020B0609020204030204" pitchFamily="49" charset="0"/>
              </a:rPr>
              <a:t>// Kernel in 2D </a:t>
            </a:r>
            <a:r>
              <a:rPr lang="it-IT" sz="1200" b="0" dirty="0" err="1">
                <a:solidFill>
                  <a:srgbClr val="008000"/>
                </a:solidFill>
                <a:effectLst/>
                <a:latin typeface="Consolas" panose="020B0609020204030204" pitchFamily="49" charset="0"/>
              </a:rPr>
              <a:t>space</a:t>
            </a:r>
            <a:r>
              <a:rPr lang="it-IT" sz="1200" b="0" dirty="0">
                <a:solidFill>
                  <a:srgbClr val="008000"/>
                </a:solidFill>
                <a:effectLst/>
                <a:latin typeface="Consolas" panose="020B0609020204030204" pitchFamily="49" charset="0"/>
              </a:rPr>
              <a:t>.</a:t>
            </a:r>
            <a:endParaRPr lang="it-IT" sz="1200" b="0" dirty="0">
              <a:solidFill>
                <a:srgbClr val="000000"/>
              </a:solidFill>
              <a:effectLst/>
              <a:latin typeface="Consolas" panose="020B0609020204030204" pitchFamily="49" charset="0"/>
            </a:endParaRPr>
          </a:p>
          <a:p>
            <a:r>
              <a:rPr lang="it-IT" sz="1200" b="0" dirty="0">
                <a:solidFill>
                  <a:srgbClr val="0000FF"/>
                </a:solidFill>
                <a:effectLst/>
                <a:latin typeface="Consolas" panose="020B0609020204030204" pitchFamily="49" charset="0"/>
              </a:rPr>
              <a:t>class</a:t>
            </a:r>
            <a:r>
              <a:rPr lang="it-IT" sz="1200" b="0" dirty="0">
                <a:solidFill>
                  <a:srgbClr val="000000"/>
                </a:solidFill>
                <a:effectLst/>
                <a:latin typeface="Consolas" panose="020B0609020204030204" pitchFamily="49" charset="0"/>
              </a:rPr>
              <a:t> </a:t>
            </a:r>
            <a:r>
              <a:rPr lang="it-IT" sz="1200" b="0" dirty="0">
                <a:solidFill>
                  <a:srgbClr val="2B91AF"/>
                </a:solidFill>
                <a:effectLst/>
                <a:latin typeface="Consolas" panose="020B0609020204030204" pitchFamily="49" charset="0"/>
              </a:rPr>
              <a:t>Kernel</a:t>
            </a:r>
            <a:r>
              <a:rPr lang="it-IT" sz="1200" b="0" dirty="0">
                <a:solidFill>
                  <a:srgbClr val="000000"/>
                </a:solidFill>
                <a:effectLst/>
                <a:latin typeface="Consolas" panose="020B0609020204030204" pitchFamily="49" charset="0"/>
              </a:rPr>
              <a:t> {</a:t>
            </a:r>
          </a:p>
          <a:p>
            <a:r>
              <a:rPr lang="it-IT" sz="1200" dirty="0">
                <a:solidFill>
                  <a:srgbClr val="000000"/>
                </a:solidFill>
                <a:latin typeface="Consolas" panose="020B0609020204030204" pitchFamily="49" charset="0"/>
              </a:rPr>
              <a:t>	</a:t>
            </a:r>
            <a:r>
              <a:rPr lang="it-IT" sz="1200" b="0" dirty="0">
                <a:solidFill>
                  <a:srgbClr val="0000FF"/>
                </a:solidFill>
                <a:effectLst/>
                <a:latin typeface="Consolas" panose="020B0609020204030204" pitchFamily="49" charset="0"/>
              </a:rPr>
              <a:t>private:</a:t>
            </a:r>
            <a:endParaRPr lang="it-IT" sz="1200" dirty="0">
              <a:solidFill>
                <a:srgbClr val="000000"/>
              </a:solidFill>
              <a:latin typeface="Consolas" panose="020B0609020204030204" pitchFamily="49" charset="0"/>
            </a:endParaRPr>
          </a:p>
          <a:p>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int</a:t>
            </a:r>
            <a:r>
              <a:rPr lang="it-IT" sz="1200" b="0" dirty="0">
                <a:solidFill>
                  <a:srgbClr val="000000"/>
                </a:solidFill>
                <a:effectLst/>
                <a:latin typeface="Consolas" panose="020B0609020204030204" pitchFamily="49" charset="0"/>
              </a:rPr>
              <a:t> </a:t>
            </a:r>
            <a:r>
              <a:rPr lang="it-IT" sz="1200" b="0" dirty="0" err="1">
                <a:solidFill>
                  <a:srgbClr val="000000"/>
                </a:solidFill>
                <a:effectLst/>
                <a:latin typeface="Consolas" panose="020B0609020204030204" pitchFamily="49" charset="0"/>
              </a:rPr>
              <a:t>width</a:t>
            </a:r>
            <a:r>
              <a:rPr lang="it-IT" sz="1200" b="0" dirty="0">
                <a:solidFill>
                  <a:srgbClr val="000000"/>
                </a:solidFill>
                <a:effectLst/>
                <a:latin typeface="Consolas" panose="020B0609020204030204" pitchFamily="49" charset="0"/>
              </a:rPr>
              <a:t> = </a:t>
            </a:r>
            <a:r>
              <a:rPr lang="it-IT" sz="1200" b="0" dirty="0">
                <a:solidFill>
                  <a:srgbClr val="098658"/>
                </a:solidFill>
                <a:effectLst/>
                <a:latin typeface="Consolas" panose="020B0609020204030204" pitchFamily="49" charset="0"/>
              </a:rPr>
              <a:t>0</a:t>
            </a:r>
            <a:r>
              <a:rPr lang="it-IT" sz="1200" b="0" dirty="0">
                <a:solidFill>
                  <a:srgbClr val="000000"/>
                </a:solidFill>
                <a:effectLst/>
                <a:latin typeface="Consolas" panose="020B0609020204030204" pitchFamily="49" charset="0"/>
              </a:rPr>
              <a:t>, </a:t>
            </a:r>
            <a:r>
              <a:rPr lang="it-IT" sz="1200" b="0" dirty="0" err="1">
                <a:solidFill>
                  <a:srgbClr val="000000"/>
                </a:solidFill>
                <a:effectLst/>
                <a:latin typeface="Consolas" panose="020B0609020204030204" pitchFamily="49" charset="0"/>
              </a:rPr>
              <a:t>height</a:t>
            </a:r>
            <a:r>
              <a:rPr lang="it-IT" sz="1200" b="0" dirty="0">
                <a:solidFill>
                  <a:srgbClr val="000000"/>
                </a:solidFill>
                <a:effectLst/>
                <a:latin typeface="Consolas" panose="020B0609020204030204" pitchFamily="49" charset="0"/>
              </a:rPr>
              <a:t> = </a:t>
            </a:r>
            <a:r>
              <a:rPr lang="it-IT" sz="1200" b="0" dirty="0">
                <a:solidFill>
                  <a:srgbClr val="098658"/>
                </a:solidFill>
                <a:effectLst/>
                <a:latin typeface="Consolas" panose="020B0609020204030204" pitchFamily="49" charset="0"/>
              </a:rPr>
              <a:t>0</a:t>
            </a:r>
            <a:r>
              <a:rPr lang="it-IT" sz="1200" b="0" dirty="0">
                <a:solidFill>
                  <a:srgbClr val="000000"/>
                </a:solidFill>
                <a:effectLst/>
                <a:latin typeface="Consolas" panose="020B0609020204030204" pitchFamily="49" charset="0"/>
              </a:rPr>
              <a:t>;</a:t>
            </a:r>
            <a:r>
              <a:rPr lang="it-IT" sz="1200" b="0" dirty="0">
                <a:solidFill>
                  <a:srgbClr val="008000"/>
                </a:solidFill>
                <a:effectLst/>
                <a:latin typeface="Consolas" panose="020B0609020204030204" pitchFamily="49" charset="0"/>
              </a:rPr>
              <a:t> // Kernel </a:t>
            </a:r>
            <a:r>
              <a:rPr lang="it-IT" sz="1200" b="0" dirty="0" err="1">
                <a:solidFill>
                  <a:srgbClr val="008000"/>
                </a:solidFill>
                <a:effectLst/>
                <a:latin typeface="Consolas" panose="020B0609020204030204" pitchFamily="49" charset="0"/>
              </a:rPr>
              <a:t>dimensions</a:t>
            </a:r>
            <a:r>
              <a:rPr lang="it-IT" sz="1200" b="0" dirty="0">
                <a:solidFill>
                  <a:srgbClr val="008000"/>
                </a:solidFill>
                <a:effectLst/>
                <a:latin typeface="Consolas" panose="020B0609020204030204" pitchFamily="49" charset="0"/>
              </a:rPr>
              <a:t>.</a:t>
            </a:r>
            <a:endParaRPr lang="it-IT" sz="1200" dirty="0">
              <a:solidFill>
                <a:srgbClr val="000000"/>
              </a:solidFill>
              <a:latin typeface="Consolas" panose="020B0609020204030204" pitchFamily="49" charset="0"/>
            </a:endParaRPr>
          </a:p>
          <a:p>
            <a:r>
              <a:rPr lang="it-IT" sz="1200" b="0" dirty="0">
                <a:solidFill>
                  <a:srgbClr val="000000"/>
                </a:solidFill>
                <a:effectLst/>
                <a:latin typeface="Consolas" panose="020B0609020204030204" pitchFamily="49" charset="0"/>
              </a:rPr>
              <a:t>		</a:t>
            </a:r>
            <a:r>
              <a:rPr lang="it-IT" sz="1200" b="0" dirty="0">
                <a:solidFill>
                  <a:srgbClr val="0000FF"/>
                </a:solidFill>
                <a:effectLst/>
                <a:latin typeface="Consolas" panose="020B0609020204030204" pitchFamily="49" charset="0"/>
              </a:rPr>
              <a:t>float</a:t>
            </a:r>
            <a:r>
              <a:rPr lang="it-IT" sz="1200" b="0" dirty="0">
                <a:solidFill>
                  <a:srgbClr val="000000"/>
                </a:solidFill>
                <a:effectLst/>
                <a:latin typeface="Consolas" panose="020B0609020204030204" pitchFamily="49" charset="0"/>
              </a:rPr>
              <a:t> *data = </a:t>
            </a:r>
            <a:r>
              <a:rPr lang="it-IT" sz="1200" b="0" dirty="0">
                <a:solidFill>
                  <a:srgbClr val="0000FF"/>
                </a:solidFill>
                <a:effectLst/>
                <a:latin typeface="Consolas" panose="020B0609020204030204" pitchFamily="49" charset="0"/>
              </a:rPr>
              <a:t>NULL</a:t>
            </a:r>
            <a:r>
              <a:rPr lang="it-IT" sz="1200" b="0" dirty="0">
                <a:solidFill>
                  <a:srgbClr val="000000"/>
                </a:solidFill>
                <a:effectLst/>
                <a:latin typeface="Consolas" panose="020B0609020204030204" pitchFamily="49" charset="0"/>
              </a:rPr>
              <a:t>;</a:t>
            </a:r>
            <a:r>
              <a:rPr lang="it-IT" sz="1200" b="0" dirty="0">
                <a:solidFill>
                  <a:srgbClr val="008000"/>
                </a:solidFill>
                <a:effectLst/>
                <a:latin typeface="Consolas" panose="020B0609020204030204" pitchFamily="49" charset="0"/>
              </a:rPr>
              <a:t> // Kernel data.</a:t>
            </a:r>
          </a:p>
          <a:p>
            <a:r>
              <a:rPr lang="it-IT" sz="1200" dirty="0">
                <a:solidFill>
                  <a:srgbClr val="008000"/>
                </a:solidFill>
                <a:latin typeface="Consolas" panose="020B0609020204030204" pitchFamily="49" charset="0"/>
              </a:rPr>
              <a:t>	</a:t>
            </a:r>
            <a:r>
              <a:rPr lang="en-US" sz="1200" b="0" dirty="0">
                <a:solidFill>
                  <a:srgbClr val="0000FF"/>
                </a:solidFill>
                <a:effectLst/>
                <a:latin typeface="Consolas" panose="020B0609020204030204" pitchFamily="49" charset="0"/>
              </a:rPr>
              <a:t>public:</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Kernel(</a:t>
            </a:r>
            <a:r>
              <a:rPr lang="en-US" sz="1200" b="0" dirty="0">
                <a:solidFill>
                  <a:srgbClr val="0000FF"/>
                </a:solidFill>
                <a:effectLst/>
                <a:latin typeface="Consolas" panose="020B0609020204030204" pitchFamily="49" charset="0"/>
              </a:rPr>
              <a:t>const</a:t>
            </a:r>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int</a:t>
            </a:r>
            <a:r>
              <a:rPr lang="en-US" sz="1200" b="0" dirty="0">
                <a:solidFill>
                  <a:srgbClr val="000000"/>
                </a:solidFill>
                <a:effectLst/>
                <a:latin typeface="Consolas" panose="020B0609020204030204" pitchFamily="49" charset="0"/>
              </a:rPr>
              <a:t> </a:t>
            </a:r>
            <a:r>
              <a:rPr lang="en-US" sz="1200" b="0" dirty="0">
                <a:solidFill>
                  <a:srgbClr val="808080"/>
                </a:solidFill>
                <a:effectLst/>
                <a:latin typeface="Consolas" panose="020B0609020204030204" pitchFamily="49" charset="0"/>
              </a:rPr>
              <a:t>width</a:t>
            </a:r>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const</a:t>
            </a:r>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int</a:t>
            </a:r>
            <a:r>
              <a:rPr lang="en-US" sz="1200" b="0" dirty="0">
                <a:solidFill>
                  <a:srgbClr val="000000"/>
                </a:solidFill>
                <a:effectLst/>
                <a:latin typeface="Consolas" panose="020B0609020204030204" pitchFamily="49" charset="0"/>
              </a:rPr>
              <a:t> </a:t>
            </a:r>
            <a:r>
              <a:rPr lang="en-US" sz="1200" b="0" dirty="0">
                <a:solidFill>
                  <a:srgbClr val="808080"/>
                </a:solidFill>
                <a:effectLst/>
                <a:latin typeface="Consolas" panose="020B0609020204030204" pitchFamily="49" charset="0"/>
              </a:rPr>
              <a:t>height</a:t>
            </a:r>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float</a:t>
            </a:r>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a:t>
            </a:r>
            <a:r>
              <a:rPr lang="en-US" sz="1200" b="0" dirty="0">
                <a:solidFill>
                  <a:srgbClr val="808080"/>
                </a:solidFill>
                <a:effectLst/>
                <a:latin typeface="Consolas" panose="020B0609020204030204" pitchFamily="49" charset="0"/>
              </a:rPr>
              <a:t>data</a:t>
            </a:r>
            <a:r>
              <a:rPr lang="en-US" sz="1200" b="0" dirty="0">
                <a:solidFill>
                  <a:srgbClr val="000000"/>
                </a:solidFill>
                <a:effectLst/>
                <a:latin typeface="Consolas" panose="020B0609020204030204" pitchFamily="49" charset="0"/>
              </a:rPr>
              <a:t>);</a:t>
            </a:r>
          </a:p>
          <a:p>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float&amp;</a:t>
            </a:r>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operator</a:t>
            </a:r>
            <a:r>
              <a:rPr lang="en-US" sz="1200" b="0" dirty="0">
                <a:solidFill>
                  <a:srgbClr val="000000"/>
                </a:solidFill>
                <a:effectLst/>
                <a:latin typeface="Consolas" panose="020B0609020204030204" pitchFamily="49" charset="0"/>
              </a:rPr>
              <a:t>()(</a:t>
            </a:r>
            <a:r>
              <a:rPr lang="en-US" sz="1200" b="0" dirty="0">
                <a:solidFill>
                  <a:srgbClr val="0000FF"/>
                </a:solidFill>
                <a:effectLst/>
                <a:latin typeface="Consolas" panose="020B0609020204030204" pitchFamily="49" charset="0"/>
              </a:rPr>
              <a:t>const</a:t>
            </a:r>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int</a:t>
            </a:r>
            <a:r>
              <a:rPr lang="en-US" sz="1200" b="0" dirty="0">
                <a:solidFill>
                  <a:srgbClr val="000000"/>
                </a:solidFill>
                <a:effectLst/>
                <a:latin typeface="Consolas" panose="020B0609020204030204" pitchFamily="49" charset="0"/>
              </a:rPr>
              <a:t> </a:t>
            </a:r>
            <a:r>
              <a:rPr lang="en-US" sz="1200" b="0" dirty="0">
                <a:solidFill>
                  <a:srgbClr val="808080"/>
                </a:solidFill>
                <a:effectLst/>
                <a:latin typeface="Consolas" panose="020B0609020204030204" pitchFamily="49" charset="0"/>
              </a:rPr>
              <a:t>col</a:t>
            </a:r>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const</a:t>
            </a:r>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int</a:t>
            </a:r>
            <a:r>
              <a:rPr lang="en-US" sz="1200" b="0" dirty="0">
                <a:solidFill>
                  <a:srgbClr val="000000"/>
                </a:solidFill>
                <a:effectLst/>
                <a:latin typeface="Consolas" panose="020B0609020204030204" pitchFamily="49" charset="0"/>
              </a:rPr>
              <a:t> </a:t>
            </a:r>
            <a:r>
              <a:rPr lang="en-US" sz="1200" b="0" dirty="0">
                <a:solidFill>
                  <a:srgbClr val="808080"/>
                </a:solidFill>
                <a:effectLst/>
                <a:latin typeface="Consolas" panose="020B0609020204030204" pitchFamily="49" charset="0"/>
              </a:rPr>
              <a:t>row</a:t>
            </a:r>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const</a:t>
            </a:r>
            <a:r>
              <a:rPr lang="en-US" sz="1200" b="0" dirty="0">
                <a:solidFill>
                  <a:srgbClr val="000000"/>
                </a:solidFill>
                <a:effectLst/>
                <a:latin typeface="Consolas" panose="020B0609020204030204" pitchFamily="49" charset="0"/>
              </a:rPr>
              <a:t>;</a:t>
            </a:r>
            <a:endParaRPr lang="it-IT" sz="1200" b="0" dirty="0">
              <a:solidFill>
                <a:srgbClr val="000000"/>
              </a:solidFill>
              <a:effectLst/>
              <a:latin typeface="Consolas" panose="020B0609020204030204" pitchFamily="49" charset="0"/>
            </a:endParaRPr>
          </a:p>
          <a:p>
            <a:r>
              <a:rPr lang="it-IT" sz="1200" b="0" dirty="0">
                <a:solidFill>
                  <a:srgbClr val="000000"/>
                </a:solidFill>
                <a:effectLst/>
                <a:latin typeface="Consolas" panose="020B0609020204030204" pitchFamily="49" charset="0"/>
              </a:rPr>
              <a:t>}</a:t>
            </a:r>
          </a:p>
        </p:txBody>
      </p:sp>
      <p:sp>
        <p:nvSpPr>
          <p:cNvPr id="8" name="CasellaDiTesto 7">
            <a:extLst>
              <a:ext uri="{FF2B5EF4-FFF2-40B4-BE49-F238E27FC236}">
                <a16:creationId xmlns:a16="http://schemas.microsoft.com/office/drawing/2014/main" id="{D6532D3E-DC9E-4C8B-9E06-DABFBFB7F130}"/>
              </a:ext>
            </a:extLst>
          </p:cNvPr>
          <p:cNvSpPr txBox="1"/>
          <p:nvPr/>
        </p:nvSpPr>
        <p:spPr>
          <a:xfrm>
            <a:off x="620339" y="3407405"/>
            <a:ext cx="8292434" cy="1569660"/>
          </a:xfrm>
          <a:prstGeom prst="rect">
            <a:avLst/>
          </a:prstGeom>
          <a:solidFill>
            <a:schemeClr val="bg2"/>
          </a:solidFill>
          <a:ln>
            <a:solidFill>
              <a:schemeClr val="tx1"/>
            </a:solidFill>
          </a:ln>
        </p:spPr>
        <p:txBody>
          <a:bodyPr wrap="square">
            <a:spAutoFit/>
          </a:bodyPr>
          <a:lstStyle/>
          <a:p>
            <a:r>
              <a:rPr lang="it-IT" sz="1200" b="0" dirty="0">
                <a:solidFill>
                  <a:srgbClr val="2B91AF"/>
                </a:solidFill>
                <a:effectLst/>
                <a:latin typeface="Consolas" panose="020B0609020204030204" pitchFamily="49" charset="0"/>
              </a:rPr>
              <a:t>uint8_t</a:t>
            </a:r>
            <a:r>
              <a:rPr lang="it-IT" sz="1200" b="0" dirty="0">
                <a:solidFill>
                  <a:srgbClr val="000000"/>
                </a:solidFill>
                <a:effectLst/>
                <a:latin typeface="Consolas" panose="020B0609020204030204" pitchFamily="49" charset="0"/>
              </a:rPr>
              <a:t> </a:t>
            </a:r>
            <a:r>
              <a:rPr lang="it-IT" sz="1200" b="0" dirty="0">
                <a:solidFill>
                  <a:srgbClr val="0000FF"/>
                </a:solidFill>
                <a:effectLst/>
                <a:latin typeface="Consolas" panose="020B0609020204030204" pitchFamily="49" charset="0"/>
              </a:rPr>
              <a:t>&amp;</a:t>
            </a:r>
            <a:r>
              <a:rPr lang="it-IT" sz="1200" b="0" dirty="0">
                <a:solidFill>
                  <a:srgbClr val="2B91AF"/>
                </a:solidFill>
                <a:effectLst/>
                <a:latin typeface="Consolas" panose="020B0609020204030204" pitchFamily="49" charset="0"/>
              </a:rPr>
              <a:t>Image</a:t>
            </a:r>
            <a:r>
              <a:rPr lang="it-IT" sz="1200" b="0" dirty="0">
                <a:solidFill>
                  <a:srgbClr val="000000"/>
                </a:solidFill>
                <a:effectLst/>
                <a:latin typeface="Consolas" panose="020B0609020204030204" pitchFamily="49" charset="0"/>
              </a:rPr>
              <a:t>::</a:t>
            </a:r>
            <a:r>
              <a:rPr lang="it-IT" sz="1200" b="0" dirty="0">
                <a:solidFill>
                  <a:srgbClr val="008080"/>
                </a:solidFill>
                <a:effectLst/>
                <a:latin typeface="Consolas" panose="020B0609020204030204" pitchFamily="49" charset="0"/>
              </a:rPr>
              <a:t>operator()</a:t>
            </a:r>
            <a:r>
              <a:rPr lang="it-IT" sz="1200" b="0" dirty="0">
                <a:solidFill>
                  <a:srgbClr val="000000"/>
                </a:solidFill>
                <a:effectLst/>
                <a:latin typeface="Consolas" panose="020B0609020204030204" pitchFamily="49" charset="0"/>
              </a:rPr>
              <a:t>(</a:t>
            </a:r>
            <a:r>
              <a:rPr lang="it-IT" sz="1200" b="0" dirty="0" err="1">
                <a:solidFill>
                  <a:srgbClr val="0000FF"/>
                </a:solidFill>
                <a:effectLst/>
                <a:latin typeface="Consolas" panose="020B0609020204030204" pitchFamily="49" charset="0"/>
              </a:rPr>
              <a:t>const</a:t>
            </a:r>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int</a:t>
            </a:r>
            <a:r>
              <a:rPr lang="it-IT" sz="1200" b="0" dirty="0">
                <a:solidFill>
                  <a:srgbClr val="000000"/>
                </a:solidFill>
                <a:effectLst/>
                <a:latin typeface="Consolas" panose="020B0609020204030204" pitchFamily="49" charset="0"/>
              </a:rPr>
              <a:t> </a:t>
            </a:r>
            <a:r>
              <a:rPr lang="it-IT" sz="1200" b="0" dirty="0">
                <a:solidFill>
                  <a:srgbClr val="808080"/>
                </a:solidFill>
                <a:effectLst/>
                <a:latin typeface="Consolas" panose="020B0609020204030204" pitchFamily="49" charset="0"/>
              </a:rPr>
              <a:t>col</a:t>
            </a:r>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const</a:t>
            </a:r>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int</a:t>
            </a:r>
            <a:r>
              <a:rPr lang="it-IT" sz="1200" b="0" dirty="0">
                <a:solidFill>
                  <a:srgbClr val="000000"/>
                </a:solidFill>
                <a:effectLst/>
                <a:latin typeface="Consolas" panose="020B0609020204030204" pitchFamily="49" charset="0"/>
              </a:rPr>
              <a:t> </a:t>
            </a:r>
            <a:r>
              <a:rPr lang="it-IT" sz="1200" b="0" dirty="0" err="1">
                <a:solidFill>
                  <a:srgbClr val="808080"/>
                </a:solidFill>
                <a:effectLst/>
                <a:latin typeface="Consolas" panose="020B0609020204030204" pitchFamily="49" charset="0"/>
              </a:rPr>
              <a:t>row</a:t>
            </a:r>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const</a:t>
            </a:r>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int</a:t>
            </a:r>
            <a:r>
              <a:rPr lang="it-IT" sz="1200" b="0" dirty="0">
                <a:solidFill>
                  <a:srgbClr val="000000"/>
                </a:solidFill>
                <a:effectLst/>
                <a:latin typeface="Consolas" panose="020B0609020204030204" pitchFamily="49" charset="0"/>
              </a:rPr>
              <a:t> </a:t>
            </a:r>
            <a:r>
              <a:rPr lang="it-IT" sz="1200" b="0" dirty="0" err="1">
                <a:solidFill>
                  <a:srgbClr val="808080"/>
                </a:solidFill>
                <a:effectLst/>
                <a:latin typeface="Consolas" panose="020B0609020204030204" pitchFamily="49" charset="0"/>
              </a:rPr>
              <a:t>channel</a:t>
            </a:r>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const</a:t>
            </a:r>
            <a:r>
              <a:rPr lang="it-IT" sz="1200" b="0" dirty="0">
                <a:solidFill>
                  <a:srgbClr val="000000"/>
                </a:solidFill>
                <a:effectLst/>
                <a:latin typeface="Consolas" panose="020B0609020204030204" pitchFamily="49" charset="0"/>
              </a:rPr>
              <a:t> {</a:t>
            </a:r>
            <a:br>
              <a:rPr lang="it-IT" sz="1200" b="0" dirty="0">
                <a:solidFill>
                  <a:srgbClr val="000000"/>
                </a:solidFill>
                <a:effectLst/>
                <a:latin typeface="Consolas" panose="020B0609020204030204" pitchFamily="49" charset="0"/>
              </a:rPr>
            </a:br>
            <a:r>
              <a:rPr lang="it-IT" sz="1200" b="0" dirty="0">
                <a:solidFill>
                  <a:srgbClr val="008000"/>
                </a:solidFill>
                <a:effectLst/>
                <a:latin typeface="Consolas" panose="020B0609020204030204" pitchFamily="49" charset="0"/>
              </a:rPr>
              <a:t>    // </a:t>
            </a:r>
            <a:r>
              <a:rPr lang="it-IT" sz="1200" b="0" dirty="0" err="1">
                <a:solidFill>
                  <a:srgbClr val="008000"/>
                </a:solidFill>
                <a:effectLst/>
                <a:latin typeface="Consolas" panose="020B0609020204030204" pitchFamily="49" charset="0"/>
              </a:rPr>
              <a:t>Get</a:t>
            </a:r>
            <a:r>
              <a:rPr lang="it-IT" sz="1200" b="0" dirty="0">
                <a:solidFill>
                  <a:srgbClr val="008000"/>
                </a:solidFill>
                <a:effectLst/>
                <a:latin typeface="Consolas" panose="020B0609020204030204" pitchFamily="49" charset="0"/>
              </a:rPr>
              <a:t> the 1D pixel index.</a:t>
            </a:r>
            <a:endParaRPr lang="it-IT" sz="1200" b="0" dirty="0">
              <a:solidFill>
                <a:srgbClr val="000000"/>
              </a:solidFill>
              <a:effectLst/>
              <a:latin typeface="Consolas" panose="020B0609020204030204" pitchFamily="49" charset="0"/>
            </a:endParaRPr>
          </a:p>
          <a:p>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const</a:t>
            </a:r>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int</a:t>
            </a:r>
            <a:r>
              <a:rPr lang="it-IT" sz="1200" b="0" dirty="0">
                <a:solidFill>
                  <a:srgbClr val="000000"/>
                </a:solidFill>
                <a:effectLst/>
                <a:latin typeface="Consolas" panose="020B0609020204030204" pitchFamily="49" charset="0"/>
              </a:rPr>
              <a:t> </a:t>
            </a:r>
            <a:r>
              <a:rPr lang="it-IT" sz="1200" b="0" dirty="0" err="1">
                <a:solidFill>
                  <a:srgbClr val="000000"/>
                </a:solidFill>
                <a:effectLst/>
                <a:latin typeface="Consolas" panose="020B0609020204030204" pitchFamily="49" charset="0"/>
              </a:rPr>
              <a:t>pixel_index</a:t>
            </a:r>
            <a:r>
              <a:rPr lang="it-IT" sz="1200" b="0" dirty="0">
                <a:solidFill>
                  <a:srgbClr val="000000"/>
                </a:solidFill>
                <a:effectLst/>
                <a:latin typeface="Consolas" panose="020B0609020204030204" pitchFamily="49" charset="0"/>
              </a:rPr>
              <a:t> = </a:t>
            </a:r>
            <a:r>
              <a:rPr lang="it-IT" sz="1200" b="0" dirty="0" err="1">
                <a:solidFill>
                  <a:srgbClr val="000000"/>
                </a:solidFill>
                <a:effectLst/>
                <a:latin typeface="Consolas" panose="020B0609020204030204" pitchFamily="49" charset="0"/>
              </a:rPr>
              <a:t>is_SoA</a:t>
            </a:r>
            <a:r>
              <a:rPr lang="it-IT" sz="1200" b="0" dirty="0">
                <a:solidFill>
                  <a:srgbClr val="000000"/>
                </a:solidFill>
                <a:effectLst/>
                <a:latin typeface="Consolas" panose="020B0609020204030204" pitchFamily="49" charset="0"/>
              </a:rPr>
              <a:t> ?</a:t>
            </a:r>
          </a:p>
          <a:p>
            <a:r>
              <a:rPr lang="it-IT" sz="1200" dirty="0">
                <a:solidFill>
                  <a:srgbClr val="000000"/>
                </a:solidFill>
                <a:latin typeface="Consolas" panose="020B0609020204030204" pitchFamily="49" charset="0"/>
              </a:rPr>
              <a:t>					</a:t>
            </a:r>
            <a:r>
              <a:rPr lang="it-IT" sz="1200" b="0" dirty="0">
                <a:solidFill>
                  <a:srgbClr val="000000"/>
                </a:solidFill>
                <a:effectLst/>
                <a:latin typeface="Consolas" panose="020B0609020204030204" pitchFamily="49" charset="0"/>
              </a:rPr>
              <a:t>((</a:t>
            </a:r>
            <a:r>
              <a:rPr lang="it-IT" sz="1200" b="0" dirty="0" err="1">
                <a:solidFill>
                  <a:srgbClr val="808080"/>
                </a:solidFill>
                <a:effectLst/>
                <a:latin typeface="Consolas" panose="020B0609020204030204" pitchFamily="49" charset="0"/>
              </a:rPr>
              <a:t>channel</a:t>
            </a:r>
            <a:r>
              <a:rPr lang="it-IT" sz="1200" b="0" dirty="0">
                <a:solidFill>
                  <a:srgbClr val="000000"/>
                </a:solidFill>
                <a:effectLst/>
                <a:latin typeface="Consolas" panose="020B0609020204030204" pitchFamily="49" charset="0"/>
              </a:rPr>
              <a:t> * </a:t>
            </a:r>
            <a:r>
              <a:rPr lang="it-IT" sz="1200" b="0" dirty="0" err="1">
                <a:solidFill>
                  <a:srgbClr val="000000"/>
                </a:solidFill>
                <a:effectLst/>
                <a:latin typeface="Consolas" panose="020B0609020204030204" pitchFamily="49" charset="0"/>
              </a:rPr>
              <a:t>width</a:t>
            </a:r>
            <a:r>
              <a:rPr lang="it-IT" sz="1200" b="0" dirty="0">
                <a:solidFill>
                  <a:srgbClr val="000000"/>
                </a:solidFill>
                <a:effectLst/>
                <a:latin typeface="Consolas" panose="020B0609020204030204" pitchFamily="49" charset="0"/>
              </a:rPr>
              <a:t> * </a:t>
            </a:r>
            <a:r>
              <a:rPr lang="it-IT" sz="1200" b="0" dirty="0" err="1">
                <a:solidFill>
                  <a:srgbClr val="000000"/>
                </a:solidFill>
                <a:effectLst/>
                <a:latin typeface="Consolas" panose="020B0609020204030204" pitchFamily="49" charset="0"/>
              </a:rPr>
              <a:t>height</a:t>
            </a:r>
            <a:r>
              <a:rPr lang="it-IT" sz="1200" b="0" dirty="0">
                <a:solidFill>
                  <a:srgbClr val="000000"/>
                </a:solidFill>
                <a:effectLst/>
                <a:latin typeface="Consolas" panose="020B0609020204030204" pitchFamily="49" charset="0"/>
              </a:rPr>
              <a:t>) + (</a:t>
            </a:r>
            <a:r>
              <a:rPr lang="it-IT" sz="1200" b="0" dirty="0" err="1">
                <a:solidFill>
                  <a:srgbClr val="808080"/>
                </a:solidFill>
                <a:effectLst/>
                <a:latin typeface="Consolas" panose="020B0609020204030204" pitchFamily="49" charset="0"/>
              </a:rPr>
              <a:t>row</a:t>
            </a:r>
            <a:r>
              <a:rPr lang="it-IT" sz="1200" b="0" dirty="0">
                <a:solidFill>
                  <a:srgbClr val="000000"/>
                </a:solidFill>
                <a:effectLst/>
                <a:latin typeface="Consolas" panose="020B0609020204030204" pitchFamily="49" charset="0"/>
              </a:rPr>
              <a:t> * </a:t>
            </a:r>
            <a:r>
              <a:rPr lang="it-IT" sz="1200" b="0" dirty="0" err="1">
                <a:solidFill>
                  <a:srgbClr val="000000"/>
                </a:solidFill>
                <a:effectLst/>
                <a:latin typeface="Consolas" panose="020B0609020204030204" pitchFamily="49" charset="0"/>
              </a:rPr>
              <a:t>width</a:t>
            </a:r>
            <a:r>
              <a:rPr lang="it-IT" sz="1200" b="0" dirty="0">
                <a:solidFill>
                  <a:srgbClr val="000000"/>
                </a:solidFill>
                <a:effectLst/>
                <a:latin typeface="Consolas" panose="020B0609020204030204" pitchFamily="49" charset="0"/>
              </a:rPr>
              <a:t>) + </a:t>
            </a:r>
            <a:r>
              <a:rPr lang="it-IT" sz="1200" b="0" dirty="0">
                <a:solidFill>
                  <a:srgbClr val="808080"/>
                </a:solidFill>
                <a:effectLst/>
                <a:latin typeface="Consolas" panose="020B0609020204030204" pitchFamily="49" charset="0"/>
              </a:rPr>
              <a:t>col</a:t>
            </a:r>
            <a:r>
              <a:rPr lang="it-IT" sz="1200" b="0" dirty="0">
                <a:solidFill>
                  <a:srgbClr val="000000"/>
                </a:solidFill>
                <a:effectLst/>
                <a:latin typeface="Consolas" panose="020B0609020204030204" pitchFamily="49" charset="0"/>
              </a:rPr>
              <a:t>) : </a:t>
            </a:r>
          </a:p>
          <a:p>
            <a:r>
              <a:rPr lang="it-IT" sz="1200" dirty="0">
                <a:solidFill>
                  <a:srgbClr val="000000"/>
                </a:solidFill>
                <a:latin typeface="Consolas" panose="020B0609020204030204" pitchFamily="49" charset="0"/>
              </a:rPr>
              <a:t>					</a:t>
            </a:r>
            <a:r>
              <a:rPr lang="it-IT" sz="1200" b="0" dirty="0">
                <a:solidFill>
                  <a:srgbClr val="000000"/>
                </a:solidFill>
                <a:effectLst/>
                <a:latin typeface="Consolas" panose="020B0609020204030204" pitchFamily="49" charset="0"/>
              </a:rPr>
              <a:t>((</a:t>
            </a:r>
            <a:r>
              <a:rPr lang="it-IT" sz="1200" b="0" dirty="0" err="1">
                <a:solidFill>
                  <a:srgbClr val="808080"/>
                </a:solidFill>
                <a:effectLst/>
                <a:latin typeface="Consolas" panose="020B0609020204030204" pitchFamily="49" charset="0"/>
              </a:rPr>
              <a:t>row</a:t>
            </a:r>
            <a:r>
              <a:rPr lang="it-IT" sz="1200" b="0" dirty="0">
                <a:solidFill>
                  <a:srgbClr val="000000"/>
                </a:solidFill>
                <a:effectLst/>
                <a:latin typeface="Consolas" panose="020B0609020204030204" pitchFamily="49" charset="0"/>
              </a:rPr>
              <a:t> * </a:t>
            </a:r>
            <a:r>
              <a:rPr lang="it-IT" sz="1200" b="0" dirty="0" err="1">
                <a:solidFill>
                  <a:srgbClr val="000000"/>
                </a:solidFill>
                <a:effectLst/>
                <a:latin typeface="Consolas" panose="020B0609020204030204" pitchFamily="49" charset="0"/>
              </a:rPr>
              <a:t>width</a:t>
            </a:r>
            <a:r>
              <a:rPr lang="it-IT" sz="1200" b="0" dirty="0">
                <a:solidFill>
                  <a:srgbClr val="000000"/>
                </a:solidFill>
                <a:effectLst/>
                <a:latin typeface="Consolas" panose="020B0609020204030204" pitchFamily="49" charset="0"/>
              </a:rPr>
              <a:t> + </a:t>
            </a:r>
            <a:r>
              <a:rPr lang="it-IT" sz="1200" b="0" dirty="0">
                <a:solidFill>
                  <a:srgbClr val="808080"/>
                </a:solidFill>
                <a:effectLst/>
                <a:latin typeface="Consolas" panose="020B0609020204030204" pitchFamily="49" charset="0"/>
              </a:rPr>
              <a:t>col</a:t>
            </a:r>
            <a:r>
              <a:rPr lang="it-IT" sz="1200" b="0" dirty="0">
                <a:solidFill>
                  <a:srgbClr val="000000"/>
                </a:solidFill>
                <a:effectLst/>
                <a:latin typeface="Consolas" panose="020B0609020204030204" pitchFamily="49" charset="0"/>
              </a:rPr>
              <a:t>) * </a:t>
            </a:r>
            <a:r>
              <a:rPr lang="it-IT" sz="1200" b="0" dirty="0" err="1">
                <a:solidFill>
                  <a:srgbClr val="000000"/>
                </a:solidFill>
                <a:effectLst/>
                <a:latin typeface="Consolas" panose="020B0609020204030204" pitchFamily="49" charset="0"/>
              </a:rPr>
              <a:t>channels</a:t>
            </a:r>
            <a:r>
              <a:rPr lang="it-IT" sz="1200" b="0" dirty="0">
                <a:solidFill>
                  <a:srgbClr val="000000"/>
                </a:solidFill>
                <a:effectLst/>
                <a:latin typeface="Consolas" panose="020B0609020204030204" pitchFamily="49" charset="0"/>
              </a:rPr>
              <a:t> + </a:t>
            </a:r>
            <a:r>
              <a:rPr lang="it-IT" sz="1200" b="0" dirty="0" err="1">
                <a:solidFill>
                  <a:srgbClr val="808080"/>
                </a:solidFill>
                <a:effectLst/>
                <a:latin typeface="Consolas" panose="020B0609020204030204" pitchFamily="49" charset="0"/>
              </a:rPr>
              <a:t>channel</a:t>
            </a:r>
            <a:r>
              <a:rPr lang="it-IT" sz="1200" b="0" dirty="0">
                <a:solidFill>
                  <a:srgbClr val="000000"/>
                </a:solidFill>
                <a:effectLst/>
                <a:latin typeface="Consolas" panose="020B0609020204030204" pitchFamily="49" charset="0"/>
              </a:rPr>
              <a:t>);</a:t>
            </a:r>
          </a:p>
          <a:p>
            <a:br>
              <a:rPr lang="it-IT" sz="1200" b="0" dirty="0">
                <a:solidFill>
                  <a:srgbClr val="000000"/>
                </a:solidFill>
                <a:effectLst/>
                <a:latin typeface="Consolas" panose="020B0609020204030204" pitchFamily="49" charset="0"/>
              </a:rPr>
            </a:br>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return</a:t>
            </a:r>
            <a:r>
              <a:rPr lang="it-IT" sz="1200" b="0" dirty="0">
                <a:solidFill>
                  <a:srgbClr val="000000"/>
                </a:solidFill>
                <a:effectLst/>
                <a:latin typeface="Consolas" panose="020B0609020204030204" pitchFamily="49" charset="0"/>
              </a:rPr>
              <a:t> data[</a:t>
            </a:r>
            <a:r>
              <a:rPr lang="it-IT" sz="1200" b="0" dirty="0" err="1">
                <a:solidFill>
                  <a:srgbClr val="000000"/>
                </a:solidFill>
                <a:effectLst/>
                <a:latin typeface="Consolas" panose="020B0609020204030204" pitchFamily="49" charset="0"/>
              </a:rPr>
              <a:t>pixel_index</a:t>
            </a:r>
            <a:r>
              <a:rPr lang="it-IT" sz="1200" b="0" dirty="0">
                <a:solidFill>
                  <a:srgbClr val="000000"/>
                </a:solidFill>
                <a:effectLst/>
                <a:latin typeface="Consolas" panose="020B0609020204030204" pitchFamily="49" charset="0"/>
              </a:rPr>
              <a:t>];</a:t>
            </a:r>
          </a:p>
          <a:p>
            <a:r>
              <a:rPr lang="it-IT" sz="1200"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40423636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magine 1"/>
          <p:cNvPicPr>
            <a:picLocks noChangeAspect="1"/>
          </p:cNvPicPr>
          <p:nvPr/>
        </p:nvPicPr>
        <p:blipFill>
          <a:blip r:embed="rId3"/>
          <a:stretch>
            <a:fillRect/>
          </a:stretch>
        </p:blipFill>
        <p:spPr>
          <a:xfrm>
            <a:off x="0" y="-17145"/>
            <a:ext cx="9170670" cy="6875145"/>
          </a:xfrm>
          <a:prstGeom prst="rect">
            <a:avLst/>
          </a:prstGeom>
        </p:spPr>
      </p:pic>
      <p:sp>
        <p:nvSpPr>
          <p:cNvPr id="12" name="Rettangolo 11"/>
          <p:cNvSpPr/>
          <p:nvPr/>
        </p:nvSpPr>
        <p:spPr>
          <a:xfrm>
            <a:off x="8255000" y="6366466"/>
            <a:ext cx="280763" cy="501650"/>
          </a:xfrm>
          <a:prstGeom prst="rect">
            <a:avLst/>
          </a:prstGeom>
          <a:solidFill>
            <a:srgbClr val="003053"/>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solidFill>
                <a:srgbClr val="003257"/>
              </a:solidFill>
            </a:endParaRPr>
          </a:p>
        </p:txBody>
      </p:sp>
      <p:sp>
        <p:nvSpPr>
          <p:cNvPr id="11" name="Segnaposto numero diapositiva 10"/>
          <p:cNvSpPr>
            <a:spLocks noGrp="1"/>
          </p:cNvSpPr>
          <p:nvPr>
            <p:ph type="sldNum" sz="quarter" idx="12"/>
          </p:nvPr>
        </p:nvSpPr>
        <p:spPr>
          <a:xfrm>
            <a:off x="6402163" y="6356350"/>
            <a:ext cx="2133600" cy="365125"/>
          </a:xfrm>
        </p:spPr>
        <p:txBody>
          <a:bodyPr/>
          <a:lstStyle/>
          <a:p>
            <a:r>
              <a:rPr lang="it-IT" b="1" dirty="0">
                <a:solidFill>
                  <a:schemeClr val="bg1"/>
                </a:solidFill>
                <a:latin typeface="Arial"/>
                <a:cs typeface="Arial"/>
              </a:rPr>
              <a:t>8</a:t>
            </a:r>
          </a:p>
        </p:txBody>
      </p:sp>
      <p:sp>
        <p:nvSpPr>
          <p:cNvPr id="10" name="CasellaDiTesto 9"/>
          <p:cNvSpPr txBox="1"/>
          <p:nvPr/>
        </p:nvSpPr>
        <p:spPr>
          <a:xfrm>
            <a:off x="6864465" y="136525"/>
            <a:ext cx="1829348" cy="338554"/>
          </a:xfrm>
          <a:prstGeom prst="rect">
            <a:avLst/>
          </a:prstGeom>
          <a:noFill/>
        </p:spPr>
        <p:txBody>
          <a:bodyPr wrap="none" rtlCol="0">
            <a:spAutoFit/>
          </a:bodyPr>
          <a:lstStyle/>
          <a:p>
            <a:pPr algn="r"/>
            <a:r>
              <a:rPr lang="it-IT" sz="800" b="1" dirty="0">
                <a:solidFill>
                  <a:schemeClr val="bg1"/>
                </a:solidFill>
                <a:latin typeface="Arial"/>
                <a:cs typeface="Arial"/>
              </a:rPr>
              <a:t>K-</a:t>
            </a:r>
            <a:r>
              <a:rPr lang="it-IT" sz="800" b="1" dirty="0" err="1">
                <a:solidFill>
                  <a:schemeClr val="bg1"/>
                </a:solidFill>
                <a:latin typeface="Arial"/>
                <a:cs typeface="Arial"/>
              </a:rPr>
              <a:t>Means</a:t>
            </a:r>
            <a:r>
              <a:rPr lang="it-IT" sz="800" b="1" dirty="0">
                <a:solidFill>
                  <a:schemeClr val="bg1"/>
                </a:solidFill>
                <a:latin typeface="Arial"/>
                <a:cs typeface="Arial"/>
              </a:rPr>
              <a:t> Clustering with </a:t>
            </a:r>
            <a:r>
              <a:rPr lang="it-IT" sz="800" b="1" dirty="0" err="1">
                <a:solidFill>
                  <a:schemeClr val="bg1"/>
                </a:solidFill>
                <a:latin typeface="Arial"/>
                <a:cs typeface="Arial"/>
              </a:rPr>
              <a:t>OpenMP</a:t>
            </a:r>
            <a:endParaRPr lang="it-IT" sz="800" b="1" dirty="0">
              <a:solidFill>
                <a:schemeClr val="bg1"/>
              </a:solidFill>
              <a:latin typeface="Arial"/>
              <a:cs typeface="Arial"/>
            </a:endParaRPr>
          </a:p>
          <a:p>
            <a:pPr algn="r"/>
            <a:r>
              <a:rPr lang="it-IT" sz="800" dirty="0" err="1">
                <a:solidFill>
                  <a:schemeClr val="bg1"/>
                </a:solidFill>
                <a:latin typeface="Arial"/>
                <a:cs typeface="Arial"/>
              </a:rPr>
              <a:t>Implementation</a:t>
            </a:r>
            <a:endParaRPr lang="it-IT" sz="800" dirty="0">
              <a:solidFill>
                <a:schemeClr val="bg1"/>
              </a:solidFill>
              <a:latin typeface="Arial"/>
              <a:cs typeface="Arial"/>
            </a:endParaRPr>
          </a:p>
        </p:txBody>
      </p:sp>
      <p:sp>
        <p:nvSpPr>
          <p:cNvPr id="19" name="CasellaDiTesto 18">
            <a:extLst>
              <a:ext uri="{FF2B5EF4-FFF2-40B4-BE49-F238E27FC236}">
                <a16:creationId xmlns:a16="http://schemas.microsoft.com/office/drawing/2014/main" id="{9019F25A-189B-4E4E-BCF0-0BE0E0331040}"/>
              </a:ext>
            </a:extLst>
          </p:cNvPr>
          <p:cNvSpPr txBox="1"/>
          <p:nvPr/>
        </p:nvSpPr>
        <p:spPr>
          <a:xfrm>
            <a:off x="1025081" y="1116955"/>
            <a:ext cx="7498809" cy="2862322"/>
          </a:xfrm>
          <a:prstGeom prst="rect">
            <a:avLst/>
          </a:prstGeom>
          <a:noFill/>
        </p:spPr>
        <p:txBody>
          <a:bodyPr wrap="square">
            <a:spAutoFit/>
          </a:bodyPr>
          <a:lstStyle/>
          <a:p>
            <a:r>
              <a:rPr lang="en-US" sz="1200" b="0" dirty="0">
                <a:solidFill>
                  <a:srgbClr val="008000"/>
                </a:solidFill>
                <a:effectLst/>
                <a:latin typeface="Consolas" panose="020B0609020204030204" pitchFamily="49" charset="0"/>
              </a:rPr>
              <a:t>// Image in multi-channel space.</a:t>
            </a:r>
            <a:endParaRPr lang="en-US" sz="1200" b="0" dirty="0">
              <a:solidFill>
                <a:srgbClr val="000000"/>
              </a:solidFill>
              <a:effectLst/>
              <a:latin typeface="Consolas" panose="020B0609020204030204" pitchFamily="49" charset="0"/>
            </a:endParaRPr>
          </a:p>
          <a:p>
            <a:r>
              <a:rPr lang="en-US" sz="1200" b="0" dirty="0">
                <a:solidFill>
                  <a:srgbClr val="0000FF"/>
                </a:solidFill>
                <a:effectLst/>
                <a:latin typeface="Consolas" panose="020B0609020204030204" pitchFamily="49" charset="0"/>
              </a:rPr>
              <a:t>class</a:t>
            </a:r>
            <a:r>
              <a:rPr lang="en-US" sz="1200" b="0" dirty="0">
                <a:solidFill>
                  <a:srgbClr val="000000"/>
                </a:solidFill>
                <a:effectLst/>
                <a:latin typeface="Consolas" panose="020B0609020204030204" pitchFamily="49" charset="0"/>
              </a:rPr>
              <a:t> </a:t>
            </a:r>
            <a:r>
              <a:rPr lang="en-US" sz="1200" b="0" dirty="0">
                <a:solidFill>
                  <a:srgbClr val="267F99"/>
                </a:solidFill>
                <a:effectLst/>
                <a:latin typeface="Consolas" panose="020B0609020204030204" pitchFamily="49" charset="0"/>
              </a:rPr>
              <a:t>Image</a:t>
            </a:r>
            <a:r>
              <a:rPr lang="en-US" sz="1200" b="0" dirty="0">
                <a:solidFill>
                  <a:srgbClr val="000000"/>
                </a:solidFill>
                <a:effectLst/>
                <a:latin typeface="Consolas" panose="020B0609020204030204" pitchFamily="49" charset="0"/>
              </a:rPr>
              <a:t> </a:t>
            </a:r>
            <a:r>
              <a:rPr lang="en-US" sz="1200" b="0" dirty="0">
                <a:solidFill>
                  <a:srgbClr val="222222"/>
                </a:solidFill>
                <a:effectLst/>
                <a:latin typeface="Consolas" panose="020B0609020204030204" pitchFamily="49" charset="0"/>
              </a:rPr>
              <a:t>{</a:t>
            </a:r>
          </a:p>
          <a:p>
            <a:r>
              <a:rPr lang="it-IT" sz="1200" dirty="0">
                <a:solidFill>
                  <a:srgbClr val="0000FF"/>
                </a:solidFill>
                <a:latin typeface="Consolas" panose="020B0609020204030204" pitchFamily="49" charset="0"/>
              </a:rPr>
              <a:t>	private:</a:t>
            </a:r>
            <a:endParaRPr lang="it-IT" sz="1200" dirty="0">
              <a:solidFill>
                <a:srgbClr val="000000"/>
              </a:solidFill>
              <a:latin typeface="Consolas" panose="020B0609020204030204" pitchFamily="49" charset="0"/>
            </a:endParaRPr>
          </a:p>
          <a:p>
            <a:r>
              <a:rPr lang="it-IT" sz="1200" dirty="0">
                <a:solidFill>
                  <a:srgbClr val="008000"/>
                </a:solidFill>
                <a:latin typeface="Consolas" panose="020B0609020204030204" pitchFamily="49" charset="0"/>
              </a:rPr>
              <a:t>     		</a:t>
            </a:r>
            <a:r>
              <a:rPr lang="it-IT" sz="1200" dirty="0" err="1">
                <a:solidFill>
                  <a:srgbClr val="0000FF"/>
                </a:solidFill>
                <a:latin typeface="Consolas" panose="020B0609020204030204" pitchFamily="49" charset="0"/>
              </a:rPr>
              <a:t>int</a:t>
            </a:r>
            <a:r>
              <a:rPr lang="it-IT" sz="1200" dirty="0">
                <a:solidFill>
                  <a:srgbClr val="000000"/>
                </a:solidFill>
                <a:latin typeface="Consolas" panose="020B0609020204030204" pitchFamily="49" charset="0"/>
              </a:rPr>
              <a:t> </a:t>
            </a:r>
            <a:r>
              <a:rPr lang="it-IT" sz="1200" dirty="0" err="1">
                <a:solidFill>
                  <a:srgbClr val="000000"/>
                </a:solidFill>
                <a:latin typeface="Consolas" panose="020B0609020204030204" pitchFamily="49" charset="0"/>
              </a:rPr>
              <a:t>width</a:t>
            </a:r>
            <a:r>
              <a:rPr lang="it-IT" sz="1200" dirty="0">
                <a:solidFill>
                  <a:srgbClr val="000000"/>
                </a:solidFill>
                <a:latin typeface="Consolas" panose="020B0609020204030204" pitchFamily="49" charset="0"/>
              </a:rPr>
              <a:t> = </a:t>
            </a:r>
            <a:r>
              <a:rPr lang="it-IT" sz="1200" dirty="0">
                <a:solidFill>
                  <a:srgbClr val="098658"/>
                </a:solidFill>
                <a:latin typeface="Consolas" panose="020B0609020204030204" pitchFamily="49" charset="0"/>
              </a:rPr>
              <a:t>0</a:t>
            </a:r>
            <a:r>
              <a:rPr lang="it-IT" sz="1200" dirty="0">
                <a:solidFill>
                  <a:srgbClr val="000000"/>
                </a:solidFill>
                <a:latin typeface="Consolas" panose="020B0609020204030204" pitchFamily="49" charset="0"/>
              </a:rPr>
              <a:t>, </a:t>
            </a:r>
            <a:r>
              <a:rPr lang="it-IT" sz="1200" dirty="0" err="1">
                <a:solidFill>
                  <a:srgbClr val="000000"/>
                </a:solidFill>
                <a:latin typeface="Consolas" panose="020B0609020204030204" pitchFamily="49" charset="0"/>
              </a:rPr>
              <a:t>height</a:t>
            </a:r>
            <a:r>
              <a:rPr lang="it-IT" sz="1200" dirty="0">
                <a:solidFill>
                  <a:srgbClr val="000000"/>
                </a:solidFill>
                <a:latin typeface="Consolas" panose="020B0609020204030204" pitchFamily="49" charset="0"/>
              </a:rPr>
              <a:t> = </a:t>
            </a:r>
            <a:r>
              <a:rPr lang="it-IT" sz="1200" dirty="0">
                <a:solidFill>
                  <a:srgbClr val="098658"/>
                </a:solidFill>
                <a:latin typeface="Consolas" panose="020B0609020204030204" pitchFamily="49" charset="0"/>
              </a:rPr>
              <a:t>0</a:t>
            </a:r>
            <a:r>
              <a:rPr lang="it-IT" sz="1200" dirty="0">
                <a:solidFill>
                  <a:srgbClr val="000000"/>
                </a:solidFill>
                <a:latin typeface="Consolas" panose="020B0609020204030204" pitchFamily="49" charset="0"/>
              </a:rPr>
              <a:t>, </a:t>
            </a:r>
            <a:r>
              <a:rPr lang="it-IT" sz="1200" dirty="0" err="1">
                <a:solidFill>
                  <a:srgbClr val="000000"/>
                </a:solidFill>
                <a:latin typeface="Consolas" panose="020B0609020204030204" pitchFamily="49" charset="0"/>
              </a:rPr>
              <a:t>channels</a:t>
            </a:r>
            <a:r>
              <a:rPr lang="it-IT" sz="1200" dirty="0">
                <a:solidFill>
                  <a:srgbClr val="000000"/>
                </a:solidFill>
                <a:latin typeface="Consolas" panose="020B0609020204030204" pitchFamily="49" charset="0"/>
              </a:rPr>
              <a:t> = </a:t>
            </a:r>
            <a:r>
              <a:rPr lang="it-IT" sz="1200" dirty="0">
                <a:solidFill>
                  <a:srgbClr val="098658"/>
                </a:solidFill>
                <a:latin typeface="Consolas" panose="020B0609020204030204" pitchFamily="49" charset="0"/>
              </a:rPr>
              <a:t>0</a:t>
            </a:r>
            <a:r>
              <a:rPr lang="it-IT" sz="1200" dirty="0">
                <a:solidFill>
                  <a:srgbClr val="000000"/>
                </a:solidFill>
                <a:latin typeface="Consolas" panose="020B0609020204030204" pitchFamily="49" charset="0"/>
              </a:rPr>
              <a:t>;</a:t>
            </a:r>
            <a:r>
              <a:rPr lang="it-IT" sz="1200" dirty="0">
                <a:solidFill>
                  <a:srgbClr val="008000"/>
                </a:solidFill>
                <a:latin typeface="Consolas" panose="020B0609020204030204" pitchFamily="49" charset="0"/>
              </a:rPr>
              <a:t> // Image </a:t>
            </a:r>
            <a:r>
              <a:rPr lang="it-IT" sz="1200" dirty="0" err="1">
                <a:solidFill>
                  <a:srgbClr val="008000"/>
                </a:solidFill>
                <a:latin typeface="Consolas" panose="020B0609020204030204" pitchFamily="49" charset="0"/>
              </a:rPr>
              <a:t>dimensions</a:t>
            </a:r>
            <a:r>
              <a:rPr lang="it-IT" sz="1200" dirty="0">
                <a:solidFill>
                  <a:srgbClr val="008000"/>
                </a:solidFill>
                <a:latin typeface="Consolas" panose="020B0609020204030204" pitchFamily="49" charset="0"/>
              </a:rPr>
              <a:t>.</a:t>
            </a:r>
            <a:endParaRPr lang="it-IT" sz="1200" dirty="0">
              <a:solidFill>
                <a:srgbClr val="000000"/>
              </a:solidFill>
              <a:latin typeface="Consolas" panose="020B0609020204030204" pitchFamily="49" charset="0"/>
            </a:endParaRPr>
          </a:p>
          <a:p>
            <a:r>
              <a:rPr lang="it-IT" sz="1200" dirty="0">
                <a:solidFill>
                  <a:srgbClr val="008000"/>
                </a:solidFill>
                <a:latin typeface="Consolas" panose="020B0609020204030204" pitchFamily="49" charset="0"/>
              </a:rPr>
              <a:t>     		</a:t>
            </a:r>
            <a:r>
              <a:rPr lang="it-IT" sz="1200" dirty="0">
                <a:solidFill>
                  <a:srgbClr val="0000FF"/>
                </a:solidFill>
                <a:latin typeface="Consolas" panose="020B0609020204030204" pitchFamily="49" charset="0"/>
              </a:rPr>
              <a:t>float</a:t>
            </a:r>
            <a:r>
              <a:rPr lang="it-IT" sz="1200" dirty="0">
                <a:solidFill>
                  <a:srgbClr val="000000"/>
                </a:solidFill>
                <a:latin typeface="Consolas" panose="020B0609020204030204" pitchFamily="49" charset="0"/>
              </a:rPr>
              <a:t> *data = </a:t>
            </a:r>
            <a:r>
              <a:rPr lang="it-IT" sz="1200" dirty="0">
                <a:solidFill>
                  <a:srgbClr val="0000FF"/>
                </a:solidFill>
                <a:latin typeface="Consolas" panose="020B0609020204030204" pitchFamily="49" charset="0"/>
              </a:rPr>
              <a:t>NULL</a:t>
            </a:r>
            <a:r>
              <a:rPr lang="it-IT" sz="1200" dirty="0">
                <a:solidFill>
                  <a:srgbClr val="000000"/>
                </a:solidFill>
                <a:latin typeface="Consolas" panose="020B0609020204030204" pitchFamily="49" charset="0"/>
              </a:rPr>
              <a:t>;</a:t>
            </a:r>
            <a:r>
              <a:rPr lang="it-IT" sz="1200" dirty="0">
                <a:solidFill>
                  <a:srgbClr val="008000"/>
                </a:solidFill>
                <a:latin typeface="Consolas" panose="020B0609020204030204" pitchFamily="49" charset="0"/>
              </a:rPr>
              <a:t> // Kernel data.</a:t>
            </a:r>
          </a:p>
          <a:p>
            <a:r>
              <a:rPr lang="it-IT" sz="1200" dirty="0">
                <a:solidFill>
                  <a:srgbClr val="008000"/>
                </a:solidFill>
                <a:latin typeface="Consolas" panose="020B0609020204030204" pitchFamily="49" charset="0"/>
              </a:rPr>
              <a:t>		</a:t>
            </a:r>
            <a:r>
              <a:rPr lang="it-IT" sz="1200" dirty="0" err="1">
                <a:solidFill>
                  <a:srgbClr val="0000FF"/>
                </a:solidFill>
                <a:latin typeface="Consolas" panose="020B0609020204030204" pitchFamily="49" charset="0"/>
              </a:rPr>
              <a:t>bool</a:t>
            </a:r>
            <a:r>
              <a:rPr lang="it-IT" sz="1200" dirty="0">
                <a:solidFill>
                  <a:srgbClr val="000000"/>
                </a:solidFill>
                <a:latin typeface="Consolas" panose="020B0609020204030204" pitchFamily="49" charset="0"/>
              </a:rPr>
              <a:t> </a:t>
            </a:r>
            <a:r>
              <a:rPr lang="it-IT" sz="1200" dirty="0" err="1">
                <a:solidFill>
                  <a:srgbClr val="000000"/>
                </a:solidFill>
                <a:latin typeface="Consolas" panose="020B0609020204030204" pitchFamily="49" charset="0"/>
              </a:rPr>
              <a:t>is_SoA</a:t>
            </a:r>
            <a:r>
              <a:rPr lang="it-IT" sz="1200" dirty="0">
                <a:solidFill>
                  <a:srgbClr val="000000"/>
                </a:solidFill>
                <a:latin typeface="Consolas" panose="020B0609020204030204" pitchFamily="49" charset="0"/>
              </a:rPr>
              <a:t> = </a:t>
            </a:r>
            <a:r>
              <a:rPr lang="it-IT" sz="1200" dirty="0">
                <a:solidFill>
                  <a:srgbClr val="0000FF"/>
                </a:solidFill>
                <a:latin typeface="Consolas" panose="020B0609020204030204" pitchFamily="49" charset="0"/>
              </a:rPr>
              <a:t>false</a:t>
            </a:r>
            <a:r>
              <a:rPr lang="it-IT" sz="1200" dirty="0">
                <a:solidFill>
                  <a:srgbClr val="000000"/>
                </a:solidFill>
                <a:latin typeface="Consolas" panose="020B0609020204030204" pitchFamily="49" charset="0"/>
              </a:rPr>
              <a:t>;</a:t>
            </a:r>
            <a:r>
              <a:rPr lang="it-IT" sz="1200" dirty="0">
                <a:solidFill>
                  <a:srgbClr val="008000"/>
                </a:solidFill>
                <a:latin typeface="Consolas" panose="020B0609020204030204" pitchFamily="49" charset="0"/>
              </a:rPr>
              <a:t> // </a:t>
            </a:r>
            <a:r>
              <a:rPr lang="it-IT" sz="1200" dirty="0" err="1">
                <a:solidFill>
                  <a:srgbClr val="008000"/>
                </a:solidFill>
                <a:latin typeface="Consolas" panose="020B0609020204030204" pitchFamily="49" charset="0"/>
              </a:rPr>
              <a:t>SoA</a:t>
            </a:r>
            <a:r>
              <a:rPr lang="it-IT" sz="1200" dirty="0">
                <a:solidFill>
                  <a:srgbClr val="008000"/>
                </a:solidFill>
                <a:latin typeface="Consolas" panose="020B0609020204030204" pitchFamily="49" charset="0"/>
              </a:rPr>
              <a:t> flag.</a:t>
            </a:r>
          </a:p>
          <a:p>
            <a:r>
              <a:rPr lang="it-IT" sz="1200" dirty="0">
                <a:solidFill>
                  <a:srgbClr val="008000"/>
                </a:solidFill>
                <a:latin typeface="Consolas" panose="020B0609020204030204" pitchFamily="49" charset="0"/>
              </a:rPr>
              <a:t>	</a:t>
            </a:r>
            <a:r>
              <a:rPr lang="it-IT" sz="1200" dirty="0">
                <a:solidFill>
                  <a:srgbClr val="0000FF"/>
                </a:solidFill>
                <a:latin typeface="Consolas" panose="020B0609020204030204" pitchFamily="49" charset="0"/>
              </a:rPr>
              <a:t>public:</a:t>
            </a:r>
            <a:endParaRPr lang="it-IT" sz="1200" dirty="0">
              <a:solidFill>
                <a:srgbClr val="000000"/>
              </a:solidFill>
              <a:latin typeface="Consolas" panose="020B0609020204030204" pitchFamily="49" charset="0"/>
            </a:endParaRPr>
          </a:p>
          <a:p>
            <a:r>
              <a:rPr lang="it-IT" sz="1200" dirty="0">
                <a:solidFill>
                  <a:srgbClr val="000000"/>
                </a:solidFill>
                <a:latin typeface="Consolas" panose="020B0609020204030204" pitchFamily="49" charset="0"/>
              </a:rPr>
              <a:t>		Image(</a:t>
            </a:r>
            <a:r>
              <a:rPr lang="it-IT" sz="1200" dirty="0" err="1">
                <a:solidFill>
                  <a:srgbClr val="0000FF"/>
                </a:solidFill>
                <a:latin typeface="Consolas" panose="020B0609020204030204" pitchFamily="49" charset="0"/>
              </a:rPr>
              <a:t>const</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char</a:t>
            </a:r>
            <a:r>
              <a:rPr lang="it-IT" sz="1200" dirty="0">
                <a:solidFill>
                  <a:srgbClr val="0000FF"/>
                </a:solidFill>
                <a:latin typeface="Consolas" panose="020B0609020204030204" pitchFamily="49" charset="0"/>
              </a:rPr>
              <a:t>*</a:t>
            </a:r>
            <a:r>
              <a:rPr lang="it-IT" sz="1200" dirty="0">
                <a:solidFill>
                  <a:srgbClr val="000000"/>
                </a:solidFill>
                <a:latin typeface="Consolas" panose="020B0609020204030204" pitchFamily="49" charset="0"/>
              </a:rPr>
              <a:t> </a:t>
            </a:r>
            <a:r>
              <a:rPr lang="it-IT" sz="1200" dirty="0" err="1">
                <a:solidFill>
                  <a:srgbClr val="808080"/>
                </a:solidFill>
                <a:latin typeface="Consolas" panose="020B0609020204030204" pitchFamily="49" charset="0"/>
              </a:rPr>
              <a:t>filename</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const</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int</a:t>
            </a:r>
            <a:r>
              <a:rPr lang="it-IT" sz="1200" dirty="0">
                <a:solidFill>
                  <a:srgbClr val="000000"/>
                </a:solidFill>
                <a:latin typeface="Consolas" panose="020B0609020204030204" pitchFamily="49" charset="0"/>
              </a:rPr>
              <a:t> </a:t>
            </a:r>
            <a:r>
              <a:rPr lang="it-IT" sz="1200" dirty="0" err="1">
                <a:solidFill>
                  <a:srgbClr val="808080"/>
                </a:solidFill>
                <a:latin typeface="Consolas" panose="020B0609020204030204" pitchFamily="49" charset="0"/>
              </a:rPr>
              <a:t>channel_force</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const</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bool</a:t>
            </a:r>
            <a:r>
              <a:rPr lang="it-IT" sz="1200" dirty="0">
                <a:solidFill>
                  <a:srgbClr val="000000"/>
                </a:solidFill>
                <a:latin typeface="Consolas" panose="020B0609020204030204" pitchFamily="49" charset="0"/>
              </a:rPr>
              <a:t> </a:t>
            </a:r>
            <a:r>
              <a:rPr lang="it-IT" sz="1200" dirty="0" err="1">
                <a:solidFill>
                  <a:srgbClr val="808080"/>
                </a:solidFill>
                <a:latin typeface="Consolas" panose="020B0609020204030204" pitchFamily="49" charset="0"/>
              </a:rPr>
              <a:t>is_SoA</a:t>
            </a:r>
            <a:r>
              <a:rPr lang="it-IT" sz="1200" dirty="0">
                <a:solidFill>
                  <a:srgbClr val="000000"/>
                </a:solidFill>
                <a:latin typeface="Consolas" panose="020B0609020204030204" pitchFamily="49" charset="0"/>
              </a:rPr>
              <a:t>);</a:t>
            </a:r>
          </a:p>
          <a:p>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bool</a:t>
            </a:r>
            <a:r>
              <a:rPr lang="it-IT" sz="1200" dirty="0">
                <a:solidFill>
                  <a:srgbClr val="000000"/>
                </a:solidFill>
                <a:latin typeface="Consolas" panose="020B0609020204030204" pitchFamily="49" charset="0"/>
              </a:rPr>
              <a:t> </a:t>
            </a:r>
            <a:r>
              <a:rPr lang="it-IT" sz="1200" dirty="0" err="1">
                <a:solidFill>
                  <a:srgbClr val="000000"/>
                </a:solidFill>
                <a:latin typeface="Consolas" panose="020B0609020204030204" pitchFamily="49" charset="0"/>
              </a:rPr>
              <a:t>load_image</a:t>
            </a:r>
            <a:r>
              <a:rPr lang="it-IT" sz="1200" dirty="0">
                <a:solidFill>
                  <a:srgbClr val="000000"/>
                </a:solidFill>
                <a:latin typeface="Consolas" panose="020B0609020204030204" pitchFamily="49" charset="0"/>
              </a:rPr>
              <a:t>(</a:t>
            </a:r>
            <a:r>
              <a:rPr lang="it-IT" sz="1200" dirty="0" err="1">
                <a:solidFill>
                  <a:srgbClr val="0000FF"/>
                </a:solidFill>
                <a:latin typeface="Consolas" panose="020B0609020204030204" pitchFamily="49" charset="0"/>
              </a:rPr>
              <a:t>const</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char</a:t>
            </a:r>
            <a:r>
              <a:rPr lang="it-IT" sz="1200" dirty="0">
                <a:solidFill>
                  <a:srgbClr val="0000FF"/>
                </a:solidFill>
                <a:latin typeface="Consolas" panose="020B0609020204030204" pitchFamily="49" charset="0"/>
              </a:rPr>
              <a:t>*</a:t>
            </a:r>
            <a:r>
              <a:rPr lang="it-IT" sz="1200" dirty="0">
                <a:solidFill>
                  <a:srgbClr val="000000"/>
                </a:solidFill>
                <a:latin typeface="Consolas" panose="020B0609020204030204" pitchFamily="49" charset="0"/>
              </a:rPr>
              <a:t> </a:t>
            </a:r>
            <a:r>
              <a:rPr lang="it-IT" sz="1200" dirty="0" err="1">
                <a:solidFill>
                  <a:srgbClr val="808080"/>
                </a:solidFill>
                <a:latin typeface="Consolas" panose="020B0609020204030204" pitchFamily="49" charset="0"/>
              </a:rPr>
              <a:t>filename</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const</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int</a:t>
            </a:r>
            <a:r>
              <a:rPr lang="it-IT" sz="1200" dirty="0">
                <a:solidFill>
                  <a:srgbClr val="000000"/>
                </a:solidFill>
                <a:latin typeface="Consolas" panose="020B0609020204030204" pitchFamily="49" charset="0"/>
              </a:rPr>
              <a:t> </a:t>
            </a:r>
            <a:r>
              <a:rPr lang="it-IT" sz="1200" dirty="0" err="1">
                <a:solidFill>
                  <a:srgbClr val="808080"/>
                </a:solidFill>
                <a:latin typeface="Consolas" panose="020B0609020204030204" pitchFamily="49" charset="0"/>
              </a:rPr>
              <a:t>channel_force</a:t>
            </a:r>
            <a:r>
              <a:rPr lang="it-IT" sz="1200" dirty="0">
                <a:solidFill>
                  <a:srgbClr val="000000"/>
                </a:solidFill>
                <a:latin typeface="Consolas" panose="020B0609020204030204" pitchFamily="49" charset="0"/>
              </a:rPr>
              <a:t>);</a:t>
            </a:r>
          </a:p>
          <a:p>
            <a:r>
              <a:rPr lang="it-IT" sz="1200" dirty="0">
                <a:solidFill>
                  <a:srgbClr val="0000FF"/>
                </a:solidFill>
                <a:latin typeface="Consolas" panose="020B0609020204030204" pitchFamily="49" charset="0"/>
              </a:rPr>
              <a:t>		</a:t>
            </a:r>
            <a:r>
              <a:rPr lang="it-IT" sz="1200" dirty="0" err="1">
                <a:solidFill>
                  <a:srgbClr val="0000FF"/>
                </a:solidFill>
                <a:latin typeface="Consolas" panose="020B0609020204030204" pitchFamily="49" charset="0"/>
              </a:rPr>
              <a:t>void</a:t>
            </a:r>
            <a:r>
              <a:rPr lang="it-IT" sz="1200" dirty="0">
                <a:solidFill>
                  <a:srgbClr val="000000"/>
                </a:solidFill>
                <a:latin typeface="Consolas" panose="020B0609020204030204" pitchFamily="49" charset="0"/>
              </a:rPr>
              <a:t> </a:t>
            </a:r>
            <a:r>
              <a:rPr lang="it-IT" sz="1200" dirty="0" err="1">
                <a:solidFill>
                  <a:srgbClr val="000000"/>
                </a:solidFill>
                <a:latin typeface="Consolas" panose="020B0609020204030204" pitchFamily="49" charset="0"/>
              </a:rPr>
              <a:t>save_image</a:t>
            </a:r>
            <a:r>
              <a:rPr lang="it-IT" sz="1200" dirty="0">
                <a:solidFill>
                  <a:srgbClr val="000000"/>
                </a:solidFill>
                <a:latin typeface="Consolas" panose="020B0609020204030204" pitchFamily="49" charset="0"/>
              </a:rPr>
              <a:t>(</a:t>
            </a:r>
            <a:r>
              <a:rPr lang="it-IT" sz="1200" dirty="0" err="1">
                <a:solidFill>
                  <a:srgbClr val="0000FF"/>
                </a:solidFill>
                <a:latin typeface="Consolas" panose="020B0609020204030204" pitchFamily="49" charset="0"/>
              </a:rPr>
              <a:t>const</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char</a:t>
            </a:r>
            <a:r>
              <a:rPr lang="it-IT" sz="1200" dirty="0">
                <a:solidFill>
                  <a:srgbClr val="0000FF"/>
                </a:solidFill>
                <a:latin typeface="Consolas" panose="020B0609020204030204" pitchFamily="49" charset="0"/>
              </a:rPr>
              <a:t>*</a:t>
            </a:r>
            <a:r>
              <a:rPr lang="it-IT" sz="1200" dirty="0">
                <a:solidFill>
                  <a:srgbClr val="000000"/>
                </a:solidFill>
                <a:latin typeface="Consolas" panose="020B0609020204030204" pitchFamily="49" charset="0"/>
              </a:rPr>
              <a:t> </a:t>
            </a:r>
            <a:r>
              <a:rPr lang="it-IT" sz="1200" dirty="0" err="1">
                <a:solidFill>
                  <a:srgbClr val="808080"/>
                </a:solidFill>
                <a:latin typeface="Consolas" panose="020B0609020204030204" pitchFamily="49" charset="0"/>
              </a:rPr>
              <a:t>filename</a:t>
            </a:r>
            <a:r>
              <a:rPr lang="it-IT" sz="1200" dirty="0">
                <a:solidFill>
                  <a:srgbClr val="000000"/>
                </a:solidFill>
                <a:latin typeface="Consolas" panose="020B0609020204030204" pitchFamily="49" charset="0"/>
              </a:rPr>
              <a:t>);</a:t>
            </a:r>
          </a:p>
          <a:p>
            <a:r>
              <a:rPr lang="it-IT" sz="1200" dirty="0">
                <a:solidFill>
                  <a:srgbClr val="2B91AF"/>
                </a:solidFill>
                <a:latin typeface="Consolas" panose="020B0609020204030204" pitchFamily="49" charset="0"/>
              </a:rPr>
              <a:t>		Image</a:t>
            </a:r>
            <a:r>
              <a:rPr lang="it-IT" sz="1200" dirty="0">
                <a:solidFill>
                  <a:srgbClr val="000000"/>
                </a:solidFill>
                <a:latin typeface="Consolas" panose="020B0609020204030204" pitchFamily="49" charset="0"/>
              </a:rPr>
              <a:t> </a:t>
            </a:r>
            <a:r>
              <a:rPr lang="it-IT" sz="1200" dirty="0" err="1">
                <a:solidFill>
                  <a:srgbClr val="000000"/>
                </a:solidFill>
                <a:latin typeface="Consolas" panose="020B0609020204030204" pitchFamily="49" charset="0"/>
              </a:rPr>
              <a:t>padding</a:t>
            </a:r>
            <a:r>
              <a:rPr lang="it-IT" sz="1200" dirty="0">
                <a:solidFill>
                  <a:srgbClr val="000000"/>
                </a:solidFill>
                <a:latin typeface="Consolas" panose="020B0609020204030204" pitchFamily="49" charset="0"/>
              </a:rPr>
              <a:t>(</a:t>
            </a:r>
            <a:r>
              <a:rPr lang="it-IT" sz="1200" dirty="0" err="1">
                <a:solidFill>
                  <a:srgbClr val="0000FF"/>
                </a:solidFill>
                <a:latin typeface="Consolas" panose="020B0609020204030204" pitchFamily="49" charset="0"/>
              </a:rPr>
              <a:t>const</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int</a:t>
            </a:r>
            <a:r>
              <a:rPr lang="it-IT" sz="1200" dirty="0">
                <a:solidFill>
                  <a:srgbClr val="000000"/>
                </a:solidFill>
                <a:latin typeface="Consolas" panose="020B0609020204030204" pitchFamily="49" charset="0"/>
              </a:rPr>
              <a:t> </a:t>
            </a:r>
            <a:r>
              <a:rPr lang="it-IT" sz="1200" dirty="0" err="1">
                <a:solidFill>
                  <a:srgbClr val="808080"/>
                </a:solidFill>
                <a:latin typeface="Consolas" panose="020B0609020204030204" pitchFamily="49" charset="0"/>
              </a:rPr>
              <a:t>padding_width</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const</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int</a:t>
            </a:r>
            <a:r>
              <a:rPr lang="it-IT" sz="1200" dirty="0">
                <a:solidFill>
                  <a:srgbClr val="000000"/>
                </a:solidFill>
                <a:latin typeface="Consolas" panose="020B0609020204030204" pitchFamily="49" charset="0"/>
              </a:rPr>
              <a:t> </a:t>
            </a:r>
            <a:r>
              <a:rPr lang="it-IT" sz="1200" dirty="0" err="1">
                <a:solidFill>
                  <a:srgbClr val="808080"/>
                </a:solidFill>
                <a:latin typeface="Consolas" panose="020B0609020204030204" pitchFamily="49" charset="0"/>
              </a:rPr>
              <a:t>padding_height</a:t>
            </a:r>
            <a:r>
              <a:rPr lang="it-IT" sz="1200" dirty="0">
                <a:solidFill>
                  <a:srgbClr val="000000"/>
                </a:solidFill>
                <a:latin typeface="Consolas" panose="020B0609020204030204" pitchFamily="49" charset="0"/>
              </a:rPr>
              <a:t>);</a:t>
            </a:r>
          </a:p>
          <a:p>
            <a:r>
              <a:rPr lang="it-IT" sz="1200" dirty="0">
                <a:solidFill>
                  <a:srgbClr val="0000FF"/>
                </a:solidFill>
                <a:latin typeface="Consolas" panose="020B0609020204030204" pitchFamily="49" charset="0"/>
              </a:rPr>
              <a:t>		uint8_t&amp;</a:t>
            </a:r>
            <a:r>
              <a:rPr lang="it-IT" sz="1200" dirty="0">
                <a:solidFill>
                  <a:srgbClr val="000000"/>
                </a:solidFill>
                <a:latin typeface="Consolas" panose="020B0609020204030204" pitchFamily="49" charset="0"/>
              </a:rPr>
              <a:t> </a:t>
            </a:r>
            <a:r>
              <a:rPr lang="it-IT" sz="1200" dirty="0">
                <a:solidFill>
                  <a:srgbClr val="0000FF"/>
                </a:solidFill>
                <a:latin typeface="Consolas" panose="020B0609020204030204" pitchFamily="49" charset="0"/>
              </a:rPr>
              <a:t>operator</a:t>
            </a:r>
            <a:r>
              <a:rPr lang="it-IT" sz="1200" dirty="0">
                <a:solidFill>
                  <a:srgbClr val="000000"/>
                </a:solidFill>
                <a:latin typeface="Consolas" panose="020B0609020204030204" pitchFamily="49" charset="0"/>
              </a:rPr>
              <a:t>()(</a:t>
            </a:r>
            <a:r>
              <a:rPr lang="it-IT" sz="1200" dirty="0" err="1">
                <a:solidFill>
                  <a:srgbClr val="0000FF"/>
                </a:solidFill>
                <a:latin typeface="Consolas" panose="020B0609020204030204" pitchFamily="49" charset="0"/>
              </a:rPr>
              <a:t>const</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int</a:t>
            </a:r>
            <a:r>
              <a:rPr lang="it-IT" sz="1200" dirty="0">
                <a:solidFill>
                  <a:srgbClr val="000000"/>
                </a:solidFill>
                <a:latin typeface="Consolas" panose="020B0609020204030204" pitchFamily="49" charset="0"/>
              </a:rPr>
              <a:t> </a:t>
            </a:r>
            <a:r>
              <a:rPr lang="it-IT" sz="1200" dirty="0">
                <a:solidFill>
                  <a:srgbClr val="808080"/>
                </a:solidFill>
                <a:latin typeface="Consolas" panose="020B0609020204030204" pitchFamily="49" charset="0"/>
              </a:rPr>
              <a:t>col</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const</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int</a:t>
            </a:r>
            <a:r>
              <a:rPr lang="it-IT" sz="1200" dirty="0">
                <a:solidFill>
                  <a:srgbClr val="000000"/>
                </a:solidFill>
                <a:latin typeface="Consolas" panose="020B0609020204030204" pitchFamily="49" charset="0"/>
              </a:rPr>
              <a:t> </a:t>
            </a:r>
            <a:r>
              <a:rPr lang="it-IT" sz="1200" dirty="0" err="1">
                <a:solidFill>
                  <a:srgbClr val="808080"/>
                </a:solidFill>
                <a:latin typeface="Consolas" panose="020B0609020204030204" pitchFamily="49" charset="0"/>
              </a:rPr>
              <a:t>row</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const</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int</a:t>
            </a:r>
            <a:r>
              <a:rPr lang="it-IT" sz="1200" dirty="0">
                <a:solidFill>
                  <a:srgbClr val="000000"/>
                </a:solidFill>
                <a:latin typeface="Consolas" panose="020B0609020204030204" pitchFamily="49" charset="0"/>
              </a:rPr>
              <a:t> </a:t>
            </a:r>
            <a:r>
              <a:rPr lang="it-IT" sz="1200" dirty="0" err="1">
                <a:solidFill>
                  <a:srgbClr val="808080"/>
                </a:solidFill>
                <a:latin typeface="Consolas" panose="020B0609020204030204" pitchFamily="49" charset="0"/>
              </a:rPr>
              <a:t>channel</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const</a:t>
            </a:r>
            <a:r>
              <a:rPr lang="it-IT" sz="1200" dirty="0">
                <a:solidFill>
                  <a:srgbClr val="000000"/>
                </a:solidFill>
                <a:latin typeface="Consolas" panose="020B0609020204030204" pitchFamily="49" charset="0"/>
              </a:rPr>
              <a:t>;</a:t>
            </a:r>
          </a:p>
          <a:p>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bool</a:t>
            </a:r>
            <a:r>
              <a:rPr lang="it-IT" sz="1200" dirty="0">
                <a:solidFill>
                  <a:srgbClr val="000000"/>
                </a:solidFill>
                <a:latin typeface="Consolas" panose="020B0609020204030204" pitchFamily="49" charset="0"/>
              </a:rPr>
              <a:t> </a:t>
            </a:r>
            <a:r>
              <a:rPr lang="it-IT" sz="1200" dirty="0">
                <a:solidFill>
                  <a:srgbClr val="0000FF"/>
                </a:solidFill>
                <a:latin typeface="Consolas" panose="020B0609020204030204" pitchFamily="49" charset="0"/>
              </a:rPr>
              <a:t>operator</a:t>
            </a:r>
            <a:r>
              <a:rPr lang="it-IT" sz="1200" dirty="0">
                <a:solidFill>
                  <a:srgbClr val="000000"/>
                </a:solidFill>
                <a:latin typeface="Consolas" panose="020B0609020204030204" pitchFamily="49" charset="0"/>
              </a:rPr>
              <a:t>==(</a:t>
            </a:r>
            <a:r>
              <a:rPr lang="it-IT" sz="1200" dirty="0" err="1">
                <a:solidFill>
                  <a:srgbClr val="0000FF"/>
                </a:solidFill>
                <a:latin typeface="Consolas" panose="020B0609020204030204" pitchFamily="49" charset="0"/>
              </a:rPr>
              <a:t>const</a:t>
            </a:r>
            <a:r>
              <a:rPr lang="it-IT" sz="1200" dirty="0">
                <a:solidFill>
                  <a:srgbClr val="000000"/>
                </a:solidFill>
                <a:latin typeface="Consolas" panose="020B0609020204030204" pitchFamily="49" charset="0"/>
              </a:rPr>
              <a:t> </a:t>
            </a:r>
            <a:r>
              <a:rPr lang="it-IT" sz="1200" dirty="0">
                <a:solidFill>
                  <a:srgbClr val="2B91AF"/>
                </a:solidFill>
                <a:latin typeface="Consolas" panose="020B0609020204030204" pitchFamily="49" charset="0"/>
              </a:rPr>
              <a:t>Image</a:t>
            </a:r>
            <a:r>
              <a:rPr lang="it-IT" sz="1200" dirty="0">
                <a:solidFill>
                  <a:srgbClr val="0000FF"/>
                </a:solidFill>
                <a:latin typeface="Consolas" panose="020B0609020204030204" pitchFamily="49" charset="0"/>
              </a:rPr>
              <a:t>&amp;</a:t>
            </a:r>
            <a:r>
              <a:rPr lang="it-IT" sz="1200" dirty="0">
                <a:solidFill>
                  <a:srgbClr val="000000"/>
                </a:solidFill>
                <a:latin typeface="Consolas" panose="020B0609020204030204" pitchFamily="49" charset="0"/>
              </a:rPr>
              <a:t> </a:t>
            </a:r>
            <a:r>
              <a:rPr lang="it-IT" sz="1200" dirty="0" err="1">
                <a:solidFill>
                  <a:srgbClr val="808080"/>
                </a:solidFill>
                <a:latin typeface="Consolas" panose="020B0609020204030204" pitchFamily="49" charset="0"/>
              </a:rPr>
              <a:t>other</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const</a:t>
            </a:r>
            <a:r>
              <a:rPr lang="it-IT" sz="1200" dirty="0">
                <a:solidFill>
                  <a:srgbClr val="000000"/>
                </a:solidFill>
                <a:latin typeface="Consolas" panose="020B0609020204030204" pitchFamily="49" charset="0"/>
              </a:rPr>
              <a:t>;</a:t>
            </a:r>
          </a:p>
          <a:p>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void</a:t>
            </a:r>
            <a:r>
              <a:rPr lang="it-IT" sz="1200" dirty="0">
                <a:solidFill>
                  <a:srgbClr val="000000"/>
                </a:solidFill>
                <a:latin typeface="Consolas" panose="020B0609020204030204" pitchFamily="49" charset="0"/>
              </a:rPr>
              <a:t> </a:t>
            </a:r>
            <a:r>
              <a:rPr lang="it-IT" sz="1200" dirty="0" err="1">
                <a:solidFill>
                  <a:srgbClr val="000000"/>
                </a:solidFill>
                <a:latin typeface="Consolas" panose="020B0609020204030204" pitchFamily="49" charset="0"/>
              </a:rPr>
              <a:t>AoS_to_SoA</a:t>
            </a:r>
            <a:r>
              <a:rPr lang="it-IT" sz="1200" dirty="0">
                <a:solidFill>
                  <a:srgbClr val="000000"/>
                </a:solidFill>
                <a:latin typeface="Consolas" panose="020B0609020204030204" pitchFamily="49" charset="0"/>
              </a:rPr>
              <a:t>();</a:t>
            </a:r>
            <a:endParaRPr lang="en-US" sz="1200" dirty="0">
              <a:solidFill>
                <a:srgbClr val="000000"/>
              </a:solidFill>
              <a:latin typeface="Consolas" panose="020B0609020204030204" pitchFamily="49" charset="0"/>
            </a:endParaRPr>
          </a:p>
          <a:p>
            <a:r>
              <a:rPr lang="en-US" sz="1200" dirty="0">
                <a:solidFill>
                  <a:srgbClr val="000000"/>
                </a:solidFill>
                <a:latin typeface="Consolas" panose="020B0609020204030204" pitchFamily="49" charset="0"/>
              </a:rPr>
              <a:t>}</a:t>
            </a:r>
            <a:endParaRPr lang="it-IT" sz="1200" dirty="0">
              <a:solidFill>
                <a:srgbClr val="000000"/>
              </a:solidFill>
              <a:latin typeface="Consolas" panose="020B0609020204030204" pitchFamily="49" charset="0"/>
            </a:endParaRPr>
          </a:p>
        </p:txBody>
      </p:sp>
      <p:sp>
        <p:nvSpPr>
          <p:cNvPr id="13" name="CasellaDiTesto 12">
            <a:extLst>
              <a:ext uri="{FF2B5EF4-FFF2-40B4-BE49-F238E27FC236}">
                <a16:creationId xmlns:a16="http://schemas.microsoft.com/office/drawing/2014/main" id="{A56A0915-4487-4A01-B5CF-970B8D919B2E}"/>
              </a:ext>
            </a:extLst>
          </p:cNvPr>
          <p:cNvSpPr txBox="1"/>
          <p:nvPr/>
        </p:nvSpPr>
        <p:spPr>
          <a:xfrm>
            <a:off x="1025081" y="4191825"/>
            <a:ext cx="6124903" cy="1754326"/>
          </a:xfrm>
          <a:prstGeom prst="rect">
            <a:avLst/>
          </a:prstGeom>
          <a:noFill/>
        </p:spPr>
        <p:txBody>
          <a:bodyPr wrap="square">
            <a:spAutoFit/>
          </a:bodyPr>
          <a:lstStyle/>
          <a:p>
            <a:r>
              <a:rPr lang="it-IT" sz="1200" b="0" dirty="0">
                <a:solidFill>
                  <a:srgbClr val="008000"/>
                </a:solidFill>
                <a:effectLst/>
                <a:latin typeface="Consolas" panose="020B0609020204030204" pitchFamily="49" charset="0"/>
              </a:rPr>
              <a:t>// Kernel in 2D </a:t>
            </a:r>
            <a:r>
              <a:rPr lang="it-IT" sz="1200" b="0" dirty="0" err="1">
                <a:solidFill>
                  <a:srgbClr val="008000"/>
                </a:solidFill>
                <a:effectLst/>
                <a:latin typeface="Consolas" panose="020B0609020204030204" pitchFamily="49" charset="0"/>
              </a:rPr>
              <a:t>space</a:t>
            </a:r>
            <a:r>
              <a:rPr lang="it-IT" sz="1200" b="0" dirty="0">
                <a:solidFill>
                  <a:srgbClr val="008000"/>
                </a:solidFill>
                <a:effectLst/>
                <a:latin typeface="Consolas" panose="020B0609020204030204" pitchFamily="49" charset="0"/>
              </a:rPr>
              <a:t>.</a:t>
            </a:r>
            <a:endParaRPr lang="it-IT" sz="1200" b="0" dirty="0">
              <a:solidFill>
                <a:srgbClr val="000000"/>
              </a:solidFill>
              <a:effectLst/>
              <a:latin typeface="Consolas" panose="020B0609020204030204" pitchFamily="49" charset="0"/>
            </a:endParaRPr>
          </a:p>
          <a:p>
            <a:r>
              <a:rPr lang="it-IT" sz="1200" b="0" dirty="0">
                <a:solidFill>
                  <a:srgbClr val="0000FF"/>
                </a:solidFill>
                <a:effectLst/>
                <a:latin typeface="Consolas" panose="020B0609020204030204" pitchFamily="49" charset="0"/>
              </a:rPr>
              <a:t>class</a:t>
            </a:r>
            <a:r>
              <a:rPr lang="it-IT" sz="1200" b="0" dirty="0">
                <a:solidFill>
                  <a:srgbClr val="000000"/>
                </a:solidFill>
                <a:effectLst/>
                <a:latin typeface="Consolas" panose="020B0609020204030204" pitchFamily="49" charset="0"/>
              </a:rPr>
              <a:t> </a:t>
            </a:r>
            <a:r>
              <a:rPr lang="it-IT" sz="1200" b="0" dirty="0">
                <a:solidFill>
                  <a:srgbClr val="2B91AF"/>
                </a:solidFill>
                <a:effectLst/>
                <a:latin typeface="Consolas" panose="020B0609020204030204" pitchFamily="49" charset="0"/>
              </a:rPr>
              <a:t>Kernel</a:t>
            </a:r>
            <a:r>
              <a:rPr lang="it-IT" sz="1200" b="0" dirty="0">
                <a:solidFill>
                  <a:srgbClr val="000000"/>
                </a:solidFill>
                <a:effectLst/>
                <a:latin typeface="Consolas" panose="020B0609020204030204" pitchFamily="49" charset="0"/>
              </a:rPr>
              <a:t> {</a:t>
            </a:r>
          </a:p>
          <a:p>
            <a:r>
              <a:rPr lang="it-IT" sz="1200" dirty="0">
                <a:solidFill>
                  <a:srgbClr val="000000"/>
                </a:solidFill>
                <a:latin typeface="Consolas" panose="020B0609020204030204" pitchFamily="49" charset="0"/>
              </a:rPr>
              <a:t>	</a:t>
            </a:r>
            <a:r>
              <a:rPr lang="it-IT" sz="1200" b="0" dirty="0">
                <a:solidFill>
                  <a:srgbClr val="0000FF"/>
                </a:solidFill>
                <a:effectLst/>
                <a:latin typeface="Consolas" panose="020B0609020204030204" pitchFamily="49" charset="0"/>
              </a:rPr>
              <a:t>private:</a:t>
            </a:r>
            <a:endParaRPr lang="it-IT" sz="1200" dirty="0">
              <a:solidFill>
                <a:srgbClr val="000000"/>
              </a:solidFill>
              <a:latin typeface="Consolas" panose="020B0609020204030204" pitchFamily="49" charset="0"/>
            </a:endParaRPr>
          </a:p>
          <a:p>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int</a:t>
            </a:r>
            <a:r>
              <a:rPr lang="it-IT" sz="1200" b="0" dirty="0">
                <a:solidFill>
                  <a:srgbClr val="000000"/>
                </a:solidFill>
                <a:effectLst/>
                <a:latin typeface="Consolas" panose="020B0609020204030204" pitchFamily="49" charset="0"/>
              </a:rPr>
              <a:t> </a:t>
            </a:r>
            <a:r>
              <a:rPr lang="it-IT" sz="1200" b="0" dirty="0" err="1">
                <a:solidFill>
                  <a:srgbClr val="000000"/>
                </a:solidFill>
                <a:effectLst/>
                <a:latin typeface="Consolas" panose="020B0609020204030204" pitchFamily="49" charset="0"/>
              </a:rPr>
              <a:t>width</a:t>
            </a:r>
            <a:r>
              <a:rPr lang="it-IT" sz="1200" b="0" dirty="0">
                <a:solidFill>
                  <a:srgbClr val="000000"/>
                </a:solidFill>
                <a:effectLst/>
                <a:latin typeface="Consolas" panose="020B0609020204030204" pitchFamily="49" charset="0"/>
              </a:rPr>
              <a:t> = </a:t>
            </a:r>
            <a:r>
              <a:rPr lang="it-IT" sz="1200" b="0" dirty="0">
                <a:solidFill>
                  <a:srgbClr val="098658"/>
                </a:solidFill>
                <a:effectLst/>
                <a:latin typeface="Consolas" panose="020B0609020204030204" pitchFamily="49" charset="0"/>
              </a:rPr>
              <a:t>0</a:t>
            </a:r>
            <a:r>
              <a:rPr lang="it-IT" sz="1200" b="0" dirty="0">
                <a:solidFill>
                  <a:srgbClr val="000000"/>
                </a:solidFill>
                <a:effectLst/>
                <a:latin typeface="Consolas" panose="020B0609020204030204" pitchFamily="49" charset="0"/>
              </a:rPr>
              <a:t>, </a:t>
            </a:r>
            <a:r>
              <a:rPr lang="it-IT" sz="1200" b="0" dirty="0" err="1">
                <a:solidFill>
                  <a:srgbClr val="000000"/>
                </a:solidFill>
                <a:effectLst/>
                <a:latin typeface="Consolas" panose="020B0609020204030204" pitchFamily="49" charset="0"/>
              </a:rPr>
              <a:t>height</a:t>
            </a:r>
            <a:r>
              <a:rPr lang="it-IT" sz="1200" b="0" dirty="0">
                <a:solidFill>
                  <a:srgbClr val="000000"/>
                </a:solidFill>
                <a:effectLst/>
                <a:latin typeface="Consolas" panose="020B0609020204030204" pitchFamily="49" charset="0"/>
              </a:rPr>
              <a:t> = </a:t>
            </a:r>
            <a:r>
              <a:rPr lang="it-IT" sz="1200" b="0" dirty="0">
                <a:solidFill>
                  <a:srgbClr val="098658"/>
                </a:solidFill>
                <a:effectLst/>
                <a:latin typeface="Consolas" panose="020B0609020204030204" pitchFamily="49" charset="0"/>
              </a:rPr>
              <a:t>0</a:t>
            </a:r>
            <a:r>
              <a:rPr lang="it-IT" sz="1200" b="0" dirty="0">
                <a:solidFill>
                  <a:srgbClr val="000000"/>
                </a:solidFill>
                <a:effectLst/>
                <a:latin typeface="Consolas" panose="020B0609020204030204" pitchFamily="49" charset="0"/>
              </a:rPr>
              <a:t>;</a:t>
            </a:r>
            <a:r>
              <a:rPr lang="it-IT" sz="1200" b="0" dirty="0">
                <a:solidFill>
                  <a:srgbClr val="008000"/>
                </a:solidFill>
                <a:effectLst/>
                <a:latin typeface="Consolas" panose="020B0609020204030204" pitchFamily="49" charset="0"/>
              </a:rPr>
              <a:t> // Kernel </a:t>
            </a:r>
            <a:r>
              <a:rPr lang="it-IT" sz="1200" b="0" dirty="0" err="1">
                <a:solidFill>
                  <a:srgbClr val="008000"/>
                </a:solidFill>
                <a:effectLst/>
                <a:latin typeface="Consolas" panose="020B0609020204030204" pitchFamily="49" charset="0"/>
              </a:rPr>
              <a:t>dimensions</a:t>
            </a:r>
            <a:r>
              <a:rPr lang="it-IT" sz="1200" b="0" dirty="0">
                <a:solidFill>
                  <a:srgbClr val="008000"/>
                </a:solidFill>
                <a:effectLst/>
                <a:latin typeface="Consolas" panose="020B0609020204030204" pitchFamily="49" charset="0"/>
              </a:rPr>
              <a:t>.</a:t>
            </a:r>
            <a:endParaRPr lang="it-IT" sz="1200" dirty="0">
              <a:solidFill>
                <a:srgbClr val="000000"/>
              </a:solidFill>
              <a:latin typeface="Consolas" panose="020B0609020204030204" pitchFamily="49" charset="0"/>
            </a:endParaRPr>
          </a:p>
          <a:p>
            <a:r>
              <a:rPr lang="it-IT" sz="1200" b="0" dirty="0">
                <a:solidFill>
                  <a:srgbClr val="000000"/>
                </a:solidFill>
                <a:effectLst/>
                <a:latin typeface="Consolas" panose="020B0609020204030204" pitchFamily="49" charset="0"/>
              </a:rPr>
              <a:t>		</a:t>
            </a:r>
            <a:r>
              <a:rPr lang="it-IT" sz="1200" b="0" dirty="0">
                <a:solidFill>
                  <a:srgbClr val="0000FF"/>
                </a:solidFill>
                <a:effectLst/>
                <a:latin typeface="Consolas" panose="020B0609020204030204" pitchFamily="49" charset="0"/>
              </a:rPr>
              <a:t>float</a:t>
            </a:r>
            <a:r>
              <a:rPr lang="it-IT" sz="1200" b="0" dirty="0">
                <a:solidFill>
                  <a:srgbClr val="000000"/>
                </a:solidFill>
                <a:effectLst/>
                <a:latin typeface="Consolas" panose="020B0609020204030204" pitchFamily="49" charset="0"/>
              </a:rPr>
              <a:t> *data = </a:t>
            </a:r>
            <a:r>
              <a:rPr lang="it-IT" sz="1200" b="0" dirty="0">
                <a:solidFill>
                  <a:srgbClr val="0000FF"/>
                </a:solidFill>
                <a:effectLst/>
                <a:latin typeface="Consolas" panose="020B0609020204030204" pitchFamily="49" charset="0"/>
              </a:rPr>
              <a:t>NULL</a:t>
            </a:r>
            <a:r>
              <a:rPr lang="it-IT" sz="1200" b="0" dirty="0">
                <a:solidFill>
                  <a:srgbClr val="000000"/>
                </a:solidFill>
                <a:effectLst/>
                <a:latin typeface="Consolas" panose="020B0609020204030204" pitchFamily="49" charset="0"/>
              </a:rPr>
              <a:t>;</a:t>
            </a:r>
            <a:r>
              <a:rPr lang="it-IT" sz="1200" b="0" dirty="0">
                <a:solidFill>
                  <a:srgbClr val="008000"/>
                </a:solidFill>
                <a:effectLst/>
                <a:latin typeface="Consolas" panose="020B0609020204030204" pitchFamily="49" charset="0"/>
              </a:rPr>
              <a:t> // Kernel data.</a:t>
            </a:r>
          </a:p>
          <a:p>
            <a:r>
              <a:rPr lang="it-IT" sz="1200" dirty="0">
                <a:solidFill>
                  <a:srgbClr val="008000"/>
                </a:solidFill>
                <a:latin typeface="Consolas" panose="020B0609020204030204" pitchFamily="49" charset="0"/>
              </a:rPr>
              <a:t>	</a:t>
            </a:r>
            <a:r>
              <a:rPr lang="en-US" sz="1200" b="0" dirty="0">
                <a:solidFill>
                  <a:srgbClr val="0000FF"/>
                </a:solidFill>
                <a:effectLst/>
                <a:latin typeface="Consolas" panose="020B0609020204030204" pitchFamily="49" charset="0"/>
              </a:rPr>
              <a:t>public:</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Kernel(</a:t>
            </a:r>
            <a:r>
              <a:rPr lang="en-US" sz="1200" b="0" dirty="0">
                <a:solidFill>
                  <a:srgbClr val="0000FF"/>
                </a:solidFill>
                <a:effectLst/>
                <a:latin typeface="Consolas" panose="020B0609020204030204" pitchFamily="49" charset="0"/>
              </a:rPr>
              <a:t>const</a:t>
            </a:r>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int</a:t>
            </a:r>
            <a:r>
              <a:rPr lang="en-US" sz="1200" b="0" dirty="0">
                <a:solidFill>
                  <a:srgbClr val="000000"/>
                </a:solidFill>
                <a:effectLst/>
                <a:latin typeface="Consolas" panose="020B0609020204030204" pitchFamily="49" charset="0"/>
              </a:rPr>
              <a:t> </a:t>
            </a:r>
            <a:r>
              <a:rPr lang="en-US" sz="1200" b="0" dirty="0">
                <a:solidFill>
                  <a:srgbClr val="808080"/>
                </a:solidFill>
                <a:effectLst/>
                <a:latin typeface="Consolas" panose="020B0609020204030204" pitchFamily="49" charset="0"/>
              </a:rPr>
              <a:t>width</a:t>
            </a:r>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const</a:t>
            </a:r>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int</a:t>
            </a:r>
            <a:r>
              <a:rPr lang="en-US" sz="1200" b="0" dirty="0">
                <a:solidFill>
                  <a:srgbClr val="000000"/>
                </a:solidFill>
                <a:effectLst/>
                <a:latin typeface="Consolas" panose="020B0609020204030204" pitchFamily="49" charset="0"/>
              </a:rPr>
              <a:t> </a:t>
            </a:r>
            <a:r>
              <a:rPr lang="en-US" sz="1200" b="0" dirty="0">
                <a:solidFill>
                  <a:srgbClr val="808080"/>
                </a:solidFill>
                <a:effectLst/>
                <a:latin typeface="Consolas" panose="020B0609020204030204" pitchFamily="49" charset="0"/>
              </a:rPr>
              <a:t>height</a:t>
            </a:r>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float</a:t>
            </a:r>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a:t>
            </a:r>
            <a:r>
              <a:rPr lang="en-US" sz="1200" b="0" dirty="0">
                <a:solidFill>
                  <a:srgbClr val="808080"/>
                </a:solidFill>
                <a:effectLst/>
                <a:latin typeface="Consolas" panose="020B0609020204030204" pitchFamily="49" charset="0"/>
              </a:rPr>
              <a:t>data</a:t>
            </a:r>
            <a:r>
              <a:rPr lang="en-US" sz="1200" b="0" dirty="0">
                <a:solidFill>
                  <a:srgbClr val="000000"/>
                </a:solidFill>
                <a:effectLst/>
                <a:latin typeface="Consolas" panose="020B0609020204030204" pitchFamily="49" charset="0"/>
              </a:rPr>
              <a:t>);</a:t>
            </a:r>
          </a:p>
          <a:p>
            <a:r>
              <a:rPr lang="en-US" sz="1200" b="0" dirty="0">
                <a:solidFill>
                  <a:srgbClr val="000000"/>
                </a:solidFill>
                <a:effectLst/>
                <a:latin typeface="Consolas" panose="020B0609020204030204" pitchFamily="49" charset="0"/>
              </a:rPr>
              <a:t>     		</a:t>
            </a:r>
            <a:r>
              <a:rPr lang="en-US" sz="1200" b="0" dirty="0">
                <a:solidFill>
                  <a:srgbClr val="0000FF"/>
                </a:solidFill>
                <a:effectLst/>
                <a:highlight>
                  <a:srgbClr val="FFFF00"/>
                </a:highlight>
                <a:latin typeface="Consolas" panose="020B0609020204030204" pitchFamily="49" charset="0"/>
              </a:rPr>
              <a:t>float&amp;</a:t>
            </a:r>
            <a:r>
              <a:rPr lang="en-US" sz="1200" b="0" dirty="0">
                <a:solidFill>
                  <a:srgbClr val="000000"/>
                </a:solidFill>
                <a:effectLst/>
                <a:highlight>
                  <a:srgbClr val="FFFF00"/>
                </a:highlight>
                <a:latin typeface="Consolas" panose="020B0609020204030204" pitchFamily="49" charset="0"/>
              </a:rPr>
              <a:t> </a:t>
            </a:r>
            <a:r>
              <a:rPr lang="en-US" sz="1200" b="0" dirty="0">
                <a:solidFill>
                  <a:srgbClr val="0000FF"/>
                </a:solidFill>
                <a:effectLst/>
                <a:highlight>
                  <a:srgbClr val="FFFF00"/>
                </a:highlight>
                <a:latin typeface="Consolas" panose="020B0609020204030204" pitchFamily="49" charset="0"/>
              </a:rPr>
              <a:t>operator</a:t>
            </a:r>
            <a:r>
              <a:rPr lang="en-US" sz="1200" b="0" dirty="0">
                <a:solidFill>
                  <a:srgbClr val="000000"/>
                </a:solidFill>
                <a:effectLst/>
                <a:highlight>
                  <a:srgbClr val="FFFF00"/>
                </a:highlight>
                <a:latin typeface="Consolas" panose="020B0609020204030204" pitchFamily="49" charset="0"/>
              </a:rPr>
              <a:t>()(</a:t>
            </a:r>
            <a:r>
              <a:rPr lang="en-US" sz="1200" b="0" dirty="0">
                <a:solidFill>
                  <a:srgbClr val="0000FF"/>
                </a:solidFill>
                <a:effectLst/>
                <a:highlight>
                  <a:srgbClr val="FFFF00"/>
                </a:highlight>
                <a:latin typeface="Consolas" panose="020B0609020204030204" pitchFamily="49" charset="0"/>
              </a:rPr>
              <a:t>const</a:t>
            </a:r>
            <a:r>
              <a:rPr lang="en-US" sz="1200" b="0" dirty="0">
                <a:solidFill>
                  <a:srgbClr val="000000"/>
                </a:solidFill>
                <a:effectLst/>
                <a:highlight>
                  <a:srgbClr val="FFFF00"/>
                </a:highlight>
                <a:latin typeface="Consolas" panose="020B0609020204030204" pitchFamily="49" charset="0"/>
              </a:rPr>
              <a:t> </a:t>
            </a:r>
            <a:r>
              <a:rPr lang="en-US" sz="1200" b="0" dirty="0">
                <a:solidFill>
                  <a:srgbClr val="0000FF"/>
                </a:solidFill>
                <a:effectLst/>
                <a:highlight>
                  <a:srgbClr val="FFFF00"/>
                </a:highlight>
                <a:latin typeface="Consolas" panose="020B0609020204030204" pitchFamily="49" charset="0"/>
              </a:rPr>
              <a:t>int</a:t>
            </a:r>
            <a:r>
              <a:rPr lang="en-US" sz="1200" b="0" dirty="0">
                <a:solidFill>
                  <a:srgbClr val="000000"/>
                </a:solidFill>
                <a:effectLst/>
                <a:highlight>
                  <a:srgbClr val="FFFF00"/>
                </a:highlight>
                <a:latin typeface="Consolas" panose="020B0609020204030204" pitchFamily="49" charset="0"/>
              </a:rPr>
              <a:t> </a:t>
            </a:r>
            <a:r>
              <a:rPr lang="en-US" sz="1200" b="0" dirty="0">
                <a:solidFill>
                  <a:srgbClr val="808080"/>
                </a:solidFill>
                <a:effectLst/>
                <a:highlight>
                  <a:srgbClr val="FFFF00"/>
                </a:highlight>
                <a:latin typeface="Consolas" panose="020B0609020204030204" pitchFamily="49" charset="0"/>
              </a:rPr>
              <a:t>col</a:t>
            </a:r>
            <a:r>
              <a:rPr lang="en-US" sz="1200" b="0" dirty="0">
                <a:solidFill>
                  <a:srgbClr val="000000"/>
                </a:solidFill>
                <a:effectLst/>
                <a:highlight>
                  <a:srgbClr val="FFFF00"/>
                </a:highlight>
                <a:latin typeface="Consolas" panose="020B0609020204030204" pitchFamily="49" charset="0"/>
              </a:rPr>
              <a:t>, </a:t>
            </a:r>
            <a:r>
              <a:rPr lang="en-US" sz="1200" b="0" dirty="0">
                <a:solidFill>
                  <a:srgbClr val="0000FF"/>
                </a:solidFill>
                <a:effectLst/>
                <a:highlight>
                  <a:srgbClr val="FFFF00"/>
                </a:highlight>
                <a:latin typeface="Consolas" panose="020B0609020204030204" pitchFamily="49" charset="0"/>
              </a:rPr>
              <a:t>const</a:t>
            </a:r>
            <a:r>
              <a:rPr lang="en-US" sz="1200" b="0" dirty="0">
                <a:solidFill>
                  <a:srgbClr val="000000"/>
                </a:solidFill>
                <a:effectLst/>
                <a:highlight>
                  <a:srgbClr val="FFFF00"/>
                </a:highlight>
                <a:latin typeface="Consolas" panose="020B0609020204030204" pitchFamily="49" charset="0"/>
              </a:rPr>
              <a:t> </a:t>
            </a:r>
            <a:r>
              <a:rPr lang="en-US" sz="1200" b="0" dirty="0">
                <a:solidFill>
                  <a:srgbClr val="0000FF"/>
                </a:solidFill>
                <a:effectLst/>
                <a:highlight>
                  <a:srgbClr val="FFFF00"/>
                </a:highlight>
                <a:latin typeface="Consolas" panose="020B0609020204030204" pitchFamily="49" charset="0"/>
              </a:rPr>
              <a:t>int</a:t>
            </a:r>
            <a:r>
              <a:rPr lang="en-US" sz="1200" b="0" dirty="0">
                <a:solidFill>
                  <a:srgbClr val="000000"/>
                </a:solidFill>
                <a:effectLst/>
                <a:highlight>
                  <a:srgbClr val="FFFF00"/>
                </a:highlight>
                <a:latin typeface="Consolas" panose="020B0609020204030204" pitchFamily="49" charset="0"/>
              </a:rPr>
              <a:t> </a:t>
            </a:r>
            <a:r>
              <a:rPr lang="en-US" sz="1200" b="0" dirty="0">
                <a:solidFill>
                  <a:srgbClr val="808080"/>
                </a:solidFill>
                <a:effectLst/>
                <a:highlight>
                  <a:srgbClr val="FFFF00"/>
                </a:highlight>
                <a:latin typeface="Consolas" panose="020B0609020204030204" pitchFamily="49" charset="0"/>
              </a:rPr>
              <a:t>row</a:t>
            </a:r>
            <a:r>
              <a:rPr lang="en-US" sz="1200" b="0" dirty="0">
                <a:solidFill>
                  <a:srgbClr val="000000"/>
                </a:solidFill>
                <a:effectLst/>
                <a:highlight>
                  <a:srgbClr val="FFFF00"/>
                </a:highlight>
                <a:latin typeface="Consolas" panose="020B0609020204030204" pitchFamily="49" charset="0"/>
              </a:rPr>
              <a:t>) </a:t>
            </a:r>
            <a:r>
              <a:rPr lang="en-US" sz="1200" b="0" dirty="0">
                <a:solidFill>
                  <a:srgbClr val="0000FF"/>
                </a:solidFill>
                <a:effectLst/>
                <a:highlight>
                  <a:srgbClr val="FFFF00"/>
                </a:highlight>
                <a:latin typeface="Consolas" panose="020B0609020204030204" pitchFamily="49" charset="0"/>
              </a:rPr>
              <a:t>const</a:t>
            </a:r>
            <a:r>
              <a:rPr lang="en-US" sz="1200" b="0" dirty="0">
                <a:solidFill>
                  <a:srgbClr val="000000"/>
                </a:solidFill>
                <a:effectLst/>
                <a:latin typeface="Consolas" panose="020B0609020204030204" pitchFamily="49" charset="0"/>
              </a:rPr>
              <a:t>;</a:t>
            </a:r>
            <a:endParaRPr lang="it-IT" sz="1200" b="0" dirty="0">
              <a:solidFill>
                <a:srgbClr val="000000"/>
              </a:solidFill>
              <a:effectLst/>
              <a:latin typeface="Consolas" panose="020B0609020204030204" pitchFamily="49" charset="0"/>
            </a:endParaRPr>
          </a:p>
          <a:p>
            <a:r>
              <a:rPr lang="it-IT" sz="1200"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34883789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magine 1"/>
          <p:cNvPicPr>
            <a:picLocks noChangeAspect="1"/>
          </p:cNvPicPr>
          <p:nvPr/>
        </p:nvPicPr>
        <p:blipFill>
          <a:blip r:embed="rId3"/>
          <a:stretch>
            <a:fillRect/>
          </a:stretch>
        </p:blipFill>
        <p:spPr>
          <a:xfrm>
            <a:off x="0" y="-17145"/>
            <a:ext cx="9170670" cy="6875145"/>
          </a:xfrm>
          <a:prstGeom prst="rect">
            <a:avLst/>
          </a:prstGeom>
        </p:spPr>
      </p:pic>
      <p:sp>
        <p:nvSpPr>
          <p:cNvPr id="12" name="Rettangolo 11"/>
          <p:cNvSpPr/>
          <p:nvPr/>
        </p:nvSpPr>
        <p:spPr>
          <a:xfrm>
            <a:off x="8255000" y="6366466"/>
            <a:ext cx="280763" cy="501650"/>
          </a:xfrm>
          <a:prstGeom prst="rect">
            <a:avLst/>
          </a:prstGeom>
          <a:solidFill>
            <a:srgbClr val="003053"/>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solidFill>
                <a:srgbClr val="003257"/>
              </a:solidFill>
            </a:endParaRPr>
          </a:p>
        </p:txBody>
      </p:sp>
      <p:sp>
        <p:nvSpPr>
          <p:cNvPr id="11" name="Segnaposto numero diapositiva 10"/>
          <p:cNvSpPr>
            <a:spLocks noGrp="1"/>
          </p:cNvSpPr>
          <p:nvPr>
            <p:ph type="sldNum" sz="quarter" idx="12"/>
          </p:nvPr>
        </p:nvSpPr>
        <p:spPr>
          <a:xfrm>
            <a:off x="6402163" y="6356350"/>
            <a:ext cx="2133600" cy="365125"/>
          </a:xfrm>
        </p:spPr>
        <p:txBody>
          <a:bodyPr/>
          <a:lstStyle/>
          <a:p>
            <a:r>
              <a:rPr lang="it-IT" b="1" dirty="0">
                <a:solidFill>
                  <a:schemeClr val="bg1"/>
                </a:solidFill>
                <a:latin typeface="Arial"/>
                <a:cs typeface="Arial"/>
              </a:rPr>
              <a:t>8</a:t>
            </a:r>
          </a:p>
        </p:txBody>
      </p:sp>
      <p:sp>
        <p:nvSpPr>
          <p:cNvPr id="10" name="CasellaDiTesto 9"/>
          <p:cNvSpPr txBox="1"/>
          <p:nvPr/>
        </p:nvSpPr>
        <p:spPr>
          <a:xfrm>
            <a:off x="6864465" y="136525"/>
            <a:ext cx="1829348" cy="338554"/>
          </a:xfrm>
          <a:prstGeom prst="rect">
            <a:avLst/>
          </a:prstGeom>
          <a:noFill/>
        </p:spPr>
        <p:txBody>
          <a:bodyPr wrap="none" rtlCol="0">
            <a:spAutoFit/>
          </a:bodyPr>
          <a:lstStyle/>
          <a:p>
            <a:pPr algn="r"/>
            <a:r>
              <a:rPr lang="it-IT" sz="800" b="1" dirty="0">
                <a:solidFill>
                  <a:schemeClr val="bg1"/>
                </a:solidFill>
                <a:latin typeface="Arial"/>
                <a:cs typeface="Arial"/>
              </a:rPr>
              <a:t>K-</a:t>
            </a:r>
            <a:r>
              <a:rPr lang="it-IT" sz="800" b="1" dirty="0" err="1">
                <a:solidFill>
                  <a:schemeClr val="bg1"/>
                </a:solidFill>
                <a:latin typeface="Arial"/>
                <a:cs typeface="Arial"/>
              </a:rPr>
              <a:t>Means</a:t>
            </a:r>
            <a:r>
              <a:rPr lang="it-IT" sz="800" b="1" dirty="0">
                <a:solidFill>
                  <a:schemeClr val="bg1"/>
                </a:solidFill>
                <a:latin typeface="Arial"/>
                <a:cs typeface="Arial"/>
              </a:rPr>
              <a:t> Clustering with </a:t>
            </a:r>
            <a:r>
              <a:rPr lang="it-IT" sz="800" b="1" dirty="0" err="1">
                <a:solidFill>
                  <a:schemeClr val="bg1"/>
                </a:solidFill>
                <a:latin typeface="Arial"/>
                <a:cs typeface="Arial"/>
              </a:rPr>
              <a:t>OpenMP</a:t>
            </a:r>
            <a:endParaRPr lang="it-IT" sz="800" b="1" dirty="0">
              <a:solidFill>
                <a:schemeClr val="bg1"/>
              </a:solidFill>
              <a:latin typeface="Arial"/>
              <a:cs typeface="Arial"/>
            </a:endParaRPr>
          </a:p>
          <a:p>
            <a:pPr algn="r"/>
            <a:r>
              <a:rPr lang="it-IT" sz="800" dirty="0" err="1">
                <a:solidFill>
                  <a:schemeClr val="bg1"/>
                </a:solidFill>
                <a:latin typeface="Arial"/>
                <a:cs typeface="Arial"/>
              </a:rPr>
              <a:t>Implementation</a:t>
            </a:r>
            <a:endParaRPr lang="it-IT" sz="800" dirty="0">
              <a:solidFill>
                <a:schemeClr val="bg1"/>
              </a:solidFill>
              <a:latin typeface="Arial"/>
              <a:cs typeface="Arial"/>
            </a:endParaRPr>
          </a:p>
        </p:txBody>
      </p:sp>
      <p:sp>
        <p:nvSpPr>
          <p:cNvPr id="19" name="CasellaDiTesto 18">
            <a:extLst>
              <a:ext uri="{FF2B5EF4-FFF2-40B4-BE49-F238E27FC236}">
                <a16:creationId xmlns:a16="http://schemas.microsoft.com/office/drawing/2014/main" id="{9019F25A-189B-4E4E-BCF0-0BE0E0331040}"/>
              </a:ext>
            </a:extLst>
          </p:cNvPr>
          <p:cNvSpPr txBox="1"/>
          <p:nvPr/>
        </p:nvSpPr>
        <p:spPr>
          <a:xfrm>
            <a:off x="1025081" y="1116955"/>
            <a:ext cx="7498809" cy="2862322"/>
          </a:xfrm>
          <a:prstGeom prst="rect">
            <a:avLst/>
          </a:prstGeom>
          <a:noFill/>
        </p:spPr>
        <p:txBody>
          <a:bodyPr wrap="square">
            <a:spAutoFit/>
          </a:bodyPr>
          <a:lstStyle/>
          <a:p>
            <a:r>
              <a:rPr lang="en-US" sz="1200" b="0" dirty="0">
                <a:solidFill>
                  <a:srgbClr val="008000"/>
                </a:solidFill>
                <a:effectLst/>
                <a:latin typeface="Consolas" panose="020B0609020204030204" pitchFamily="49" charset="0"/>
              </a:rPr>
              <a:t>// Image in multi-channel space.</a:t>
            </a:r>
            <a:endParaRPr lang="en-US" sz="1200" b="0" dirty="0">
              <a:solidFill>
                <a:srgbClr val="000000"/>
              </a:solidFill>
              <a:effectLst/>
              <a:latin typeface="Consolas" panose="020B0609020204030204" pitchFamily="49" charset="0"/>
            </a:endParaRPr>
          </a:p>
          <a:p>
            <a:r>
              <a:rPr lang="en-US" sz="1200" b="0" dirty="0">
                <a:solidFill>
                  <a:srgbClr val="0000FF"/>
                </a:solidFill>
                <a:effectLst/>
                <a:latin typeface="Consolas" panose="020B0609020204030204" pitchFamily="49" charset="0"/>
              </a:rPr>
              <a:t>class</a:t>
            </a:r>
            <a:r>
              <a:rPr lang="en-US" sz="1200" b="0" dirty="0">
                <a:solidFill>
                  <a:srgbClr val="000000"/>
                </a:solidFill>
                <a:effectLst/>
                <a:latin typeface="Consolas" panose="020B0609020204030204" pitchFamily="49" charset="0"/>
              </a:rPr>
              <a:t> </a:t>
            </a:r>
            <a:r>
              <a:rPr lang="en-US" sz="1200" b="0" dirty="0">
                <a:solidFill>
                  <a:srgbClr val="267F99"/>
                </a:solidFill>
                <a:effectLst/>
                <a:latin typeface="Consolas" panose="020B0609020204030204" pitchFamily="49" charset="0"/>
              </a:rPr>
              <a:t>Image</a:t>
            </a:r>
            <a:r>
              <a:rPr lang="en-US" sz="1200" b="0" dirty="0">
                <a:solidFill>
                  <a:srgbClr val="000000"/>
                </a:solidFill>
                <a:effectLst/>
                <a:latin typeface="Consolas" panose="020B0609020204030204" pitchFamily="49" charset="0"/>
              </a:rPr>
              <a:t> </a:t>
            </a:r>
            <a:r>
              <a:rPr lang="en-US" sz="1200" b="0" dirty="0">
                <a:solidFill>
                  <a:srgbClr val="222222"/>
                </a:solidFill>
                <a:effectLst/>
                <a:latin typeface="Consolas" panose="020B0609020204030204" pitchFamily="49" charset="0"/>
              </a:rPr>
              <a:t>{</a:t>
            </a:r>
          </a:p>
          <a:p>
            <a:r>
              <a:rPr lang="it-IT" sz="1200" dirty="0">
                <a:solidFill>
                  <a:srgbClr val="0000FF"/>
                </a:solidFill>
                <a:latin typeface="Consolas" panose="020B0609020204030204" pitchFamily="49" charset="0"/>
              </a:rPr>
              <a:t>	private:</a:t>
            </a:r>
            <a:endParaRPr lang="it-IT" sz="1200" dirty="0">
              <a:solidFill>
                <a:srgbClr val="000000"/>
              </a:solidFill>
              <a:latin typeface="Consolas" panose="020B0609020204030204" pitchFamily="49" charset="0"/>
            </a:endParaRPr>
          </a:p>
          <a:p>
            <a:r>
              <a:rPr lang="it-IT" sz="1200" dirty="0">
                <a:solidFill>
                  <a:srgbClr val="008000"/>
                </a:solidFill>
                <a:latin typeface="Consolas" panose="020B0609020204030204" pitchFamily="49" charset="0"/>
              </a:rPr>
              <a:t>     		</a:t>
            </a:r>
            <a:r>
              <a:rPr lang="it-IT" sz="1200" dirty="0" err="1">
                <a:solidFill>
                  <a:srgbClr val="0000FF"/>
                </a:solidFill>
                <a:latin typeface="Consolas" panose="020B0609020204030204" pitchFamily="49" charset="0"/>
              </a:rPr>
              <a:t>int</a:t>
            </a:r>
            <a:r>
              <a:rPr lang="it-IT" sz="1200" dirty="0">
                <a:solidFill>
                  <a:srgbClr val="000000"/>
                </a:solidFill>
                <a:latin typeface="Consolas" panose="020B0609020204030204" pitchFamily="49" charset="0"/>
              </a:rPr>
              <a:t> </a:t>
            </a:r>
            <a:r>
              <a:rPr lang="it-IT" sz="1200" dirty="0" err="1">
                <a:solidFill>
                  <a:srgbClr val="000000"/>
                </a:solidFill>
                <a:latin typeface="Consolas" panose="020B0609020204030204" pitchFamily="49" charset="0"/>
              </a:rPr>
              <a:t>width</a:t>
            </a:r>
            <a:r>
              <a:rPr lang="it-IT" sz="1200" dirty="0">
                <a:solidFill>
                  <a:srgbClr val="000000"/>
                </a:solidFill>
                <a:latin typeface="Consolas" panose="020B0609020204030204" pitchFamily="49" charset="0"/>
              </a:rPr>
              <a:t> = </a:t>
            </a:r>
            <a:r>
              <a:rPr lang="it-IT" sz="1200" dirty="0">
                <a:solidFill>
                  <a:srgbClr val="098658"/>
                </a:solidFill>
                <a:latin typeface="Consolas" panose="020B0609020204030204" pitchFamily="49" charset="0"/>
              </a:rPr>
              <a:t>0</a:t>
            </a:r>
            <a:r>
              <a:rPr lang="it-IT" sz="1200" dirty="0">
                <a:solidFill>
                  <a:srgbClr val="000000"/>
                </a:solidFill>
                <a:latin typeface="Consolas" panose="020B0609020204030204" pitchFamily="49" charset="0"/>
              </a:rPr>
              <a:t>, </a:t>
            </a:r>
            <a:r>
              <a:rPr lang="it-IT" sz="1200" dirty="0" err="1">
                <a:solidFill>
                  <a:srgbClr val="000000"/>
                </a:solidFill>
                <a:latin typeface="Consolas" panose="020B0609020204030204" pitchFamily="49" charset="0"/>
              </a:rPr>
              <a:t>height</a:t>
            </a:r>
            <a:r>
              <a:rPr lang="it-IT" sz="1200" dirty="0">
                <a:solidFill>
                  <a:srgbClr val="000000"/>
                </a:solidFill>
                <a:latin typeface="Consolas" panose="020B0609020204030204" pitchFamily="49" charset="0"/>
              </a:rPr>
              <a:t> = </a:t>
            </a:r>
            <a:r>
              <a:rPr lang="it-IT" sz="1200" dirty="0">
                <a:solidFill>
                  <a:srgbClr val="098658"/>
                </a:solidFill>
                <a:latin typeface="Consolas" panose="020B0609020204030204" pitchFamily="49" charset="0"/>
              </a:rPr>
              <a:t>0</a:t>
            </a:r>
            <a:r>
              <a:rPr lang="it-IT" sz="1200" dirty="0">
                <a:solidFill>
                  <a:srgbClr val="000000"/>
                </a:solidFill>
                <a:latin typeface="Consolas" panose="020B0609020204030204" pitchFamily="49" charset="0"/>
              </a:rPr>
              <a:t>, </a:t>
            </a:r>
            <a:r>
              <a:rPr lang="it-IT" sz="1200" dirty="0" err="1">
                <a:solidFill>
                  <a:srgbClr val="000000"/>
                </a:solidFill>
                <a:latin typeface="Consolas" panose="020B0609020204030204" pitchFamily="49" charset="0"/>
              </a:rPr>
              <a:t>channels</a:t>
            </a:r>
            <a:r>
              <a:rPr lang="it-IT" sz="1200" dirty="0">
                <a:solidFill>
                  <a:srgbClr val="000000"/>
                </a:solidFill>
                <a:latin typeface="Consolas" panose="020B0609020204030204" pitchFamily="49" charset="0"/>
              </a:rPr>
              <a:t> = </a:t>
            </a:r>
            <a:r>
              <a:rPr lang="it-IT" sz="1200" dirty="0">
                <a:solidFill>
                  <a:srgbClr val="098658"/>
                </a:solidFill>
                <a:latin typeface="Consolas" panose="020B0609020204030204" pitchFamily="49" charset="0"/>
              </a:rPr>
              <a:t>0</a:t>
            </a:r>
            <a:r>
              <a:rPr lang="it-IT" sz="1200" dirty="0">
                <a:solidFill>
                  <a:srgbClr val="000000"/>
                </a:solidFill>
                <a:latin typeface="Consolas" panose="020B0609020204030204" pitchFamily="49" charset="0"/>
              </a:rPr>
              <a:t>;</a:t>
            </a:r>
            <a:r>
              <a:rPr lang="it-IT" sz="1200" dirty="0">
                <a:solidFill>
                  <a:srgbClr val="008000"/>
                </a:solidFill>
                <a:latin typeface="Consolas" panose="020B0609020204030204" pitchFamily="49" charset="0"/>
              </a:rPr>
              <a:t> // Image </a:t>
            </a:r>
            <a:r>
              <a:rPr lang="it-IT" sz="1200" dirty="0" err="1">
                <a:solidFill>
                  <a:srgbClr val="008000"/>
                </a:solidFill>
                <a:latin typeface="Consolas" panose="020B0609020204030204" pitchFamily="49" charset="0"/>
              </a:rPr>
              <a:t>dimensions</a:t>
            </a:r>
            <a:r>
              <a:rPr lang="it-IT" sz="1200" dirty="0">
                <a:solidFill>
                  <a:srgbClr val="008000"/>
                </a:solidFill>
                <a:latin typeface="Consolas" panose="020B0609020204030204" pitchFamily="49" charset="0"/>
              </a:rPr>
              <a:t>.</a:t>
            </a:r>
            <a:endParaRPr lang="it-IT" sz="1200" dirty="0">
              <a:solidFill>
                <a:srgbClr val="000000"/>
              </a:solidFill>
              <a:latin typeface="Consolas" panose="020B0609020204030204" pitchFamily="49" charset="0"/>
            </a:endParaRPr>
          </a:p>
          <a:p>
            <a:r>
              <a:rPr lang="it-IT" sz="1200" dirty="0">
                <a:solidFill>
                  <a:srgbClr val="008000"/>
                </a:solidFill>
                <a:latin typeface="Consolas" panose="020B0609020204030204" pitchFamily="49" charset="0"/>
              </a:rPr>
              <a:t>     		</a:t>
            </a:r>
            <a:r>
              <a:rPr lang="it-IT" sz="1200" dirty="0">
                <a:solidFill>
                  <a:srgbClr val="0000FF"/>
                </a:solidFill>
                <a:latin typeface="Consolas" panose="020B0609020204030204" pitchFamily="49" charset="0"/>
              </a:rPr>
              <a:t>float</a:t>
            </a:r>
            <a:r>
              <a:rPr lang="it-IT" sz="1200" dirty="0">
                <a:solidFill>
                  <a:srgbClr val="000000"/>
                </a:solidFill>
                <a:latin typeface="Consolas" panose="020B0609020204030204" pitchFamily="49" charset="0"/>
              </a:rPr>
              <a:t> *data = </a:t>
            </a:r>
            <a:r>
              <a:rPr lang="it-IT" sz="1200" dirty="0">
                <a:solidFill>
                  <a:srgbClr val="0000FF"/>
                </a:solidFill>
                <a:latin typeface="Consolas" panose="020B0609020204030204" pitchFamily="49" charset="0"/>
              </a:rPr>
              <a:t>NULL</a:t>
            </a:r>
            <a:r>
              <a:rPr lang="it-IT" sz="1200" dirty="0">
                <a:solidFill>
                  <a:srgbClr val="000000"/>
                </a:solidFill>
                <a:latin typeface="Consolas" panose="020B0609020204030204" pitchFamily="49" charset="0"/>
              </a:rPr>
              <a:t>;</a:t>
            </a:r>
            <a:r>
              <a:rPr lang="it-IT" sz="1200" dirty="0">
                <a:solidFill>
                  <a:srgbClr val="008000"/>
                </a:solidFill>
                <a:latin typeface="Consolas" panose="020B0609020204030204" pitchFamily="49" charset="0"/>
              </a:rPr>
              <a:t> // Kernel data.</a:t>
            </a:r>
          </a:p>
          <a:p>
            <a:r>
              <a:rPr lang="it-IT" sz="1200" dirty="0">
                <a:solidFill>
                  <a:srgbClr val="008000"/>
                </a:solidFill>
                <a:latin typeface="Consolas" panose="020B0609020204030204" pitchFamily="49" charset="0"/>
              </a:rPr>
              <a:t>		</a:t>
            </a:r>
            <a:r>
              <a:rPr lang="it-IT" sz="1200" dirty="0" err="1">
                <a:solidFill>
                  <a:srgbClr val="0000FF"/>
                </a:solidFill>
                <a:latin typeface="Consolas" panose="020B0609020204030204" pitchFamily="49" charset="0"/>
              </a:rPr>
              <a:t>bool</a:t>
            </a:r>
            <a:r>
              <a:rPr lang="it-IT" sz="1200" dirty="0">
                <a:solidFill>
                  <a:srgbClr val="000000"/>
                </a:solidFill>
                <a:latin typeface="Consolas" panose="020B0609020204030204" pitchFamily="49" charset="0"/>
              </a:rPr>
              <a:t> </a:t>
            </a:r>
            <a:r>
              <a:rPr lang="it-IT" sz="1200" dirty="0" err="1">
                <a:solidFill>
                  <a:srgbClr val="000000"/>
                </a:solidFill>
                <a:latin typeface="Consolas" panose="020B0609020204030204" pitchFamily="49" charset="0"/>
              </a:rPr>
              <a:t>is_SoA</a:t>
            </a:r>
            <a:r>
              <a:rPr lang="it-IT" sz="1200" dirty="0">
                <a:solidFill>
                  <a:srgbClr val="000000"/>
                </a:solidFill>
                <a:latin typeface="Consolas" panose="020B0609020204030204" pitchFamily="49" charset="0"/>
              </a:rPr>
              <a:t> = </a:t>
            </a:r>
            <a:r>
              <a:rPr lang="it-IT" sz="1200" dirty="0">
                <a:solidFill>
                  <a:srgbClr val="0000FF"/>
                </a:solidFill>
                <a:latin typeface="Consolas" panose="020B0609020204030204" pitchFamily="49" charset="0"/>
              </a:rPr>
              <a:t>false</a:t>
            </a:r>
            <a:r>
              <a:rPr lang="it-IT" sz="1200" dirty="0">
                <a:solidFill>
                  <a:srgbClr val="000000"/>
                </a:solidFill>
                <a:latin typeface="Consolas" panose="020B0609020204030204" pitchFamily="49" charset="0"/>
              </a:rPr>
              <a:t>;</a:t>
            </a:r>
            <a:r>
              <a:rPr lang="it-IT" sz="1200" dirty="0">
                <a:solidFill>
                  <a:srgbClr val="008000"/>
                </a:solidFill>
                <a:latin typeface="Consolas" panose="020B0609020204030204" pitchFamily="49" charset="0"/>
              </a:rPr>
              <a:t> // </a:t>
            </a:r>
            <a:r>
              <a:rPr lang="it-IT" sz="1200" dirty="0" err="1">
                <a:solidFill>
                  <a:srgbClr val="008000"/>
                </a:solidFill>
                <a:latin typeface="Consolas" panose="020B0609020204030204" pitchFamily="49" charset="0"/>
              </a:rPr>
              <a:t>SoA</a:t>
            </a:r>
            <a:r>
              <a:rPr lang="it-IT" sz="1200" dirty="0">
                <a:solidFill>
                  <a:srgbClr val="008000"/>
                </a:solidFill>
                <a:latin typeface="Consolas" panose="020B0609020204030204" pitchFamily="49" charset="0"/>
              </a:rPr>
              <a:t> flag.</a:t>
            </a:r>
          </a:p>
          <a:p>
            <a:r>
              <a:rPr lang="it-IT" sz="1200" dirty="0">
                <a:solidFill>
                  <a:srgbClr val="008000"/>
                </a:solidFill>
                <a:latin typeface="Consolas" panose="020B0609020204030204" pitchFamily="49" charset="0"/>
              </a:rPr>
              <a:t>	</a:t>
            </a:r>
            <a:r>
              <a:rPr lang="it-IT" sz="1200" dirty="0">
                <a:solidFill>
                  <a:srgbClr val="0000FF"/>
                </a:solidFill>
                <a:latin typeface="Consolas" panose="020B0609020204030204" pitchFamily="49" charset="0"/>
              </a:rPr>
              <a:t>public:</a:t>
            </a:r>
            <a:endParaRPr lang="it-IT" sz="1200" dirty="0">
              <a:solidFill>
                <a:srgbClr val="000000"/>
              </a:solidFill>
              <a:latin typeface="Consolas" panose="020B0609020204030204" pitchFamily="49" charset="0"/>
            </a:endParaRPr>
          </a:p>
          <a:p>
            <a:r>
              <a:rPr lang="it-IT" sz="1200" dirty="0">
                <a:solidFill>
                  <a:srgbClr val="000000"/>
                </a:solidFill>
                <a:latin typeface="Consolas" panose="020B0609020204030204" pitchFamily="49" charset="0"/>
              </a:rPr>
              <a:t>		Image(</a:t>
            </a:r>
            <a:r>
              <a:rPr lang="it-IT" sz="1200" dirty="0" err="1">
                <a:solidFill>
                  <a:srgbClr val="0000FF"/>
                </a:solidFill>
                <a:latin typeface="Consolas" panose="020B0609020204030204" pitchFamily="49" charset="0"/>
              </a:rPr>
              <a:t>const</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char</a:t>
            </a:r>
            <a:r>
              <a:rPr lang="it-IT" sz="1200" dirty="0">
                <a:solidFill>
                  <a:srgbClr val="0000FF"/>
                </a:solidFill>
                <a:latin typeface="Consolas" panose="020B0609020204030204" pitchFamily="49" charset="0"/>
              </a:rPr>
              <a:t>*</a:t>
            </a:r>
            <a:r>
              <a:rPr lang="it-IT" sz="1200" dirty="0">
                <a:solidFill>
                  <a:srgbClr val="000000"/>
                </a:solidFill>
                <a:latin typeface="Consolas" panose="020B0609020204030204" pitchFamily="49" charset="0"/>
              </a:rPr>
              <a:t> </a:t>
            </a:r>
            <a:r>
              <a:rPr lang="it-IT" sz="1200" dirty="0" err="1">
                <a:solidFill>
                  <a:srgbClr val="808080"/>
                </a:solidFill>
                <a:latin typeface="Consolas" panose="020B0609020204030204" pitchFamily="49" charset="0"/>
              </a:rPr>
              <a:t>filename</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const</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int</a:t>
            </a:r>
            <a:r>
              <a:rPr lang="it-IT" sz="1200" dirty="0">
                <a:solidFill>
                  <a:srgbClr val="000000"/>
                </a:solidFill>
                <a:latin typeface="Consolas" panose="020B0609020204030204" pitchFamily="49" charset="0"/>
              </a:rPr>
              <a:t> </a:t>
            </a:r>
            <a:r>
              <a:rPr lang="it-IT" sz="1200" dirty="0" err="1">
                <a:solidFill>
                  <a:srgbClr val="808080"/>
                </a:solidFill>
                <a:latin typeface="Consolas" panose="020B0609020204030204" pitchFamily="49" charset="0"/>
              </a:rPr>
              <a:t>channel_force</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const</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bool</a:t>
            </a:r>
            <a:r>
              <a:rPr lang="it-IT" sz="1200" dirty="0">
                <a:solidFill>
                  <a:srgbClr val="000000"/>
                </a:solidFill>
                <a:latin typeface="Consolas" panose="020B0609020204030204" pitchFamily="49" charset="0"/>
              </a:rPr>
              <a:t> </a:t>
            </a:r>
            <a:r>
              <a:rPr lang="it-IT" sz="1200" dirty="0" err="1">
                <a:solidFill>
                  <a:srgbClr val="808080"/>
                </a:solidFill>
                <a:latin typeface="Consolas" panose="020B0609020204030204" pitchFamily="49" charset="0"/>
              </a:rPr>
              <a:t>is_SoA</a:t>
            </a:r>
            <a:r>
              <a:rPr lang="it-IT" sz="1200" dirty="0">
                <a:solidFill>
                  <a:srgbClr val="000000"/>
                </a:solidFill>
                <a:latin typeface="Consolas" panose="020B0609020204030204" pitchFamily="49" charset="0"/>
              </a:rPr>
              <a:t>);</a:t>
            </a:r>
          </a:p>
          <a:p>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bool</a:t>
            </a:r>
            <a:r>
              <a:rPr lang="it-IT" sz="1200" dirty="0">
                <a:solidFill>
                  <a:srgbClr val="000000"/>
                </a:solidFill>
                <a:latin typeface="Consolas" panose="020B0609020204030204" pitchFamily="49" charset="0"/>
              </a:rPr>
              <a:t> </a:t>
            </a:r>
            <a:r>
              <a:rPr lang="it-IT" sz="1200" dirty="0" err="1">
                <a:solidFill>
                  <a:srgbClr val="000000"/>
                </a:solidFill>
                <a:latin typeface="Consolas" panose="020B0609020204030204" pitchFamily="49" charset="0"/>
              </a:rPr>
              <a:t>load_image</a:t>
            </a:r>
            <a:r>
              <a:rPr lang="it-IT" sz="1200" dirty="0">
                <a:solidFill>
                  <a:srgbClr val="000000"/>
                </a:solidFill>
                <a:latin typeface="Consolas" panose="020B0609020204030204" pitchFamily="49" charset="0"/>
              </a:rPr>
              <a:t>(</a:t>
            </a:r>
            <a:r>
              <a:rPr lang="it-IT" sz="1200" dirty="0" err="1">
                <a:solidFill>
                  <a:srgbClr val="0000FF"/>
                </a:solidFill>
                <a:latin typeface="Consolas" panose="020B0609020204030204" pitchFamily="49" charset="0"/>
              </a:rPr>
              <a:t>const</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char</a:t>
            </a:r>
            <a:r>
              <a:rPr lang="it-IT" sz="1200" dirty="0">
                <a:solidFill>
                  <a:srgbClr val="0000FF"/>
                </a:solidFill>
                <a:latin typeface="Consolas" panose="020B0609020204030204" pitchFamily="49" charset="0"/>
              </a:rPr>
              <a:t>*</a:t>
            </a:r>
            <a:r>
              <a:rPr lang="it-IT" sz="1200" dirty="0">
                <a:solidFill>
                  <a:srgbClr val="000000"/>
                </a:solidFill>
                <a:latin typeface="Consolas" panose="020B0609020204030204" pitchFamily="49" charset="0"/>
              </a:rPr>
              <a:t> </a:t>
            </a:r>
            <a:r>
              <a:rPr lang="it-IT" sz="1200" dirty="0" err="1">
                <a:solidFill>
                  <a:srgbClr val="808080"/>
                </a:solidFill>
                <a:latin typeface="Consolas" panose="020B0609020204030204" pitchFamily="49" charset="0"/>
              </a:rPr>
              <a:t>filename</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const</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int</a:t>
            </a:r>
            <a:r>
              <a:rPr lang="it-IT" sz="1200" dirty="0">
                <a:solidFill>
                  <a:srgbClr val="000000"/>
                </a:solidFill>
                <a:latin typeface="Consolas" panose="020B0609020204030204" pitchFamily="49" charset="0"/>
              </a:rPr>
              <a:t> </a:t>
            </a:r>
            <a:r>
              <a:rPr lang="it-IT" sz="1200" dirty="0" err="1">
                <a:solidFill>
                  <a:srgbClr val="808080"/>
                </a:solidFill>
                <a:latin typeface="Consolas" panose="020B0609020204030204" pitchFamily="49" charset="0"/>
              </a:rPr>
              <a:t>channel_force</a:t>
            </a:r>
            <a:r>
              <a:rPr lang="it-IT" sz="1200" dirty="0">
                <a:solidFill>
                  <a:srgbClr val="000000"/>
                </a:solidFill>
                <a:latin typeface="Consolas" panose="020B0609020204030204" pitchFamily="49" charset="0"/>
              </a:rPr>
              <a:t>);</a:t>
            </a:r>
          </a:p>
          <a:p>
            <a:r>
              <a:rPr lang="it-IT" sz="1200" dirty="0">
                <a:solidFill>
                  <a:srgbClr val="0000FF"/>
                </a:solidFill>
                <a:latin typeface="Consolas" panose="020B0609020204030204" pitchFamily="49" charset="0"/>
              </a:rPr>
              <a:t>		</a:t>
            </a:r>
            <a:r>
              <a:rPr lang="it-IT" sz="1200" dirty="0" err="1">
                <a:solidFill>
                  <a:srgbClr val="0000FF"/>
                </a:solidFill>
                <a:latin typeface="Consolas" panose="020B0609020204030204" pitchFamily="49" charset="0"/>
              </a:rPr>
              <a:t>void</a:t>
            </a:r>
            <a:r>
              <a:rPr lang="it-IT" sz="1200" dirty="0">
                <a:solidFill>
                  <a:srgbClr val="000000"/>
                </a:solidFill>
                <a:latin typeface="Consolas" panose="020B0609020204030204" pitchFamily="49" charset="0"/>
              </a:rPr>
              <a:t> </a:t>
            </a:r>
            <a:r>
              <a:rPr lang="it-IT" sz="1200" dirty="0" err="1">
                <a:solidFill>
                  <a:srgbClr val="000000"/>
                </a:solidFill>
                <a:latin typeface="Consolas" panose="020B0609020204030204" pitchFamily="49" charset="0"/>
              </a:rPr>
              <a:t>save_image</a:t>
            </a:r>
            <a:r>
              <a:rPr lang="it-IT" sz="1200" dirty="0">
                <a:solidFill>
                  <a:srgbClr val="000000"/>
                </a:solidFill>
                <a:latin typeface="Consolas" panose="020B0609020204030204" pitchFamily="49" charset="0"/>
              </a:rPr>
              <a:t>(</a:t>
            </a:r>
            <a:r>
              <a:rPr lang="it-IT" sz="1200" dirty="0" err="1">
                <a:solidFill>
                  <a:srgbClr val="0000FF"/>
                </a:solidFill>
                <a:latin typeface="Consolas" panose="020B0609020204030204" pitchFamily="49" charset="0"/>
              </a:rPr>
              <a:t>const</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char</a:t>
            </a:r>
            <a:r>
              <a:rPr lang="it-IT" sz="1200" dirty="0">
                <a:solidFill>
                  <a:srgbClr val="0000FF"/>
                </a:solidFill>
                <a:latin typeface="Consolas" panose="020B0609020204030204" pitchFamily="49" charset="0"/>
              </a:rPr>
              <a:t>*</a:t>
            </a:r>
            <a:r>
              <a:rPr lang="it-IT" sz="1200" dirty="0">
                <a:solidFill>
                  <a:srgbClr val="000000"/>
                </a:solidFill>
                <a:latin typeface="Consolas" panose="020B0609020204030204" pitchFamily="49" charset="0"/>
              </a:rPr>
              <a:t> </a:t>
            </a:r>
            <a:r>
              <a:rPr lang="it-IT" sz="1200" dirty="0" err="1">
                <a:solidFill>
                  <a:srgbClr val="808080"/>
                </a:solidFill>
                <a:latin typeface="Consolas" panose="020B0609020204030204" pitchFamily="49" charset="0"/>
              </a:rPr>
              <a:t>filename</a:t>
            </a:r>
            <a:r>
              <a:rPr lang="it-IT" sz="1200" dirty="0">
                <a:solidFill>
                  <a:srgbClr val="000000"/>
                </a:solidFill>
                <a:latin typeface="Consolas" panose="020B0609020204030204" pitchFamily="49" charset="0"/>
              </a:rPr>
              <a:t>);</a:t>
            </a:r>
          </a:p>
          <a:p>
            <a:r>
              <a:rPr lang="it-IT" sz="1200" dirty="0">
                <a:solidFill>
                  <a:srgbClr val="2B91AF"/>
                </a:solidFill>
                <a:latin typeface="Consolas" panose="020B0609020204030204" pitchFamily="49" charset="0"/>
              </a:rPr>
              <a:t>		Image</a:t>
            </a:r>
            <a:r>
              <a:rPr lang="it-IT" sz="1200" dirty="0">
                <a:solidFill>
                  <a:srgbClr val="000000"/>
                </a:solidFill>
                <a:latin typeface="Consolas" panose="020B0609020204030204" pitchFamily="49" charset="0"/>
              </a:rPr>
              <a:t> </a:t>
            </a:r>
            <a:r>
              <a:rPr lang="it-IT" sz="1200" dirty="0" err="1">
                <a:solidFill>
                  <a:srgbClr val="000000"/>
                </a:solidFill>
                <a:latin typeface="Consolas" panose="020B0609020204030204" pitchFamily="49" charset="0"/>
              </a:rPr>
              <a:t>padding</a:t>
            </a:r>
            <a:r>
              <a:rPr lang="it-IT" sz="1200" dirty="0">
                <a:solidFill>
                  <a:srgbClr val="000000"/>
                </a:solidFill>
                <a:latin typeface="Consolas" panose="020B0609020204030204" pitchFamily="49" charset="0"/>
              </a:rPr>
              <a:t>(</a:t>
            </a:r>
            <a:r>
              <a:rPr lang="it-IT" sz="1200" dirty="0" err="1">
                <a:solidFill>
                  <a:srgbClr val="0000FF"/>
                </a:solidFill>
                <a:latin typeface="Consolas" panose="020B0609020204030204" pitchFamily="49" charset="0"/>
              </a:rPr>
              <a:t>const</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int</a:t>
            </a:r>
            <a:r>
              <a:rPr lang="it-IT" sz="1200" dirty="0">
                <a:solidFill>
                  <a:srgbClr val="000000"/>
                </a:solidFill>
                <a:latin typeface="Consolas" panose="020B0609020204030204" pitchFamily="49" charset="0"/>
              </a:rPr>
              <a:t> </a:t>
            </a:r>
            <a:r>
              <a:rPr lang="it-IT" sz="1200" dirty="0" err="1">
                <a:solidFill>
                  <a:srgbClr val="808080"/>
                </a:solidFill>
                <a:latin typeface="Consolas" panose="020B0609020204030204" pitchFamily="49" charset="0"/>
              </a:rPr>
              <a:t>padding_width</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const</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int</a:t>
            </a:r>
            <a:r>
              <a:rPr lang="it-IT" sz="1200" dirty="0">
                <a:solidFill>
                  <a:srgbClr val="000000"/>
                </a:solidFill>
                <a:latin typeface="Consolas" panose="020B0609020204030204" pitchFamily="49" charset="0"/>
              </a:rPr>
              <a:t> </a:t>
            </a:r>
            <a:r>
              <a:rPr lang="it-IT" sz="1200" dirty="0" err="1">
                <a:solidFill>
                  <a:srgbClr val="808080"/>
                </a:solidFill>
                <a:latin typeface="Consolas" panose="020B0609020204030204" pitchFamily="49" charset="0"/>
              </a:rPr>
              <a:t>padding_height</a:t>
            </a:r>
            <a:r>
              <a:rPr lang="it-IT" sz="1200" dirty="0">
                <a:solidFill>
                  <a:srgbClr val="000000"/>
                </a:solidFill>
                <a:latin typeface="Consolas" panose="020B0609020204030204" pitchFamily="49" charset="0"/>
              </a:rPr>
              <a:t>);</a:t>
            </a:r>
          </a:p>
          <a:p>
            <a:r>
              <a:rPr lang="it-IT" sz="1200" dirty="0">
                <a:solidFill>
                  <a:srgbClr val="0000FF"/>
                </a:solidFill>
                <a:latin typeface="Consolas" panose="020B0609020204030204" pitchFamily="49" charset="0"/>
              </a:rPr>
              <a:t>		uint8_t&amp;</a:t>
            </a:r>
            <a:r>
              <a:rPr lang="it-IT" sz="1200" dirty="0">
                <a:solidFill>
                  <a:srgbClr val="000000"/>
                </a:solidFill>
                <a:latin typeface="Consolas" panose="020B0609020204030204" pitchFamily="49" charset="0"/>
              </a:rPr>
              <a:t> </a:t>
            </a:r>
            <a:r>
              <a:rPr lang="it-IT" sz="1200" dirty="0">
                <a:solidFill>
                  <a:srgbClr val="0000FF"/>
                </a:solidFill>
                <a:latin typeface="Consolas" panose="020B0609020204030204" pitchFamily="49" charset="0"/>
              </a:rPr>
              <a:t>operator</a:t>
            </a:r>
            <a:r>
              <a:rPr lang="it-IT" sz="1200" dirty="0">
                <a:solidFill>
                  <a:srgbClr val="000000"/>
                </a:solidFill>
                <a:latin typeface="Consolas" panose="020B0609020204030204" pitchFamily="49" charset="0"/>
              </a:rPr>
              <a:t>()(</a:t>
            </a:r>
            <a:r>
              <a:rPr lang="it-IT" sz="1200" dirty="0" err="1">
                <a:solidFill>
                  <a:srgbClr val="0000FF"/>
                </a:solidFill>
                <a:latin typeface="Consolas" panose="020B0609020204030204" pitchFamily="49" charset="0"/>
              </a:rPr>
              <a:t>const</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int</a:t>
            </a:r>
            <a:r>
              <a:rPr lang="it-IT" sz="1200" dirty="0">
                <a:solidFill>
                  <a:srgbClr val="000000"/>
                </a:solidFill>
                <a:latin typeface="Consolas" panose="020B0609020204030204" pitchFamily="49" charset="0"/>
              </a:rPr>
              <a:t> </a:t>
            </a:r>
            <a:r>
              <a:rPr lang="it-IT" sz="1200" dirty="0">
                <a:solidFill>
                  <a:srgbClr val="808080"/>
                </a:solidFill>
                <a:latin typeface="Consolas" panose="020B0609020204030204" pitchFamily="49" charset="0"/>
              </a:rPr>
              <a:t>col</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const</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int</a:t>
            </a:r>
            <a:r>
              <a:rPr lang="it-IT" sz="1200" dirty="0">
                <a:solidFill>
                  <a:srgbClr val="000000"/>
                </a:solidFill>
                <a:latin typeface="Consolas" panose="020B0609020204030204" pitchFamily="49" charset="0"/>
              </a:rPr>
              <a:t> </a:t>
            </a:r>
            <a:r>
              <a:rPr lang="it-IT" sz="1200" dirty="0" err="1">
                <a:solidFill>
                  <a:srgbClr val="808080"/>
                </a:solidFill>
                <a:latin typeface="Consolas" panose="020B0609020204030204" pitchFamily="49" charset="0"/>
              </a:rPr>
              <a:t>row</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const</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int</a:t>
            </a:r>
            <a:r>
              <a:rPr lang="it-IT" sz="1200" dirty="0">
                <a:solidFill>
                  <a:srgbClr val="000000"/>
                </a:solidFill>
                <a:latin typeface="Consolas" panose="020B0609020204030204" pitchFamily="49" charset="0"/>
              </a:rPr>
              <a:t> </a:t>
            </a:r>
            <a:r>
              <a:rPr lang="it-IT" sz="1200" dirty="0" err="1">
                <a:solidFill>
                  <a:srgbClr val="808080"/>
                </a:solidFill>
                <a:latin typeface="Consolas" panose="020B0609020204030204" pitchFamily="49" charset="0"/>
              </a:rPr>
              <a:t>channel</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const</a:t>
            </a:r>
            <a:r>
              <a:rPr lang="it-IT" sz="1200" dirty="0">
                <a:solidFill>
                  <a:srgbClr val="000000"/>
                </a:solidFill>
                <a:latin typeface="Consolas" panose="020B0609020204030204" pitchFamily="49" charset="0"/>
              </a:rPr>
              <a:t>;</a:t>
            </a:r>
          </a:p>
          <a:p>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bool</a:t>
            </a:r>
            <a:r>
              <a:rPr lang="it-IT" sz="1200" dirty="0">
                <a:solidFill>
                  <a:srgbClr val="000000"/>
                </a:solidFill>
                <a:latin typeface="Consolas" panose="020B0609020204030204" pitchFamily="49" charset="0"/>
              </a:rPr>
              <a:t> </a:t>
            </a:r>
            <a:r>
              <a:rPr lang="it-IT" sz="1200" dirty="0">
                <a:solidFill>
                  <a:srgbClr val="0000FF"/>
                </a:solidFill>
                <a:latin typeface="Consolas" panose="020B0609020204030204" pitchFamily="49" charset="0"/>
              </a:rPr>
              <a:t>operator</a:t>
            </a:r>
            <a:r>
              <a:rPr lang="it-IT" sz="1200" dirty="0">
                <a:solidFill>
                  <a:srgbClr val="000000"/>
                </a:solidFill>
                <a:latin typeface="Consolas" panose="020B0609020204030204" pitchFamily="49" charset="0"/>
              </a:rPr>
              <a:t>==(</a:t>
            </a:r>
            <a:r>
              <a:rPr lang="it-IT" sz="1200" dirty="0" err="1">
                <a:solidFill>
                  <a:srgbClr val="0000FF"/>
                </a:solidFill>
                <a:latin typeface="Consolas" panose="020B0609020204030204" pitchFamily="49" charset="0"/>
              </a:rPr>
              <a:t>const</a:t>
            </a:r>
            <a:r>
              <a:rPr lang="it-IT" sz="1200" dirty="0">
                <a:solidFill>
                  <a:srgbClr val="000000"/>
                </a:solidFill>
                <a:latin typeface="Consolas" panose="020B0609020204030204" pitchFamily="49" charset="0"/>
              </a:rPr>
              <a:t> </a:t>
            </a:r>
            <a:r>
              <a:rPr lang="it-IT" sz="1200" dirty="0">
                <a:solidFill>
                  <a:srgbClr val="2B91AF"/>
                </a:solidFill>
                <a:latin typeface="Consolas" panose="020B0609020204030204" pitchFamily="49" charset="0"/>
              </a:rPr>
              <a:t>Image</a:t>
            </a:r>
            <a:r>
              <a:rPr lang="it-IT" sz="1200" dirty="0">
                <a:solidFill>
                  <a:srgbClr val="0000FF"/>
                </a:solidFill>
                <a:latin typeface="Consolas" panose="020B0609020204030204" pitchFamily="49" charset="0"/>
              </a:rPr>
              <a:t>&amp;</a:t>
            </a:r>
            <a:r>
              <a:rPr lang="it-IT" sz="1200" dirty="0">
                <a:solidFill>
                  <a:srgbClr val="000000"/>
                </a:solidFill>
                <a:latin typeface="Consolas" panose="020B0609020204030204" pitchFamily="49" charset="0"/>
              </a:rPr>
              <a:t> </a:t>
            </a:r>
            <a:r>
              <a:rPr lang="it-IT" sz="1200" dirty="0" err="1">
                <a:solidFill>
                  <a:srgbClr val="808080"/>
                </a:solidFill>
                <a:latin typeface="Consolas" panose="020B0609020204030204" pitchFamily="49" charset="0"/>
              </a:rPr>
              <a:t>other</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const</a:t>
            </a:r>
            <a:r>
              <a:rPr lang="it-IT" sz="1200" dirty="0">
                <a:solidFill>
                  <a:srgbClr val="000000"/>
                </a:solidFill>
                <a:latin typeface="Consolas" panose="020B0609020204030204" pitchFamily="49" charset="0"/>
              </a:rPr>
              <a:t>;</a:t>
            </a:r>
          </a:p>
          <a:p>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void</a:t>
            </a:r>
            <a:r>
              <a:rPr lang="it-IT" sz="1200" dirty="0">
                <a:solidFill>
                  <a:srgbClr val="000000"/>
                </a:solidFill>
                <a:latin typeface="Consolas" panose="020B0609020204030204" pitchFamily="49" charset="0"/>
              </a:rPr>
              <a:t> </a:t>
            </a:r>
            <a:r>
              <a:rPr lang="it-IT" sz="1200" dirty="0" err="1">
                <a:solidFill>
                  <a:srgbClr val="000000"/>
                </a:solidFill>
                <a:latin typeface="Consolas" panose="020B0609020204030204" pitchFamily="49" charset="0"/>
              </a:rPr>
              <a:t>AoS_to_SoA</a:t>
            </a:r>
            <a:r>
              <a:rPr lang="it-IT" sz="1200" dirty="0">
                <a:solidFill>
                  <a:srgbClr val="000000"/>
                </a:solidFill>
                <a:latin typeface="Consolas" panose="020B0609020204030204" pitchFamily="49" charset="0"/>
              </a:rPr>
              <a:t>();</a:t>
            </a:r>
            <a:endParaRPr lang="en-US" sz="1200" dirty="0">
              <a:solidFill>
                <a:srgbClr val="000000"/>
              </a:solidFill>
              <a:latin typeface="Consolas" panose="020B0609020204030204" pitchFamily="49" charset="0"/>
            </a:endParaRPr>
          </a:p>
          <a:p>
            <a:r>
              <a:rPr lang="en-US" sz="1200" dirty="0">
                <a:solidFill>
                  <a:srgbClr val="000000"/>
                </a:solidFill>
                <a:latin typeface="Consolas" panose="020B0609020204030204" pitchFamily="49" charset="0"/>
              </a:rPr>
              <a:t>}</a:t>
            </a:r>
            <a:endParaRPr lang="it-IT" sz="1200" dirty="0">
              <a:solidFill>
                <a:srgbClr val="000000"/>
              </a:solidFill>
              <a:latin typeface="Consolas" panose="020B0609020204030204" pitchFamily="49" charset="0"/>
            </a:endParaRPr>
          </a:p>
        </p:txBody>
      </p:sp>
      <p:sp>
        <p:nvSpPr>
          <p:cNvPr id="13" name="CasellaDiTesto 12">
            <a:extLst>
              <a:ext uri="{FF2B5EF4-FFF2-40B4-BE49-F238E27FC236}">
                <a16:creationId xmlns:a16="http://schemas.microsoft.com/office/drawing/2014/main" id="{A56A0915-4487-4A01-B5CF-970B8D919B2E}"/>
              </a:ext>
            </a:extLst>
          </p:cNvPr>
          <p:cNvSpPr txBox="1"/>
          <p:nvPr/>
        </p:nvSpPr>
        <p:spPr>
          <a:xfrm>
            <a:off x="1025081" y="4191825"/>
            <a:ext cx="6124903" cy="1754326"/>
          </a:xfrm>
          <a:prstGeom prst="rect">
            <a:avLst/>
          </a:prstGeom>
          <a:noFill/>
        </p:spPr>
        <p:txBody>
          <a:bodyPr wrap="square">
            <a:spAutoFit/>
          </a:bodyPr>
          <a:lstStyle/>
          <a:p>
            <a:r>
              <a:rPr lang="it-IT" sz="1200" b="0" dirty="0">
                <a:solidFill>
                  <a:srgbClr val="008000"/>
                </a:solidFill>
                <a:effectLst/>
                <a:latin typeface="Consolas" panose="020B0609020204030204" pitchFamily="49" charset="0"/>
              </a:rPr>
              <a:t>// Kernel in 2D </a:t>
            </a:r>
            <a:r>
              <a:rPr lang="it-IT" sz="1200" b="0" dirty="0" err="1">
                <a:solidFill>
                  <a:srgbClr val="008000"/>
                </a:solidFill>
                <a:effectLst/>
                <a:latin typeface="Consolas" panose="020B0609020204030204" pitchFamily="49" charset="0"/>
              </a:rPr>
              <a:t>space</a:t>
            </a:r>
            <a:r>
              <a:rPr lang="it-IT" sz="1200" b="0" dirty="0">
                <a:solidFill>
                  <a:srgbClr val="008000"/>
                </a:solidFill>
                <a:effectLst/>
                <a:latin typeface="Consolas" panose="020B0609020204030204" pitchFamily="49" charset="0"/>
              </a:rPr>
              <a:t>.</a:t>
            </a:r>
            <a:endParaRPr lang="it-IT" sz="1200" b="0" dirty="0">
              <a:solidFill>
                <a:srgbClr val="000000"/>
              </a:solidFill>
              <a:effectLst/>
              <a:latin typeface="Consolas" panose="020B0609020204030204" pitchFamily="49" charset="0"/>
            </a:endParaRPr>
          </a:p>
          <a:p>
            <a:r>
              <a:rPr lang="it-IT" sz="1200" b="0" dirty="0">
                <a:solidFill>
                  <a:srgbClr val="0000FF"/>
                </a:solidFill>
                <a:effectLst/>
                <a:latin typeface="Consolas" panose="020B0609020204030204" pitchFamily="49" charset="0"/>
              </a:rPr>
              <a:t>class</a:t>
            </a:r>
            <a:r>
              <a:rPr lang="it-IT" sz="1200" b="0" dirty="0">
                <a:solidFill>
                  <a:srgbClr val="000000"/>
                </a:solidFill>
                <a:effectLst/>
                <a:latin typeface="Consolas" panose="020B0609020204030204" pitchFamily="49" charset="0"/>
              </a:rPr>
              <a:t> </a:t>
            </a:r>
            <a:r>
              <a:rPr lang="it-IT" sz="1200" b="0" dirty="0">
                <a:solidFill>
                  <a:srgbClr val="2B91AF"/>
                </a:solidFill>
                <a:effectLst/>
                <a:latin typeface="Consolas" panose="020B0609020204030204" pitchFamily="49" charset="0"/>
              </a:rPr>
              <a:t>Kernel</a:t>
            </a:r>
            <a:r>
              <a:rPr lang="it-IT" sz="1200" b="0" dirty="0">
                <a:solidFill>
                  <a:srgbClr val="000000"/>
                </a:solidFill>
                <a:effectLst/>
                <a:latin typeface="Consolas" panose="020B0609020204030204" pitchFamily="49" charset="0"/>
              </a:rPr>
              <a:t> {</a:t>
            </a:r>
          </a:p>
          <a:p>
            <a:r>
              <a:rPr lang="it-IT" sz="1200" dirty="0">
                <a:solidFill>
                  <a:srgbClr val="000000"/>
                </a:solidFill>
                <a:latin typeface="Consolas" panose="020B0609020204030204" pitchFamily="49" charset="0"/>
              </a:rPr>
              <a:t>	</a:t>
            </a:r>
            <a:r>
              <a:rPr lang="it-IT" sz="1200" b="0" dirty="0">
                <a:solidFill>
                  <a:srgbClr val="0000FF"/>
                </a:solidFill>
                <a:effectLst/>
                <a:latin typeface="Consolas" panose="020B0609020204030204" pitchFamily="49" charset="0"/>
              </a:rPr>
              <a:t>private:</a:t>
            </a:r>
            <a:endParaRPr lang="it-IT" sz="1200" dirty="0">
              <a:solidFill>
                <a:srgbClr val="000000"/>
              </a:solidFill>
              <a:latin typeface="Consolas" panose="020B0609020204030204" pitchFamily="49" charset="0"/>
            </a:endParaRPr>
          </a:p>
          <a:p>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int</a:t>
            </a:r>
            <a:r>
              <a:rPr lang="it-IT" sz="1200" b="0" dirty="0">
                <a:solidFill>
                  <a:srgbClr val="000000"/>
                </a:solidFill>
                <a:effectLst/>
                <a:latin typeface="Consolas" panose="020B0609020204030204" pitchFamily="49" charset="0"/>
              </a:rPr>
              <a:t> </a:t>
            </a:r>
            <a:r>
              <a:rPr lang="it-IT" sz="1200" b="0" dirty="0" err="1">
                <a:solidFill>
                  <a:srgbClr val="000000"/>
                </a:solidFill>
                <a:effectLst/>
                <a:latin typeface="Consolas" panose="020B0609020204030204" pitchFamily="49" charset="0"/>
              </a:rPr>
              <a:t>width</a:t>
            </a:r>
            <a:r>
              <a:rPr lang="it-IT" sz="1200" b="0" dirty="0">
                <a:solidFill>
                  <a:srgbClr val="000000"/>
                </a:solidFill>
                <a:effectLst/>
                <a:latin typeface="Consolas" panose="020B0609020204030204" pitchFamily="49" charset="0"/>
              </a:rPr>
              <a:t> = </a:t>
            </a:r>
            <a:r>
              <a:rPr lang="it-IT" sz="1200" b="0" dirty="0">
                <a:solidFill>
                  <a:srgbClr val="098658"/>
                </a:solidFill>
                <a:effectLst/>
                <a:latin typeface="Consolas" panose="020B0609020204030204" pitchFamily="49" charset="0"/>
              </a:rPr>
              <a:t>0</a:t>
            </a:r>
            <a:r>
              <a:rPr lang="it-IT" sz="1200" b="0" dirty="0">
                <a:solidFill>
                  <a:srgbClr val="000000"/>
                </a:solidFill>
                <a:effectLst/>
                <a:latin typeface="Consolas" panose="020B0609020204030204" pitchFamily="49" charset="0"/>
              </a:rPr>
              <a:t>, </a:t>
            </a:r>
            <a:r>
              <a:rPr lang="it-IT" sz="1200" b="0" dirty="0" err="1">
                <a:solidFill>
                  <a:srgbClr val="000000"/>
                </a:solidFill>
                <a:effectLst/>
                <a:latin typeface="Consolas" panose="020B0609020204030204" pitchFamily="49" charset="0"/>
              </a:rPr>
              <a:t>height</a:t>
            </a:r>
            <a:r>
              <a:rPr lang="it-IT" sz="1200" b="0" dirty="0">
                <a:solidFill>
                  <a:srgbClr val="000000"/>
                </a:solidFill>
                <a:effectLst/>
                <a:latin typeface="Consolas" panose="020B0609020204030204" pitchFamily="49" charset="0"/>
              </a:rPr>
              <a:t> = </a:t>
            </a:r>
            <a:r>
              <a:rPr lang="it-IT" sz="1200" b="0" dirty="0">
                <a:solidFill>
                  <a:srgbClr val="098658"/>
                </a:solidFill>
                <a:effectLst/>
                <a:latin typeface="Consolas" panose="020B0609020204030204" pitchFamily="49" charset="0"/>
              </a:rPr>
              <a:t>0</a:t>
            </a:r>
            <a:r>
              <a:rPr lang="it-IT" sz="1200" b="0" dirty="0">
                <a:solidFill>
                  <a:srgbClr val="000000"/>
                </a:solidFill>
                <a:effectLst/>
                <a:latin typeface="Consolas" panose="020B0609020204030204" pitchFamily="49" charset="0"/>
              </a:rPr>
              <a:t>;</a:t>
            </a:r>
            <a:r>
              <a:rPr lang="it-IT" sz="1200" b="0" dirty="0">
                <a:solidFill>
                  <a:srgbClr val="008000"/>
                </a:solidFill>
                <a:effectLst/>
                <a:latin typeface="Consolas" panose="020B0609020204030204" pitchFamily="49" charset="0"/>
              </a:rPr>
              <a:t> // Kernel </a:t>
            </a:r>
            <a:r>
              <a:rPr lang="it-IT" sz="1200" b="0" dirty="0" err="1">
                <a:solidFill>
                  <a:srgbClr val="008000"/>
                </a:solidFill>
                <a:effectLst/>
                <a:latin typeface="Consolas" panose="020B0609020204030204" pitchFamily="49" charset="0"/>
              </a:rPr>
              <a:t>dimensions</a:t>
            </a:r>
            <a:r>
              <a:rPr lang="it-IT" sz="1200" b="0" dirty="0">
                <a:solidFill>
                  <a:srgbClr val="008000"/>
                </a:solidFill>
                <a:effectLst/>
                <a:latin typeface="Consolas" panose="020B0609020204030204" pitchFamily="49" charset="0"/>
              </a:rPr>
              <a:t>.</a:t>
            </a:r>
            <a:endParaRPr lang="it-IT" sz="1200" dirty="0">
              <a:solidFill>
                <a:srgbClr val="000000"/>
              </a:solidFill>
              <a:latin typeface="Consolas" panose="020B0609020204030204" pitchFamily="49" charset="0"/>
            </a:endParaRPr>
          </a:p>
          <a:p>
            <a:r>
              <a:rPr lang="it-IT" sz="1200" b="0" dirty="0">
                <a:solidFill>
                  <a:srgbClr val="000000"/>
                </a:solidFill>
                <a:effectLst/>
                <a:latin typeface="Consolas" panose="020B0609020204030204" pitchFamily="49" charset="0"/>
              </a:rPr>
              <a:t>		</a:t>
            </a:r>
            <a:r>
              <a:rPr lang="it-IT" sz="1200" b="0" dirty="0">
                <a:solidFill>
                  <a:srgbClr val="0000FF"/>
                </a:solidFill>
                <a:effectLst/>
                <a:latin typeface="Consolas" panose="020B0609020204030204" pitchFamily="49" charset="0"/>
              </a:rPr>
              <a:t>float</a:t>
            </a:r>
            <a:r>
              <a:rPr lang="it-IT" sz="1200" b="0" dirty="0">
                <a:solidFill>
                  <a:srgbClr val="000000"/>
                </a:solidFill>
                <a:effectLst/>
                <a:latin typeface="Consolas" panose="020B0609020204030204" pitchFamily="49" charset="0"/>
              </a:rPr>
              <a:t> *data = </a:t>
            </a:r>
            <a:r>
              <a:rPr lang="it-IT" sz="1200" b="0" dirty="0">
                <a:solidFill>
                  <a:srgbClr val="0000FF"/>
                </a:solidFill>
                <a:effectLst/>
                <a:latin typeface="Consolas" panose="020B0609020204030204" pitchFamily="49" charset="0"/>
              </a:rPr>
              <a:t>NULL</a:t>
            </a:r>
            <a:r>
              <a:rPr lang="it-IT" sz="1200" b="0" dirty="0">
                <a:solidFill>
                  <a:srgbClr val="000000"/>
                </a:solidFill>
                <a:effectLst/>
                <a:latin typeface="Consolas" panose="020B0609020204030204" pitchFamily="49" charset="0"/>
              </a:rPr>
              <a:t>;</a:t>
            </a:r>
            <a:r>
              <a:rPr lang="it-IT" sz="1200" b="0" dirty="0">
                <a:solidFill>
                  <a:srgbClr val="008000"/>
                </a:solidFill>
                <a:effectLst/>
                <a:latin typeface="Consolas" panose="020B0609020204030204" pitchFamily="49" charset="0"/>
              </a:rPr>
              <a:t> // Kernel data.</a:t>
            </a:r>
          </a:p>
          <a:p>
            <a:r>
              <a:rPr lang="it-IT" sz="1200" dirty="0">
                <a:solidFill>
                  <a:srgbClr val="008000"/>
                </a:solidFill>
                <a:latin typeface="Consolas" panose="020B0609020204030204" pitchFamily="49" charset="0"/>
              </a:rPr>
              <a:t>	</a:t>
            </a:r>
            <a:r>
              <a:rPr lang="en-US" sz="1200" b="0" dirty="0">
                <a:solidFill>
                  <a:srgbClr val="0000FF"/>
                </a:solidFill>
                <a:effectLst/>
                <a:latin typeface="Consolas" panose="020B0609020204030204" pitchFamily="49" charset="0"/>
              </a:rPr>
              <a:t>public:</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Kernel(</a:t>
            </a:r>
            <a:r>
              <a:rPr lang="en-US" sz="1200" b="0" dirty="0">
                <a:solidFill>
                  <a:srgbClr val="0000FF"/>
                </a:solidFill>
                <a:effectLst/>
                <a:latin typeface="Consolas" panose="020B0609020204030204" pitchFamily="49" charset="0"/>
              </a:rPr>
              <a:t>const</a:t>
            </a:r>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int</a:t>
            </a:r>
            <a:r>
              <a:rPr lang="en-US" sz="1200" b="0" dirty="0">
                <a:solidFill>
                  <a:srgbClr val="000000"/>
                </a:solidFill>
                <a:effectLst/>
                <a:latin typeface="Consolas" panose="020B0609020204030204" pitchFamily="49" charset="0"/>
              </a:rPr>
              <a:t> </a:t>
            </a:r>
            <a:r>
              <a:rPr lang="en-US" sz="1200" b="0" dirty="0">
                <a:solidFill>
                  <a:srgbClr val="808080"/>
                </a:solidFill>
                <a:effectLst/>
                <a:latin typeface="Consolas" panose="020B0609020204030204" pitchFamily="49" charset="0"/>
              </a:rPr>
              <a:t>width</a:t>
            </a:r>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const</a:t>
            </a:r>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int</a:t>
            </a:r>
            <a:r>
              <a:rPr lang="en-US" sz="1200" b="0" dirty="0">
                <a:solidFill>
                  <a:srgbClr val="000000"/>
                </a:solidFill>
                <a:effectLst/>
                <a:latin typeface="Consolas" panose="020B0609020204030204" pitchFamily="49" charset="0"/>
              </a:rPr>
              <a:t> </a:t>
            </a:r>
            <a:r>
              <a:rPr lang="en-US" sz="1200" b="0" dirty="0">
                <a:solidFill>
                  <a:srgbClr val="808080"/>
                </a:solidFill>
                <a:effectLst/>
                <a:latin typeface="Consolas" panose="020B0609020204030204" pitchFamily="49" charset="0"/>
              </a:rPr>
              <a:t>height</a:t>
            </a:r>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float</a:t>
            </a:r>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a:t>
            </a:r>
            <a:r>
              <a:rPr lang="en-US" sz="1200" b="0" dirty="0">
                <a:solidFill>
                  <a:srgbClr val="808080"/>
                </a:solidFill>
                <a:effectLst/>
                <a:latin typeface="Consolas" panose="020B0609020204030204" pitchFamily="49" charset="0"/>
              </a:rPr>
              <a:t>data</a:t>
            </a:r>
            <a:r>
              <a:rPr lang="en-US" sz="1200" b="0" dirty="0">
                <a:solidFill>
                  <a:srgbClr val="000000"/>
                </a:solidFill>
                <a:effectLst/>
                <a:latin typeface="Consolas" panose="020B0609020204030204" pitchFamily="49" charset="0"/>
              </a:rPr>
              <a:t>);</a:t>
            </a:r>
          </a:p>
          <a:p>
            <a:r>
              <a:rPr lang="en-US" sz="1200" b="0" dirty="0">
                <a:solidFill>
                  <a:srgbClr val="000000"/>
                </a:solidFill>
                <a:effectLst/>
                <a:latin typeface="Consolas" panose="020B0609020204030204" pitchFamily="49" charset="0"/>
              </a:rPr>
              <a:t>     		</a:t>
            </a:r>
            <a:r>
              <a:rPr lang="en-US" sz="1200" b="0" dirty="0">
                <a:solidFill>
                  <a:srgbClr val="0000FF"/>
                </a:solidFill>
                <a:effectLst/>
                <a:highlight>
                  <a:srgbClr val="FFFF00"/>
                </a:highlight>
                <a:latin typeface="Consolas" panose="020B0609020204030204" pitchFamily="49" charset="0"/>
              </a:rPr>
              <a:t>float&amp;</a:t>
            </a:r>
            <a:r>
              <a:rPr lang="en-US" sz="1200" b="0" dirty="0">
                <a:solidFill>
                  <a:srgbClr val="000000"/>
                </a:solidFill>
                <a:effectLst/>
                <a:highlight>
                  <a:srgbClr val="FFFF00"/>
                </a:highlight>
                <a:latin typeface="Consolas" panose="020B0609020204030204" pitchFamily="49" charset="0"/>
              </a:rPr>
              <a:t> </a:t>
            </a:r>
            <a:r>
              <a:rPr lang="en-US" sz="1200" b="0" dirty="0">
                <a:solidFill>
                  <a:srgbClr val="0000FF"/>
                </a:solidFill>
                <a:effectLst/>
                <a:highlight>
                  <a:srgbClr val="FFFF00"/>
                </a:highlight>
                <a:latin typeface="Consolas" panose="020B0609020204030204" pitchFamily="49" charset="0"/>
              </a:rPr>
              <a:t>operator</a:t>
            </a:r>
            <a:r>
              <a:rPr lang="en-US" sz="1200" b="0" dirty="0">
                <a:solidFill>
                  <a:srgbClr val="000000"/>
                </a:solidFill>
                <a:effectLst/>
                <a:highlight>
                  <a:srgbClr val="FFFF00"/>
                </a:highlight>
                <a:latin typeface="Consolas" panose="020B0609020204030204" pitchFamily="49" charset="0"/>
              </a:rPr>
              <a:t>()(</a:t>
            </a:r>
            <a:r>
              <a:rPr lang="en-US" sz="1200" b="0" dirty="0">
                <a:solidFill>
                  <a:srgbClr val="0000FF"/>
                </a:solidFill>
                <a:effectLst/>
                <a:highlight>
                  <a:srgbClr val="FFFF00"/>
                </a:highlight>
                <a:latin typeface="Consolas" panose="020B0609020204030204" pitchFamily="49" charset="0"/>
              </a:rPr>
              <a:t>const</a:t>
            </a:r>
            <a:r>
              <a:rPr lang="en-US" sz="1200" b="0" dirty="0">
                <a:solidFill>
                  <a:srgbClr val="000000"/>
                </a:solidFill>
                <a:effectLst/>
                <a:highlight>
                  <a:srgbClr val="FFFF00"/>
                </a:highlight>
                <a:latin typeface="Consolas" panose="020B0609020204030204" pitchFamily="49" charset="0"/>
              </a:rPr>
              <a:t> </a:t>
            </a:r>
            <a:r>
              <a:rPr lang="en-US" sz="1200" b="0" dirty="0">
                <a:solidFill>
                  <a:srgbClr val="0000FF"/>
                </a:solidFill>
                <a:effectLst/>
                <a:highlight>
                  <a:srgbClr val="FFFF00"/>
                </a:highlight>
                <a:latin typeface="Consolas" panose="020B0609020204030204" pitchFamily="49" charset="0"/>
              </a:rPr>
              <a:t>int</a:t>
            </a:r>
            <a:r>
              <a:rPr lang="en-US" sz="1200" b="0" dirty="0">
                <a:solidFill>
                  <a:srgbClr val="000000"/>
                </a:solidFill>
                <a:effectLst/>
                <a:highlight>
                  <a:srgbClr val="FFFF00"/>
                </a:highlight>
                <a:latin typeface="Consolas" panose="020B0609020204030204" pitchFamily="49" charset="0"/>
              </a:rPr>
              <a:t> </a:t>
            </a:r>
            <a:r>
              <a:rPr lang="en-US" sz="1200" b="0" dirty="0">
                <a:solidFill>
                  <a:srgbClr val="808080"/>
                </a:solidFill>
                <a:effectLst/>
                <a:highlight>
                  <a:srgbClr val="FFFF00"/>
                </a:highlight>
                <a:latin typeface="Consolas" panose="020B0609020204030204" pitchFamily="49" charset="0"/>
              </a:rPr>
              <a:t>col</a:t>
            </a:r>
            <a:r>
              <a:rPr lang="en-US" sz="1200" b="0" dirty="0">
                <a:solidFill>
                  <a:srgbClr val="000000"/>
                </a:solidFill>
                <a:effectLst/>
                <a:highlight>
                  <a:srgbClr val="FFFF00"/>
                </a:highlight>
                <a:latin typeface="Consolas" panose="020B0609020204030204" pitchFamily="49" charset="0"/>
              </a:rPr>
              <a:t>, </a:t>
            </a:r>
            <a:r>
              <a:rPr lang="en-US" sz="1200" b="0" dirty="0">
                <a:solidFill>
                  <a:srgbClr val="0000FF"/>
                </a:solidFill>
                <a:effectLst/>
                <a:highlight>
                  <a:srgbClr val="FFFF00"/>
                </a:highlight>
                <a:latin typeface="Consolas" panose="020B0609020204030204" pitchFamily="49" charset="0"/>
              </a:rPr>
              <a:t>const</a:t>
            </a:r>
            <a:r>
              <a:rPr lang="en-US" sz="1200" b="0" dirty="0">
                <a:solidFill>
                  <a:srgbClr val="000000"/>
                </a:solidFill>
                <a:effectLst/>
                <a:highlight>
                  <a:srgbClr val="FFFF00"/>
                </a:highlight>
                <a:latin typeface="Consolas" panose="020B0609020204030204" pitchFamily="49" charset="0"/>
              </a:rPr>
              <a:t> </a:t>
            </a:r>
            <a:r>
              <a:rPr lang="en-US" sz="1200" b="0" dirty="0">
                <a:solidFill>
                  <a:srgbClr val="0000FF"/>
                </a:solidFill>
                <a:effectLst/>
                <a:highlight>
                  <a:srgbClr val="FFFF00"/>
                </a:highlight>
                <a:latin typeface="Consolas" panose="020B0609020204030204" pitchFamily="49" charset="0"/>
              </a:rPr>
              <a:t>int</a:t>
            </a:r>
            <a:r>
              <a:rPr lang="en-US" sz="1200" b="0" dirty="0">
                <a:solidFill>
                  <a:srgbClr val="000000"/>
                </a:solidFill>
                <a:effectLst/>
                <a:highlight>
                  <a:srgbClr val="FFFF00"/>
                </a:highlight>
                <a:latin typeface="Consolas" panose="020B0609020204030204" pitchFamily="49" charset="0"/>
              </a:rPr>
              <a:t> </a:t>
            </a:r>
            <a:r>
              <a:rPr lang="en-US" sz="1200" b="0" dirty="0">
                <a:solidFill>
                  <a:srgbClr val="808080"/>
                </a:solidFill>
                <a:effectLst/>
                <a:highlight>
                  <a:srgbClr val="FFFF00"/>
                </a:highlight>
                <a:latin typeface="Consolas" panose="020B0609020204030204" pitchFamily="49" charset="0"/>
              </a:rPr>
              <a:t>row</a:t>
            </a:r>
            <a:r>
              <a:rPr lang="en-US" sz="1200" b="0" dirty="0">
                <a:solidFill>
                  <a:srgbClr val="000000"/>
                </a:solidFill>
                <a:effectLst/>
                <a:highlight>
                  <a:srgbClr val="FFFF00"/>
                </a:highlight>
                <a:latin typeface="Consolas" panose="020B0609020204030204" pitchFamily="49" charset="0"/>
              </a:rPr>
              <a:t>) </a:t>
            </a:r>
            <a:r>
              <a:rPr lang="en-US" sz="1200" b="0" dirty="0">
                <a:solidFill>
                  <a:srgbClr val="0000FF"/>
                </a:solidFill>
                <a:effectLst/>
                <a:highlight>
                  <a:srgbClr val="FFFF00"/>
                </a:highlight>
                <a:latin typeface="Consolas" panose="020B0609020204030204" pitchFamily="49" charset="0"/>
              </a:rPr>
              <a:t>const</a:t>
            </a:r>
            <a:r>
              <a:rPr lang="en-US" sz="1200" b="0" dirty="0">
                <a:solidFill>
                  <a:srgbClr val="000000"/>
                </a:solidFill>
                <a:effectLst/>
                <a:latin typeface="Consolas" panose="020B0609020204030204" pitchFamily="49" charset="0"/>
              </a:rPr>
              <a:t>;</a:t>
            </a:r>
            <a:endParaRPr lang="it-IT" sz="1200" b="0" dirty="0">
              <a:solidFill>
                <a:srgbClr val="000000"/>
              </a:solidFill>
              <a:effectLst/>
              <a:latin typeface="Consolas" panose="020B0609020204030204" pitchFamily="49" charset="0"/>
            </a:endParaRPr>
          </a:p>
          <a:p>
            <a:r>
              <a:rPr lang="it-IT" sz="1200" b="0" dirty="0">
                <a:solidFill>
                  <a:srgbClr val="000000"/>
                </a:solidFill>
                <a:effectLst/>
                <a:latin typeface="Consolas" panose="020B0609020204030204" pitchFamily="49" charset="0"/>
              </a:rPr>
              <a:t>}</a:t>
            </a:r>
          </a:p>
        </p:txBody>
      </p:sp>
      <p:sp>
        <p:nvSpPr>
          <p:cNvPr id="8" name="CasellaDiTesto 7">
            <a:extLst>
              <a:ext uri="{FF2B5EF4-FFF2-40B4-BE49-F238E27FC236}">
                <a16:creationId xmlns:a16="http://schemas.microsoft.com/office/drawing/2014/main" id="{D6532D3E-DC9E-4C8B-9E06-DABFBFB7F130}"/>
              </a:ext>
            </a:extLst>
          </p:cNvPr>
          <p:cNvSpPr txBox="1"/>
          <p:nvPr/>
        </p:nvSpPr>
        <p:spPr>
          <a:xfrm>
            <a:off x="924953" y="4300044"/>
            <a:ext cx="6442799" cy="1200329"/>
          </a:xfrm>
          <a:prstGeom prst="rect">
            <a:avLst/>
          </a:prstGeom>
          <a:solidFill>
            <a:schemeClr val="bg2"/>
          </a:solidFill>
          <a:ln>
            <a:solidFill>
              <a:schemeClr val="tx1"/>
            </a:solidFill>
          </a:ln>
        </p:spPr>
        <p:txBody>
          <a:bodyPr wrap="square">
            <a:spAutoFit/>
          </a:bodyPr>
          <a:lstStyle/>
          <a:p>
            <a:r>
              <a:rPr lang="it-IT" sz="1200" b="0" dirty="0">
                <a:solidFill>
                  <a:srgbClr val="0000FF"/>
                </a:solidFill>
                <a:effectLst/>
                <a:latin typeface="Consolas" panose="020B0609020204030204" pitchFamily="49" charset="0"/>
              </a:rPr>
              <a:t>float</a:t>
            </a:r>
            <a:r>
              <a:rPr lang="it-IT" sz="1200" b="0" dirty="0">
                <a:solidFill>
                  <a:srgbClr val="000000"/>
                </a:solidFill>
                <a:effectLst/>
                <a:latin typeface="Consolas" panose="020B0609020204030204" pitchFamily="49" charset="0"/>
              </a:rPr>
              <a:t> </a:t>
            </a:r>
            <a:r>
              <a:rPr lang="it-IT" sz="1200" b="0" dirty="0">
                <a:solidFill>
                  <a:srgbClr val="0000FF"/>
                </a:solidFill>
                <a:effectLst/>
                <a:latin typeface="Consolas" panose="020B0609020204030204" pitchFamily="49" charset="0"/>
              </a:rPr>
              <a:t>&amp;</a:t>
            </a:r>
            <a:r>
              <a:rPr lang="it-IT" sz="1200" b="0" dirty="0">
                <a:solidFill>
                  <a:srgbClr val="2B91AF"/>
                </a:solidFill>
                <a:effectLst/>
                <a:latin typeface="Consolas" panose="020B0609020204030204" pitchFamily="49" charset="0"/>
              </a:rPr>
              <a:t>Kernel</a:t>
            </a:r>
            <a:r>
              <a:rPr lang="it-IT" sz="1200" b="0" dirty="0">
                <a:solidFill>
                  <a:srgbClr val="000000"/>
                </a:solidFill>
                <a:effectLst/>
                <a:latin typeface="Consolas" panose="020B0609020204030204" pitchFamily="49" charset="0"/>
              </a:rPr>
              <a:t>::</a:t>
            </a:r>
            <a:r>
              <a:rPr lang="it-IT" sz="1200" b="0" dirty="0">
                <a:solidFill>
                  <a:srgbClr val="008080"/>
                </a:solidFill>
                <a:effectLst/>
                <a:latin typeface="Consolas" panose="020B0609020204030204" pitchFamily="49" charset="0"/>
              </a:rPr>
              <a:t>operator()</a:t>
            </a:r>
            <a:r>
              <a:rPr lang="it-IT" sz="1200" b="0" dirty="0">
                <a:solidFill>
                  <a:srgbClr val="000000"/>
                </a:solidFill>
                <a:effectLst/>
                <a:latin typeface="Consolas" panose="020B0609020204030204" pitchFamily="49" charset="0"/>
              </a:rPr>
              <a:t>(</a:t>
            </a:r>
            <a:r>
              <a:rPr lang="it-IT" sz="1200" b="0" dirty="0" err="1">
                <a:solidFill>
                  <a:srgbClr val="0000FF"/>
                </a:solidFill>
                <a:effectLst/>
                <a:latin typeface="Consolas" panose="020B0609020204030204" pitchFamily="49" charset="0"/>
              </a:rPr>
              <a:t>const</a:t>
            </a:r>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int</a:t>
            </a:r>
            <a:r>
              <a:rPr lang="it-IT" sz="1200" b="0" dirty="0">
                <a:solidFill>
                  <a:srgbClr val="000000"/>
                </a:solidFill>
                <a:effectLst/>
                <a:latin typeface="Consolas" panose="020B0609020204030204" pitchFamily="49" charset="0"/>
              </a:rPr>
              <a:t> </a:t>
            </a:r>
            <a:r>
              <a:rPr lang="it-IT" sz="1200" b="0" dirty="0">
                <a:solidFill>
                  <a:srgbClr val="808080"/>
                </a:solidFill>
                <a:effectLst/>
                <a:latin typeface="Consolas" panose="020B0609020204030204" pitchFamily="49" charset="0"/>
              </a:rPr>
              <a:t>col</a:t>
            </a:r>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const</a:t>
            </a:r>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int</a:t>
            </a:r>
            <a:r>
              <a:rPr lang="it-IT" sz="1200" b="0" dirty="0">
                <a:solidFill>
                  <a:srgbClr val="000000"/>
                </a:solidFill>
                <a:effectLst/>
                <a:latin typeface="Consolas" panose="020B0609020204030204" pitchFamily="49" charset="0"/>
              </a:rPr>
              <a:t> </a:t>
            </a:r>
            <a:r>
              <a:rPr lang="it-IT" sz="1200" b="0" dirty="0" err="1">
                <a:solidFill>
                  <a:srgbClr val="808080"/>
                </a:solidFill>
                <a:effectLst/>
                <a:latin typeface="Consolas" panose="020B0609020204030204" pitchFamily="49" charset="0"/>
              </a:rPr>
              <a:t>row</a:t>
            </a:r>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const</a:t>
            </a:r>
            <a:r>
              <a:rPr lang="it-IT" sz="1200" b="0" dirty="0">
                <a:solidFill>
                  <a:srgbClr val="000000"/>
                </a:solidFill>
                <a:effectLst/>
                <a:latin typeface="Consolas" panose="020B0609020204030204" pitchFamily="49" charset="0"/>
              </a:rPr>
              <a:t> {</a:t>
            </a:r>
            <a:br>
              <a:rPr lang="it-IT" sz="1200" b="0" dirty="0">
                <a:solidFill>
                  <a:srgbClr val="000000"/>
                </a:solidFill>
                <a:effectLst/>
                <a:latin typeface="Consolas" panose="020B0609020204030204" pitchFamily="49" charset="0"/>
              </a:rPr>
            </a:br>
            <a:r>
              <a:rPr lang="it-IT" sz="1200" b="0" dirty="0">
                <a:solidFill>
                  <a:srgbClr val="008000"/>
                </a:solidFill>
                <a:effectLst/>
                <a:latin typeface="Consolas" panose="020B0609020204030204" pitchFamily="49" charset="0"/>
              </a:rPr>
              <a:t>    // </a:t>
            </a:r>
            <a:r>
              <a:rPr lang="it-IT" sz="1200" b="0" dirty="0" err="1">
                <a:solidFill>
                  <a:srgbClr val="008000"/>
                </a:solidFill>
                <a:effectLst/>
                <a:latin typeface="Consolas" panose="020B0609020204030204" pitchFamily="49" charset="0"/>
              </a:rPr>
              <a:t>Get</a:t>
            </a:r>
            <a:r>
              <a:rPr lang="it-IT" sz="1200" b="0" dirty="0">
                <a:solidFill>
                  <a:srgbClr val="008000"/>
                </a:solidFill>
                <a:effectLst/>
                <a:latin typeface="Consolas" panose="020B0609020204030204" pitchFamily="49" charset="0"/>
              </a:rPr>
              <a:t> the 1D kernel index.</a:t>
            </a:r>
            <a:endParaRPr lang="it-IT" sz="1200" b="0" dirty="0">
              <a:solidFill>
                <a:srgbClr val="000000"/>
              </a:solidFill>
              <a:effectLst/>
              <a:latin typeface="Consolas" panose="020B0609020204030204" pitchFamily="49" charset="0"/>
            </a:endParaRPr>
          </a:p>
          <a:p>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const</a:t>
            </a:r>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int</a:t>
            </a:r>
            <a:r>
              <a:rPr lang="it-IT" sz="1200" b="0" dirty="0">
                <a:solidFill>
                  <a:srgbClr val="000000"/>
                </a:solidFill>
                <a:effectLst/>
                <a:latin typeface="Consolas" panose="020B0609020204030204" pitchFamily="49" charset="0"/>
              </a:rPr>
              <a:t> </a:t>
            </a:r>
            <a:r>
              <a:rPr lang="it-IT" sz="1200" b="0" dirty="0" err="1">
                <a:solidFill>
                  <a:srgbClr val="000000"/>
                </a:solidFill>
                <a:effectLst/>
                <a:latin typeface="Consolas" panose="020B0609020204030204" pitchFamily="49" charset="0"/>
              </a:rPr>
              <a:t>kernel_index</a:t>
            </a:r>
            <a:r>
              <a:rPr lang="it-IT" sz="1200" b="0" dirty="0">
                <a:solidFill>
                  <a:srgbClr val="000000"/>
                </a:solidFill>
                <a:effectLst/>
                <a:latin typeface="Consolas" panose="020B0609020204030204" pitchFamily="49" charset="0"/>
              </a:rPr>
              <a:t> = (</a:t>
            </a:r>
            <a:r>
              <a:rPr lang="it-IT" sz="1200" b="0" dirty="0" err="1">
                <a:solidFill>
                  <a:srgbClr val="808080"/>
                </a:solidFill>
                <a:effectLst/>
                <a:latin typeface="Consolas" panose="020B0609020204030204" pitchFamily="49" charset="0"/>
              </a:rPr>
              <a:t>row</a:t>
            </a:r>
            <a:r>
              <a:rPr lang="it-IT" sz="1200" b="0" dirty="0">
                <a:solidFill>
                  <a:srgbClr val="000000"/>
                </a:solidFill>
                <a:effectLst/>
                <a:latin typeface="Consolas" panose="020B0609020204030204" pitchFamily="49" charset="0"/>
              </a:rPr>
              <a:t> * </a:t>
            </a:r>
            <a:r>
              <a:rPr lang="it-IT" sz="1200" b="0" dirty="0" err="1">
                <a:solidFill>
                  <a:srgbClr val="000000"/>
                </a:solidFill>
                <a:effectLst/>
                <a:latin typeface="Consolas" panose="020B0609020204030204" pitchFamily="49" charset="0"/>
              </a:rPr>
              <a:t>width</a:t>
            </a:r>
            <a:r>
              <a:rPr lang="it-IT" sz="1200" b="0" dirty="0">
                <a:solidFill>
                  <a:srgbClr val="000000"/>
                </a:solidFill>
                <a:effectLst/>
                <a:latin typeface="Consolas" panose="020B0609020204030204" pitchFamily="49" charset="0"/>
              </a:rPr>
              <a:t>) + </a:t>
            </a:r>
            <a:r>
              <a:rPr lang="it-IT" sz="1200" b="0" dirty="0">
                <a:solidFill>
                  <a:srgbClr val="808080"/>
                </a:solidFill>
                <a:effectLst/>
                <a:latin typeface="Consolas" panose="020B0609020204030204" pitchFamily="49" charset="0"/>
              </a:rPr>
              <a:t>col</a:t>
            </a:r>
            <a:r>
              <a:rPr lang="it-IT" sz="1200" b="0" dirty="0">
                <a:solidFill>
                  <a:srgbClr val="000000"/>
                </a:solidFill>
                <a:effectLst/>
                <a:latin typeface="Consolas" panose="020B0609020204030204" pitchFamily="49" charset="0"/>
              </a:rPr>
              <a:t>;</a:t>
            </a:r>
          </a:p>
          <a:p>
            <a:br>
              <a:rPr lang="it-IT" sz="1200" b="0" dirty="0">
                <a:solidFill>
                  <a:srgbClr val="000000"/>
                </a:solidFill>
                <a:effectLst/>
                <a:latin typeface="Consolas" panose="020B0609020204030204" pitchFamily="49" charset="0"/>
              </a:rPr>
            </a:br>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return</a:t>
            </a:r>
            <a:r>
              <a:rPr lang="it-IT" sz="1200" b="0" dirty="0">
                <a:solidFill>
                  <a:srgbClr val="000000"/>
                </a:solidFill>
                <a:effectLst/>
                <a:latin typeface="Consolas" panose="020B0609020204030204" pitchFamily="49" charset="0"/>
              </a:rPr>
              <a:t> data[</a:t>
            </a:r>
            <a:r>
              <a:rPr lang="it-IT" sz="1200" b="0" dirty="0" err="1">
                <a:solidFill>
                  <a:srgbClr val="000000"/>
                </a:solidFill>
                <a:effectLst/>
                <a:latin typeface="Consolas" panose="020B0609020204030204" pitchFamily="49" charset="0"/>
              </a:rPr>
              <a:t>kernel_index</a:t>
            </a:r>
            <a:r>
              <a:rPr lang="it-IT" sz="1200" b="0" dirty="0">
                <a:solidFill>
                  <a:srgbClr val="000000"/>
                </a:solidFill>
                <a:effectLst/>
                <a:latin typeface="Consolas" panose="020B0609020204030204" pitchFamily="49" charset="0"/>
              </a:rPr>
              <a:t>];</a:t>
            </a:r>
          </a:p>
          <a:p>
            <a:r>
              <a:rPr lang="it-IT" sz="1200"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8588143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magine 1"/>
          <p:cNvPicPr>
            <a:picLocks noChangeAspect="1"/>
          </p:cNvPicPr>
          <p:nvPr/>
        </p:nvPicPr>
        <p:blipFill>
          <a:blip r:embed="rId3"/>
          <a:stretch>
            <a:fillRect/>
          </a:stretch>
        </p:blipFill>
        <p:spPr>
          <a:xfrm>
            <a:off x="0" y="-17145"/>
            <a:ext cx="9170670" cy="6875145"/>
          </a:xfrm>
          <a:prstGeom prst="rect">
            <a:avLst/>
          </a:prstGeom>
        </p:spPr>
      </p:pic>
      <p:sp>
        <p:nvSpPr>
          <p:cNvPr id="12" name="Rettangolo 11"/>
          <p:cNvSpPr/>
          <p:nvPr/>
        </p:nvSpPr>
        <p:spPr>
          <a:xfrm>
            <a:off x="8255000" y="6366466"/>
            <a:ext cx="280763" cy="501650"/>
          </a:xfrm>
          <a:prstGeom prst="rect">
            <a:avLst/>
          </a:prstGeom>
          <a:solidFill>
            <a:srgbClr val="003053"/>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solidFill>
                <a:srgbClr val="003257"/>
              </a:solidFill>
            </a:endParaRPr>
          </a:p>
        </p:txBody>
      </p:sp>
      <p:sp>
        <p:nvSpPr>
          <p:cNvPr id="11" name="Segnaposto numero diapositiva 10"/>
          <p:cNvSpPr>
            <a:spLocks noGrp="1"/>
          </p:cNvSpPr>
          <p:nvPr>
            <p:ph type="sldNum" sz="quarter" idx="12"/>
          </p:nvPr>
        </p:nvSpPr>
        <p:spPr>
          <a:xfrm>
            <a:off x="6402163" y="6356350"/>
            <a:ext cx="2133600" cy="365125"/>
          </a:xfrm>
        </p:spPr>
        <p:txBody>
          <a:bodyPr/>
          <a:lstStyle/>
          <a:p>
            <a:r>
              <a:rPr lang="it-IT" b="1" dirty="0">
                <a:solidFill>
                  <a:schemeClr val="bg1"/>
                </a:solidFill>
                <a:latin typeface="Arial"/>
                <a:cs typeface="Arial"/>
              </a:rPr>
              <a:t>9</a:t>
            </a:r>
          </a:p>
        </p:txBody>
      </p:sp>
      <p:sp>
        <p:nvSpPr>
          <p:cNvPr id="10" name="CasellaDiTesto 9"/>
          <p:cNvSpPr txBox="1"/>
          <p:nvPr/>
        </p:nvSpPr>
        <p:spPr>
          <a:xfrm>
            <a:off x="6864465" y="136525"/>
            <a:ext cx="1829348" cy="338554"/>
          </a:xfrm>
          <a:prstGeom prst="rect">
            <a:avLst/>
          </a:prstGeom>
          <a:noFill/>
        </p:spPr>
        <p:txBody>
          <a:bodyPr wrap="none" rtlCol="0">
            <a:spAutoFit/>
          </a:bodyPr>
          <a:lstStyle/>
          <a:p>
            <a:pPr algn="r"/>
            <a:r>
              <a:rPr lang="it-IT" sz="800" b="1" dirty="0">
                <a:solidFill>
                  <a:schemeClr val="bg1"/>
                </a:solidFill>
                <a:latin typeface="Arial"/>
                <a:cs typeface="Arial"/>
              </a:rPr>
              <a:t>K-</a:t>
            </a:r>
            <a:r>
              <a:rPr lang="it-IT" sz="800" b="1" dirty="0" err="1">
                <a:solidFill>
                  <a:schemeClr val="bg1"/>
                </a:solidFill>
                <a:latin typeface="Arial"/>
                <a:cs typeface="Arial"/>
              </a:rPr>
              <a:t>Means</a:t>
            </a:r>
            <a:r>
              <a:rPr lang="it-IT" sz="800" b="1" dirty="0">
                <a:solidFill>
                  <a:schemeClr val="bg1"/>
                </a:solidFill>
                <a:latin typeface="Arial"/>
                <a:cs typeface="Arial"/>
              </a:rPr>
              <a:t> Clustering with </a:t>
            </a:r>
            <a:r>
              <a:rPr lang="it-IT" sz="800" b="1" dirty="0" err="1">
                <a:solidFill>
                  <a:schemeClr val="bg1"/>
                </a:solidFill>
                <a:latin typeface="Arial"/>
                <a:cs typeface="Arial"/>
              </a:rPr>
              <a:t>OpenMP</a:t>
            </a:r>
            <a:endParaRPr lang="it-IT" sz="800" b="1" dirty="0">
              <a:solidFill>
                <a:schemeClr val="bg1"/>
              </a:solidFill>
              <a:latin typeface="Arial"/>
              <a:cs typeface="Arial"/>
            </a:endParaRPr>
          </a:p>
          <a:p>
            <a:pPr algn="r"/>
            <a:r>
              <a:rPr lang="it-IT" sz="800" dirty="0" err="1">
                <a:solidFill>
                  <a:schemeClr val="bg1"/>
                </a:solidFill>
                <a:latin typeface="Arial"/>
                <a:cs typeface="Arial"/>
              </a:rPr>
              <a:t>Sequential</a:t>
            </a:r>
            <a:r>
              <a:rPr lang="it-IT" sz="800" dirty="0">
                <a:solidFill>
                  <a:schemeClr val="bg1"/>
                </a:solidFill>
                <a:latin typeface="Arial"/>
                <a:cs typeface="Arial"/>
              </a:rPr>
              <a:t> </a:t>
            </a:r>
            <a:r>
              <a:rPr lang="it-IT" sz="800" dirty="0" err="1">
                <a:solidFill>
                  <a:schemeClr val="bg1"/>
                </a:solidFill>
                <a:latin typeface="Arial"/>
                <a:cs typeface="Arial"/>
              </a:rPr>
              <a:t>implementation</a:t>
            </a:r>
            <a:endParaRPr lang="it-IT" sz="800" dirty="0">
              <a:solidFill>
                <a:schemeClr val="bg1"/>
              </a:solidFill>
              <a:latin typeface="Arial"/>
              <a:cs typeface="Arial"/>
            </a:endParaRPr>
          </a:p>
        </p:txBody>
      </p:sp>
      <p:sp>
        <p:nvSpPr>
          <p:cNvPr id="8" name="CasellaDiTesto 7">
            <a:extLst>
              <a:ext uri="{FF2B5EF4-FFF2-40B4-BE49-F238E27FC236}">
                <a16:creationId xmlns:a16="http://schemas.microsoft.com/office/drawing/2014/main" id="{F6AEE676-3A4D-4A17-9EAD-D9B9056045DE}"/>
              </a:ext>
            </a:extLst>
          </p:cNvPr>
          <p:cNvSpPr txBox="1"/>
          <p:nvPr/>
        </p:nvSpPr>
        <p:spPr>
          <a:xfrm>
            <a:off x="1079294" y="2440061"/>
            <a:ext cx="7012082" cy="2400657"/>
          </a:xfrm>
          <a:prstGeom prst="rect">
            <a:avLst/>
          </a:prstGeom>
          <a:noFill/>
        </p:spPr>
        <p:txBody>
          <a:bodyPr wrap="square" rtlCol="0">
            <a:spAutoFit/>
          </a:bodyPr>
          <a:lstStyle/>
          <a:p>
            <a:pPr marL="457200" indent="-457200">
              <a:spcAft>
                <a:spcPts val="1200"/>
              </a:spcAft>
              <a:buFont typeface="Arial" panose="020B0604020202020204" pitchFamily="34" charset="0"/>
              <a:buChar char="•"/>
            </a:pPr>
            <a:r>
              <a:rPr lang="en-US" sz="2000" b="0" i="0" dirty="0">
                <a:effectLst/>
                <a:latin typeface="Consolas" panose="020B0609020204030204" pitchFamily="49" charset="0"/>
              </a:rPr>
              <a:t>Convolution</a:t>
            </a:r>
            <a:r>
              <a:rPr lang="en-US" sz="2000" b="0" i="0" dirty="0">
                <a:effectLst/>
              </a:rPr>
              <a:t>: method to perform the convolution operation:</a:t>
            </a:r>
          </a:p>
          <a:p>
            <a:pPr marL="914400" lvl="1" indent="-457200">
              <a:spcAft>
                <a:spcPts val="1200"/>
              </a:spcAft>
              <a:buFont typeface="Courier New" panose="02070309020205020404" pitchFamily="49" charset="0"/>
              <a:buChar char="o"/>
            </a:pPr>
            <a:r>
              <a:rPr lang="en-US" sz="2000" dirty="0"/>
              <a:t>Get padded image and kernel.</a:t>
            </a:r>
          </a:p>
          <a:p>
            <a:pPr marL="914400" lvl="1" indent="-457200">
              <a:spcAft>
                <a:spcPts val="1200"/>
              </a:spcAft>
              <a:buFont typeface="Courier New" panose="02070309020205020404" pitchFamily="49" charset="0"/>
              <a:buChar char="o"/>
            </a:pPr>
            <a:r>
              <a:rPr lang="en-US" sz="2000" dirty="0"/>
              <a:t>Returns convolved image.</a:t>
            </a:r>
            <a:endParaRPr lang="en-US" sz="2000" b="0" i="0" dirty="0">
              <a:effectLst/>
            </a:endParaRPr>
          </a:p>
          <a:p>
            <a:pPr marL="457200" indent="-457200">
              <a:spcAft>
                <a:spcPts val="1200"/>
              </a:spcAft>
              <a:buFont typeface="Arial" panose="020B0604020202020204" pitchFamily="34" charset="0"/>
              <a:buChar char="•"/>
            </a:pPr>
            <a:r>
              <a:rPr lang="en-US" sz="2000" dirty="0">
                <a:latin typeface="Consolas" panose="020B0609020204030204" pitchFamily="49" charset="0"/>
              </a:rPr>
              <a:t>Convolve</a:t>
            </a:r>
            <a:r>
              <a:rPr lang="en-US" sz="2000" dirty="0"/>
              <a:t>: method to execute convolution operation several times and calculate the average execution time.</a:t>
            </a:r>
            <a:endParaRPr lang="en-US" sz="2000" b="0" i="0" dirty="0">
              <a:effectLst/>
            </a:endParaRPr>
          </a:p>
        </p:txBody>
      </p:sp>
      <p:sp>
        <p:nvSpPr>
          <p:cNvPr id="7" name="CasellaDiTesto 6">
            <a:extLst>
              <a:ext uri="{FF2B5EF4-FFF2-40B4-BE49-F238E27FC236}">
                <a16:creationId xmlns:a16="http://schemas.microsoft.com/office/drawing/2014/main" id="{72DEA556-6271-4B48-8D69-F148BFC8A6F2}"/>
              </a:ext>
            </a:extLst>
          </p:cNvPr>
          <p:cNvSpPr txBox="1"/>
          <p:nvPr/>
        </p:nvSpPr>
        <p:spPr>
          <a:xfrm>
            <a:off x="648253" y="1568160"/>
            <a:ext cx="4663050" cy="461665"/>
          </a:xfrm>
          <a:prstGeom prst="rect">
            <a:avLst/>
          </a:prstGeom>
          <a:noFill/>
        </p:spPr>
        <p:txBody>
          <a:bodyPr wrap="square" rtlCol="0">
            <a:spAutoFit/>
          </a:bodyPr>
          <a:lstStyle/>
          <a:p>
            <a:r>
              <a:rPr lang="it-IT" sz="2400" b="1" dirty="0" err="1">
                <a:solidFill>
                  <a:schemeClr val="accent1">
                    <a:lumMod val="75000"/>
                  </a:schemeClr>
                </a:solidFill>
                <a:latin typeface="Arial"/>
                <a:cs typeface="Arial"/>
              </a:rPr>
              <a:t>Sequential</a:t>
            </a:r>
            <a:r>
              <a:rPr lang="it-IT" sz="2400" b="1" dirty="0">
                <a:solidFill>
                  <a:schemeClr val="accent1">
                    <a:lumMod val="75000"/>
                  </a:schemeClr>
                </a:solidFill>
                <a:latin typeface="Arial"/>
                <a:cs typeface="Arial"/>
              </a:rPr>
              <a:t> </a:t>
            </a:r>
            <a:r>
              <a:rPr lang="it-IT" sz="2400" b="1" dirty="0" err="1">
                <a:solidFill>
                  <a:schemeClr val="accent1">
                    <a:lumMod val="75000"/>
                  </a:schemeClr>
                </a:solidFill>
                <a:latin typeface="Arial"/>
                <a:cs typeface="Arial"/>
              </a:rPr>
              <a:t>Implementation</a:t>
            </a:r>
            <a:endParaRPr lang="it-IT" sz="2400" b="1" dirty="0">
              <a:solidFill>
                <a:schemeClr val="accent1">
                  <a:lumMod val="75000"/>
                </a:schemeClr>
              </a:solidFill>
              <a:latin typeface="Arial"/>
              <a:cs typeface="Arial"/>
            </a:endParaRPr>
          </a:p>
        </p:txBody>
      </p:sp>
    </p:spTree>
    <p:extLst>
      <p:ext uri="{BB962C8B-B14F-4D97-AF65-F5344CB8AC3E}">
        <p14:creationId xmlns:p14="http://schemas.microsoft.com/office/powerpoint/2010/main" val="297987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magine 1"/>
          <p:cNvPicPr>
            <a:picLocks noChangeAspect="1"/>
          </p:cNvPicPr>
          <p:nvPr/>
        </p:nvPicPr>
        <p:blipFill>
          <a:blip r:embed="rId3"/>
          <a:stretch>
            <a:fillRect/>
          </a:stretch>
        </p:blipFill>
        <p:spPr>
          <a:xfrm>
            <a:off x="0" y="-17145"/>
            <a:ext cx="9170670" cy="6875145"/>
          </a:xfrm>
          <a:prstGeom prst="rect">
            <a:avLst/>
          </a:prstGeom>
        </p:spPr>
      </p:pic>
      <p:sp>
        <p:nvSpPr>
          <p:cNvPr id="9" name="CasellaDiTesto 8">
            <a:extLst>
              <a:ext uri="{FF2B5EF4-FFF2-40B4-BE49-F238E27FC236}">
                <a16:creationId xmlns:a16="http://schemas.microsoft.com/office/drawing/2014/main" id="{173BD1B5-59D4-4148-B028-72601B06F469}"/>
              </a:ext>
            </a:extLst>
          </p:cNvPr>
          <p:cNvSpPr txBox="1"/>
          <p:nvPr/>
        </p:nvSpPr>
        <p:spPr>
          <a:xfrm>
            <a:off x="326093" y="781318"/>
            <a:ext cx="8817907" cy="6370975"/>
          </a:xfrm>
          <a:prstGeom prst="rect">
            <a:avLst/>
          </a:prstGeom>
          <a:noFill/>
        </p:spPr>
        <p:txBody>
          <a:bodyPr wrap="square">
            <a:spAutoFit/>
          </a:bodyPr>
          <a:lstStyle/>
          <a:p>
            <a:r>
              <a:rPr lang="it-IT" sz="1200" b="0" dirty="0">
                <a:solidFill>
                  <a:srgbClr val="2B91AF"/>
                </a:solidFill>
                <a:effectLst/>
                <a:latin typeface="Consolas" panose="020B0609020204030204" pitchFamily="49" charset="0"/>
              </a:rPr>
              <a:t>Image</a:t>
            </a:r>
            <a:r>
              <a:rPr lang="it-IT" sz="1200" b="0" dirty="0">
                <a:solidFill>
                  <a:srgbClr val="000000"/>
                </a:solidFill>
                <a:effectLst/>
                <a:latin typeface="Consolas" panose="020B0609020204030204" pitchFamily="49" charset="0"/>
              </a:rPr>
              <a:t> </a:t>
            </a:r>
            <a:r>
              <a:rPr lang="it-IT" sz="1200" b="0" dirty="0" err="1">
                <a:solidFill>
                  <a:srgbClr val="000000"/>
                </a:solidFill>
                <a:effectLst/>
                <a:latin typeface="Consolas" panose="020B0609020204030204" pitchFamily="49" charset="0"/>
              </a:rPr>
              <a:t>convolution</a:t>
            </a:r>
            <a:r>
              <a:rPr lang="it-IT" sz="1200" b="0" dirty="0">
                <a:solidFill>
                  <a:srgbClr val="000000"/>
                </a:solidFill>
                <a:effectLst/>
                <a:latin typeface="Consolas" panose="020B0609020204030204" pitchFamily="49" charset="0"/>
              </a:rPr>
              <a:t>(</a:t>
            </a:r>
            <a:r>
              <a:rPr lang="it-IT" sz="1200" b="0" dirty="0" err="1">
                <a:solidFill>
                  <a:srgbClr val="0000FF"/>
                </a:solidFill>
                <a:effectLst/>
                <a:latin typeface="Consolas" panose="020B0609020204030204" pitchFamily="49" charset="0"/>
              </a:rPr>
              <a:t>const</a:t>
            </a:r>
            <a:r>
              <a:rPr lang="it-IT" sz="1200" b="0" dirty="0">
                <a:solidFill>
                  <a:srgbClr val="000000"/>
                </a:solidFill>
                <a:effectLst/>
                <a:latin typeface="Consolas" panose="020B0609020204030204" pitchFamily="49" charset="0"/>
              </a:rPr>
              <a:t> </a:t>
            </a:r>
            <a:r>
              <a:rPr lang="it-IT" sz="1200" b="0" dirty="0">
                <a:solidFill>
                  <a:srgbClr val="2B91AF"/>
                </a:solidFill>
                <a:effectLst/>
                <a:latin typeface="Consolas" panose="020B0609020204030204" pitchFamily="49" charset="0"/>
              </a:rPr>
              <a:t>Image</a:t>
            </a:r>
            <a:r>
              <a:rPr lang="it-IT" sz="1200" b="0" dirty="0">
                <a:solidFill>
                  <a:srgbClr val="000000"/>
                </a:solidFill>
                <a:effectLst/>
                <a:latin typeface="Consolas" panose="020B0609020204030204" pitchFamily="49" charset="0"/>
              </a:rPr>
              <a:t>&amp; </a:t>
            </a:r>
            <a:r>
              <a:rPr lang="it-IT" sz="1200" b="0" dirty="0">
                <a:solidFill>
                  <a:srgbClr val="808080"/>
                </a:solidFill>
                <a:effectLst/>
                <a:latin typeface="Consolas" panose="020B0609020204030204" pitchFamily="49" charset="0"/>
              </a:rPr>
              <a:t>image</a:t>
            </a:r>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const</a:t>
            </a:r>
            <a:r>
              <a:rPr lang="it-IT" sz="1200" b="0" dirty="0">
                <a:solidFill>
                  <a:srgbClr val="000000"/>
                </a:solidFill>
                <a:effectLst/>
                <a:latin typeface="Consolas" panose="020B0609020204030204" pitchFamily="49" charset="0"/>
              </a:rPr>
              <a:t> </a:t>
            </a:r>
            <a:r>
              <a:rPr lang="it-IT" sz="1200" b="0" dirty="0">
                <a:solidFill>
                  <a:srgbClr val="2B91AF"/>
                </a:solidFill>
                <a:effectLst/>
                <a:latin typeface="Consolas" panose="020B0609020204030204" pitchFamily="49" charset="0"/>
              </a:rPr>
              <a:t>Kernel</a:t>
            </a:r>
            <a:r>
              <a:rPr lang="it-IT" sz="1200" b="0" dirty="0">
                <a:solidFill>
                  <a:srgbClr val="000000"/>
                </a:solidFill>
                <a:effectLst/>
                <a:latin typeface="Consolas" panose="020B0609020204030204" pitchFamily="49" charset="0"/>
              </a:rPr>
              <a:t>&amp; </a:t>
            </a:r>
            <a:r>
              <a:rPr lang="it-IT" sz="1200" b="0" dirty="0">
                <a:solidFill>
                  <a:srgbClr val="808080"/>
                </a:solidFill>
                <a:effectLst/>
                <a:latin typeface="Consolas" panose="020B0609020204030204" pitchFamily="49" charset="0"/>
              </a:rPr>
              <a:t>kernel</a:t>
            </a:r>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const</a:t>
            </a:r>
            <a:r>
              <a:rPr lang="it-IT" sz="1200" b="0" dirty="0">
                <a:solidFill>
                  <a:srgbClr val="000000"/>
                </a:solidFill>
                <a:effectLst/>
                <a:latin typeface="Consolas" panose="020B0609020204030204" pitchFamily="49" charset="0"/>
              </a:rPr>
              <a:t> </a:t>
            </a:r>
            <a:r>
              <a:rPr lang="it-IT" sz="1200" b="0" dirty="0">
                <a:solidFill>
                  <a:srgbClr val="2B91AF"/>
                </a:solidFill>
                <a:effectLst/>
                <a:latin typeface="Consolas" panose="020B0609020204030204" pitchFamily="49" charset="0"/>
              </a:rPr>
              <a:t>Image</a:t>
            </a:r>
            <a:r>
              <a:rPr lang="it-IT" sz="1200" b="0" dirty="0">
                <a:solidFill>
                  <a:srgbClr val="000000"/>
                </a:solidFill>
                <a:effectLst/>
                <a:latin typeface="Consolas" panose="020B0609020204030204" pitchFamily="49" charset="0"/>
              </a:rPr>
              <a:t>&amp; </a:t>
            </a:r>
            <a:r>
              <a:rPr lang="it-IT" sz="1200" b="0" dirty="0" err="1">
                <a:solidFill>
                  <a:srgbClr val="808080"/>
                </a:solidFill>
                <a:effectLst/>
                <a:latin typeface="Consolas" panose="020B0609020204030204" pitchFamily="49" charset="0"/>
              </a:rPr>
              <a:t>padded_image</a:t>
            </a:r>
            <a:r>
              <a:rPr lang="it-IT" sz="1200" b="0" dirty="0">
                <a:solidFill>
                  <a:srgbClr val="000000"/>
                </a:solidFill>
                <a:effectLst/>
                <a:latin typeface="Consolas" panose="020B0609020204030204" pitchFamily="49" charset="0"/>
              </a:rPr>
              <a:t>) {</a:t>
            </a:r>
          </a:p>
          <a:p>
            <a:r>
              <a:rPr lang="it-IT" sz="1200" b="0" dirty="0">
                <a:solidFill>
                  <a:srgbClr val="008000"/>
                </a:solidFill>
                <a:effectLst/>
                <a:latin typeface="Consolas" panose="020B0609020204030204" pitchFamily="49" charset="0"/>
              </a:rPr>
              <a:t>    // </a:t>
            </a:r>
            <a:r>
              <a:rPr lang="it-IT" sz="1200" b="0" dirty="0" err="1">
                <a:solidFill>
                  <a:srgbClr val="008000"/>
                </a:solidFill>
                <a:effectLst/>
                <a:latin typeface="Consolas" panose="020B0609020204030204" pitchFamily="49" charset="0"/>
              </a:rPr>
              <a:t>Initialize</a:t>
            </a:r>
            <a:r>
              <a:rPr lang="it-IT" sz="1200" b="0" dirty="0">
                <a:solidFill>
                  <a:srgbClr val="008000"/>
                </a:solidFill>
                <a:effectLst/>
                <a:latin typeface="Consolas" panose="020B0609020204030204" pitchFamily="49" charset="0"/>
              </a:rPr>
              <a:t> the output image.</a:t>
            </a:r>
            <a:endParaRPr lang="it-IT" sz="1200" b="0" dirty="0">
              <a:solidFill>
                <a:srgbClr val="000000"/>
              </a:solidFill>
              <a:effectLst/>
              <a:latin typeface="Consolas" panose="020B0609020204030204" pitchFamily="49" charset="0"/>
            </a:endParaRPr>
          </a:p>
          <a:p>
            <a:r>
              <a:rPr lang="it-IT" sz="1200" b="0" dirty="0">
                <a:solidFill>
                  <a:srgbClr val="000000"/>
                </a:solidFill>
                <a:effectLst/>
                <a:latin typeface="Consolas" panose="020B0609020204030204" pitchFamily="49" charset="0"/>
              </a:rPr>
              <a:t>    Image </a:t>
            </a:r>
            <a:r>
              <a:rPr lang="it-IT" sz="1200" b="0" dirty="0" err="1">
                <a:solidFill>
                  <a:srgbClr val="000000"/>
                </a:solidFill>
                <a:effectLst/>
                <a:latin typeface="Consolas" panose="020B0609020204030204" pitchFamily="49" charset="0"/>
              </a:rPr>
              <a:t>output_image</a:t>
            </a:r>
            <a:r>
              <a:rPr lang="it-IT" sz="1200" b="0" dirty="0">
                <a:solidFill>
                  <a:srgbClr val="000000"/>
                </a:solidFill>
                <a:effectLst/>
                <a:latin typeface="Consolas" panose="020B0609020204030204" pitchFamily="49" charset="0"/>
              </a:rPr>
              <a:t> = Image(</a:t>
            </a:r>
            <a:r>
              <a:rPr lang="it-IT" sz="1200" b="0" dirty="0" err="1">
                <a:solidFill>
                  <a:srgbClr val="000000"/>
                </a:solidFill>
                <a:effectLst/>
                <a:latin typeface="Consolas" panose="020B0609020204030204" pitchFamily="49" charset="0"/>
              </a:rPr>
              <a:t>width</a:t>
            </a:r>
            <a:r>
              <a:rPr lang="it-IT" sz="1200" b="0" dirty="0">
                <a:solidFill>
                  <a:srgbClr val="000000"/>
                </a:solidFill>
                <a:effectLst/>
                <a:latin typeface="Consolas" panose="020B0609020204030204" pitchFamily="49" charset="0"/>
              </a:rPr>
              <a:t>, </a:t>
            </a:r>
            <a:r>
              <a:rPr lang="it-IT" sz="1200" b="0" dirty="0" err="1">
                <a:solidFill>
                  <a:srgbClr val="000000"/>
                </a:solidFill>
                <a:effectLst/>
                <a:latin typeface="Consolas" panose="020B0609020204030204" pitchFamily="49" charset="0"/>
              </a:rPr>
              <a:t>height</a:t>
            </a:r>
            <a:r>
              <a:rPr lang="it-IT" sz="1200" b="0" dirty="0">
                <a:solidFill>
                  <a:srgbClr val="000000"/>
                </a:solidFill>
                <a:effectLst/>
                <a:latin typeface="Consolas" panose="020B0609020204030204" pitchFamily="49" charset="0"/>
              </a:rPr>
              <a:t>, </a:t>
            </a:r>
            <a:r>
              <a:rPr lang="it-IT" sz="1200" b="0" dirty="0" err="1">
                <a:solidFill>
                  <a:srgbClr val="000000"/>
                </a:solidFill>
                <a:effectLst/>
                <a:latin typeface="Consolas" panose="020B0609020204030204" pitchFamily="49" charset="0"/>
              </a:rPr>
              <a:t>channels</a:t>
            </a:r>
            <a:r>
              <a:rPr lang="it-IT" sz="1200" b="0" dirty="0">
                <a:solidFill>
                  <a:srgbClr val="000000"/>
                </a:solidFill>
                <a:effectLst/>
                <a:latin typeface="Consolas" panose="020B0609020204030204" pitchFamily="49" charset="0"/>
              </a:rPr>
              <a:t>, </a:t>
            </a:r>
            <a:r>
              <a:rPr lang="it-IT" sz="1200" b="0" dirty="0" err="1">
                <a:solidFill>
                  <a:srgbClr val="000000"/>
                </a:solidFill>
                <a:effectLst/>
                <a:latin typeface="Consolas" panose="020B0609020204030204" pitchFamily="49" charset="0"/>
              </a:rPr>
              <a:t>image.get_is_SoA</a:t>
            </a:r>
            <a:r>
              <a:rPr lang="it-IT" sz="1200" b="0" dirty="0">
                <a:solidFill>
                  <a:srgbClr val="000000"/>
                </a:solidFill>
                <a:effectLst/>
                <a:latin typeface="Consolas" panose="020B0609020204030204" pitchFamily="49" charset="0"/>
              </a:rPr>
              <a:t>());</a:t>
            </a:r>
            <a:r>
              <a:rPr lang="it-IT" sz="1200" b="0" dirty="0">
                <a:solidFill>
                  <a:srgbClr val="008000"/>
                </a:solidFill>
                <a:effectLst/>
                <a:latin typeface="Consolas" panose="020B0609020204030204" pitchFamily="49" charset="0"/>
              </a:rPr>
              <a:t> // Output image.</a:t>
            </a:r>
            <a:endParaRPr lang="it-IT" sz="1200" b="0" dirty="0">
              <a:solidFill>
                <a:srgbClr val="000000"/>
              </a:solidFill>
              <a:effectLst/>
              <a:latin typeface="Consolas" panose="020B0609020204030204" pitchFamily="49" charset="0"/>
            </a:endParaRPr>
          </a:p>
          <a:p>
            <a:br>
              <a:rPr lang="it-IT" sz="1200" b="0" dirty="0">
                <a:solidFill>
                  <a:srgbClr val="000000"/>
                </a:solidFill>
                <a:effectLst/>
                <a:latin typeface="Consolas" panose="020B0609020204030204" pitchFamily="49" charset="0"/>
              </a:rPr>
            </a:br>
            <a:r>
              <a:rPr lang="it-IT" sz="1200" b="0" dirty="0">
                <a:solidFill>
                  <a:srgbClr val="008000"/>
                </a:solidFill>
                <a:effectLst/>
                <a:latin typeface="Consolas" panose="020B0609020204030204" pitchFamily="49" charset="0"/>
              </a:rPr>
              <a:t>    // Iterate over the image.</a:t>
            </a:r>
            <a:endParaRPr lang="it-IT" sz="1200" b="0" dirty="0">
              <a:solidFill>
                <a:srgbClr val="000000"/>
              </a:solidFill>
              <a:effectLst/>
              <a:latin typeface="Consolas" panose="020B0609020204030204" pitchFamily="49" charset="0"/>
            </a:endParaRPr>
          </a:p>
          <a:p>
            <a:r>
              <a:rPr lang="it-IT" sz="1200" b="0" dirty="0">
                <a:solidFill>
                  <a:srgbClr val="000000"/>
                </a:solidFill>
                <a:effectLst/>
                <a:latin typeface="Consolas" panose="020B0609020204030204" pitchFamily="49" charset="0"/>
              </a:rPr>
              <a:t>    </a:t>
            </a:r>
            <a:r>
              <a:rPr lang="it-IT" sz="1200" b="0" dirty="0">
                <a:solidFill>
                  <a:srgbClr val="0000FF"/>
                </a:solidFill>
                <a:effectLst/>
                <a:latin typeface="Consolas" panose="020B0609020204030204" pitchFamily="49" charset="0"/>
              </a:rPr>
              <a:t>for</a:t>
            </a:r>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int</a:t>
            </a:r>
            <a:r>
              <a:rPr lang="it-IT" sz="1200" b="0" dirty="0">
                <a:solidFill>
                  <a:srgbClr val="000000"/>
                </a:solidFill>
                <a:effectLst/>
                <a:latin typeface="Consolas" panose="020B0609020204030204" pitchFamily="49" charset="0"/>
              </a:rPr>
              <a:t> </a:t>
            </a:r>
            <a:r>
              <a:rPr lang="it-IT" sz="1200" b="0" dirty="0" err="1">
                <a:solidFill>
                  <a:srgbClr val="000000"/>
                </a:solidFill>
                <a:effectLst/>
                <a:latin typeface="Consolas" panose="020B0609020204030204" pitchFamily="49" charset="0"/>
              </a:rPr>
              <a:t>channel</a:t>
            </a:r>
            <a:r>
              <a:rPr lang="it-IT" sz="1200" b="0" dirty="0">
                <a:solidFill>
                  <a:srgbClr val="000000"/>
                </a:solidFill>
                <a:effectLst/>
                <a:latin typeface="Consolas" panose="020B0609020204030204" pitchFamily="49" charset="0"/>
              </a:rPr>
              <a:t> = </a:t>
            </a:r>
            <a:r>
              <a:rPr lang="it-IT" sz="1200" b="0" dirty="0">
                <a:solidFill>
                  <a:srgbClr val="098658"/>
                </a:solidFill>
                <a:effectLst/>
                <a:latin typeface="Consolas" panose="020B0609020204030204" pitchFamily="49" charset="0"/>
              </a:rPr>
              <a:t>0</a:t>
            </a:r>
            <a:r>
              <a:rPr lang="it-IT" sz="1200" b="0" dirty="0">
                <a:solidFill>
                  <a:srgbClr val="000000"/>
                </a:solidFill>
                <a:effectLst/>
                <a:latin typeface="Consolas" panose="020B0609020204030204" pitchFamily="49" charset="0"/>
              </a:rPr>
              <a:t>; </a:t>
            </a:r>
            <a:r>
              <a:rPr lang="it-IT" sz="1200" b="0" dirty="0" err="1">
                <a:solidFill>
                  <a:srgbClr val="000000"/>
                </a:solidFill>
                <a:effectLst/>
                <a:latin typeface="Consolas" panose="020B0609020204030204" pitchFamily="49" charset="0"/>
              </a:rPr>
              <a:t>channel</a:t>
            </a:r>
            <a:r>
              <a:rPr lang="it-IT" sz="1200" b="0" dirty="0">
                <a:solidFill>
                  <a:srgbClr val="000000"/>
                </a:solidFill>
                <a:effectLst/>
                <a:latin typeface="Consolas" panose="020B0609020204030204" pitchFamily="49" charset="0"/>
              </a:rPr>
              <a:t> &lt; </a:t>
            </a:r>
            <a:r>
              <a:rPr lang="it-IT" sz="1200" b="0" dirty="0" err="1">
                <a:solidFill>
                  <a:srgbClr val="000000"/>
                </a:solidFill>
                <a:effectLst/>
                <a:latin typeface="Consolas" panose="020B0609020204030204" pitchFamily="49" charset="0"/>
              </a:rPr>
              <a:t>channels</a:t>
            </a:r>
            <a:r>
              <a:rPr lang="it-IT" sz="1200" b="0" dirty="0">
                <a:solidFill>
                  <a:srgbClr val="000000"/>
                </a:solidFill>
                <a:effectLst/>
                <a:latin typeface="Consolas" panose="020B0609020204030204" pitchFamily="49" charset="0"/>
              </a:rPr>
              <a:t>; </a:t>
            </a:r>
            <a:r>
              <a:rPr lang="it-IT" sz="1200" b="0" dirty="0" err="1">
                <a:solidFill>
                  <a:srgbClr val="000000"/>
                </a:solidFill>
                <a:effectLst/>
                <a:latin typeface="Consolas" panose="020B0609020204030204" pitchFamily="49" charset="0"/>
              </a:rPr>
              <a:t>channel</a:t>
            </a:r>
            <a:r>
              <a:rPr lang="it-IT" sz="1200" b="0" dirty="0">
                <a:solidFill>
                  <a:srgbClr val="000000"/>
                </a:solidFill>
                <a:effectLst/>
                <a:latin typeface="Consolas" panose="020B0609020204030204" pitchFamily="49" charset="0"/>
              </a:rPr>
              <a:t>++) {</a:t>
            </a:r>
          </a:p>
          <a:p>
            <a:r>
              <a:rPr lang="it-IT" sz="1200" b="0" dirty="0">
                <a:solidFill>
                  <a:srgbClr val="000000"/>
                </a:solidFill>
                <a:effectLst/>
                <a:latin typeface="Consolas" panose="020B0609020204030204" pitchFamily="49" charset="0"/>
              </a:rPr>
              <a:t>        </a:t>
            </a:r>
            <a:r>
              <a:rPr lang="it-IT" sz="1200" b="0" dirty="0">
                <a:solidFill>
                  <a:srgbClr val="0000FF"/>
                </a:solidFill>
                <a:effectLst/>
                <a:latin typeface="Consolas" panose="020B0609020204030204" pitchFamily="49" charset="0"/>
              </a:rPr>
              <a:t>for</a:t>
            </a:r>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int</a:t>
            </a:r>
            <a:r>
              <a:rPr lang="it-IT" sz="1200" b="0" dirty="0">
                <a:solidFill>
                  <a:srgbClr val="000000"/>
                </a:solidFill>
                <a:effectLst/>
                <a:latin typeface="Consolas" panose="020B0609020204030204" pitchFamily="49" charset="0"/>
              </a:rPr>
              <a:t> y = </a:t>
            </a:r>
            <a:r>
              <a:rPr lang="it-IT" sz="1200" b="0" dirty="0">
                <a:solidFill>
                  <a:srgbClr val="098658"/>
                </a:solidFill>
                <a:effectLst/>
                <a:latin typeface="Consolas" panose="020B0609020204030204" pitchFamily="49" charset="0"/>
              </a:rPr>
              <a:t>0</a:t>
            </a:r>
            <a:r>
              <a:rPr lang="it-IT" sz="1200" b="0" dirty="0">
                <a:solidFill>
                  <a:srgbClr val="000000"/>
                </a:solidFill>
                <a:effectLst/>
                <a:latin typeface="Consolas" panose="020B0609020204030204" pitchFamily="49" charset="0"/>
              </a:rPr>
              <a:t>; y &lt; </a:t>
            </a:r>
            <a:r>
              <a:rPr lang="it-IT" sz="1200" b="0" dirty="0" err="1">
                <a:solidFill>
                  <a:srgbClr val="000000"/>
                </a:solidFill>
                <a:effectLst/>
                <a:latin typeface="Consolas" panose="020B0609020204030204" pitchFamily="49" charset="0"/>
              </a:rPr>
              <a:t>height</a:t>
            </a:r>
            <a:r>
              <a:rPr lang="it-IT" sz="1200" b="0" dirty="0">
                <a:solidFill>
                  <a:srgbClr val="000000"/>
                </a:solidFill>
                <a:effectLst/>
                <a:latin typeface="Consolas" panose="020B0609020204030204" pitchFamily="49" charset="0"/>
              </a:rPr>
              <a:t>; y++) {</a:t>
            </a:r>
          </a:p>
          <a:p>
            <a:r>
              <a:rPr lang="it-IT" sz="1200" b="0" dirty="0">
                <a:solidFill>
                  <a:srgbClr val="000000"/>
                </a:solidFill>
                <a:effectLst/>
                <a:latin typeface="Consolas" panose="020B0609020204030204" pitchFamily="49" charset="0"/>
              </a:rPr>
              <a:t>            </a:t>
            </a:r>
            <a:r>
              <a:rPr lang="it-IT" sz="1200" b="0" dirty="0">
                <a:solidFill>
                  <a:srgbClr val="0000FF"/>
                </a:solidFill>
                <a:effectLst/>
                <a:latin typeface="Consolas" panose="020B0609020204030204" pitchFamily="49" charset="0"/>
              </a:rPr>
              <a:t>for</a:t>
            </a:r>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int</a:t>
            </a:r>
            <a:r>
              <a:rPr lang="it-IT" sz="1200" b="0" dirty="0">
                <a:solidFill>
                  <a:srgbClr val="000000"/>
                </a:solidFill>
                <a:effectLst/>
                <a:latin typeface="Consolas" panose="020B0609020204030204" pitchFamily="49" charset="0"/>
              </a:rPr>
              <a:t> x = </a:t>
            </a:r>
            <a:r>
              <a:rPr lang="it-IT" sz="1200" b="0" dirty="0">
                <a:solidFill>
                  <a:srgbClr val="098658"/>
                </a:solidFill>
                <a:effectLst/>
                <a:latin typeface="Consolas" panose="020B0609020204030204" pitchFamily="49" charset="0"/>
              </a:rPr>
              <a:t>0</a:t>
            </a:r>
            <a:r>
              <a:rPr lang="it-IT" sz="1200" b="0" dirty="0">
                <a:solidFill>
                  <a:srgbClr val="000000"/>
                </a:solidFill>
                <a:effectLst/>
                <a:latin typeface="Consolas" panose="020B0609020204030204" pitchFamily="49" charset="0"/>
              </a:rPr>
              <a:t>; x &lt; </a:t>
            </a:r>
            <a:r>
              <a:rPr lang="it-IT" sz="1200" b="0" dirty="0" err="1">
                <a:solidFill>
                  <a:srgbClr val="000000"/>
                </a:solidFill>
                <a:effectLst/>
                <a:latin typeface="Consolas" panose="020B0609020204030204" pitchFamily="49" charset="0"/>
              </a:rPr>
              <a:t>width</a:t>
            </a:r>
            <a:r>
              <a:rPr lang="it-IT" sz="1200" b="0" dirty="0">
                <a:solidFill>
                  <a:srgbClr val="000000"/>
                </a:solidFill>
                <a:effectLst/>
                <a:latin typeface="Consolas" panose="020B0609020204030204" pitchFamily="49" charset="0"/>
              </a:rPr>
              <a:t>; x++) {</a:t>
            </a:r>
          </a:p>
          <a:p>
            <a:r>
              <a:rPr lang="it-IT" sz="1200" b="0" dirty="0">
                <a:solidFill>
                  <a:srgbClr val="008000"/>
                </a:solidFill>
                <a:effectLst/>
                <a:latin typeface="Consolas" panose="020B0609020204030204" pitchFamily="49" charset="0"/>
              </a:rPr>
              <a:t>                // Output </a:t>
            </a:r>
            <a:r>
              <a:rPr lang="it-IT" sz="1200" b="0" dirty="0" err="1">
                <a:solidFill>
                  <a:srgbClr val="008000"/>
                </a:solidFill>
                <a:effectLst/>
                <a:latin typeface="Consolas" panose="020B0609020204030204" pitchFamily="49" charset="0"/>
              </a:rPr>
              <a:t>value</a:t>
            </a:r>
            <a:r>
              <a:rPr lang="it-IT" sz="1200" b="0" dirty="0">
                <a:solidFill>
                  <a:srgbClr val="008000"/>
                </a:solidFill>
                <a:effectLst/>
                <a:latin typeface="Consolas" panose="020B0609020204030204" pitchFamily="49" charset="0"/>
              </a:rPr>
              <a:t> for the </a:t>
            </a:r>
            <a:r>
              <a:rPr lang="it-IT" sz="1200" b="0" dirty="0" err="1">
                <a:solidFill>
                  <a:srgbClr val="008000"/>
                </a:solidFill>
                <a:effectLst/>
                <a:latin typeface="Consolas" panose="020B0609020204030204" pitchFamily="49" charset="0"/>
              </a:rPr>
              <a:t>current</a:t>
            </a:r>
            <a:r>
              <a:rPr lang="it-IT" sz="1200" b="0" dirty="0">
                <a:solidFill>
                  <a:srgbClr val="008000"/>
                </a:solidFill>
                <a:effectLst/>
                <a:latin typeface="Consolas" panose="020B0609020204030204" pitchFamily="49" charset="0"/>
              </a:rPr>
              <a:t> pixel.</a:t>
            </a:r>
            <a:endParaRPr lang="it-IT" sz="1200" b="0" dirty="0">
              <a:solidFill>
                <a:srgbClr val="000000"/>
              </a:solidFill>
              <a:effectLst/>
              <a:latin typeface="Consolas" panose="020B0609020204030204" pitchFamily="49" charset="0"/>
            </a:endParaRPr>
          </a:p>
          <a:p>
            <a:r>
              <a:rPr lang="it-IT" sz="1200" b="0" dirty="0">
                <a:solidFill>
                  <a:srgbClr val="000000"/>
                </a:solidFill>
                <a:effectLst/>
                <a:latin typeface="Consolas" panose="020B0609020204030204" pitchFamily="49" charset="0"/>
              </a:rPr>
              <a:t>                </a:t>
            </a:r>
            <a:r>
              <a:rPr lang="it-IT" sz="1200" b="0" dirty="0">
                <a:solidFill>
                  <a:srgbClr val="0000FF"/>
                </a:solidFill>
                <a:effectLst/>
                <a:latin typeface="Consolas" panose="020B0609020204030204" pitchFamily="49" charset="0"/>
              </a:rPr>
              <a:t>float</a:t>
            </a:r>
            <a:r>
              <a:rPr lang="it-IT" sz="1200" b="0" dirty="0">
                <a:solidFill>
                  <a:srgbClr val="000000"/>
                </a:solidFill>
                <a:effectLst/>
                <a:latin typeface="Consolas" panose="020B0609020204030204" pitchFamily="49" charset="0"/>
              </a:rPr>
              <a:t> </a:t>
            </a:r>
            <a:r>
              <a:rPr lang="it-IT" sz="1200" b="0" dirty="0" err="1">
                <a:solidFill>
                  <a:srgbClr val="000000"/>
                </a:solidFill>
                <a:effectLst/>
                <a:latin typeface="Consolas" panose="020B0609020204030204" pitchFamily="49" charset="0"/>
              </a:rPr>
              <a:t>output_value</a:t>
            </a:r>
            <a:r>
              <a:rPr lang="it-IT" sz="1200" b="0" dirty="0">
                <a:solidFill>
                  <a:srgbClr val="000000"/>
                </a:solidFill>
                <a:effectLst/>
                <a:latin typeface="Consolas" panose="020B0609020204030204" pitchFamily="49" charset="0"/>
              </a:rPr>
              <a:t> = </a:t>
            </a:r>
            <a:r>
              <a:rPr lang="it-IT" sz="1200" b="0" dirty="0">
                <a:solidFill>
                  <a:srgbClr val="098658"/>
                </a:solidFill>
                <a:effectLst/>
                <a:latin typeface="Consolas" panose="020B0609020204030204" pitchFamily="49" charset="0"/>
              </a:rPr>
              <a:t>0</a:t>
            </a:r>
            <a:r>
              <a:rPr lang="it-IT" sz="1200" b="0" dirty="0">
                <a:solidFill>
                  <a:srgbClr val="000000"/>
                </a:solidFill>
                <a:effectLst/>
                <a:latin typeface="Consolas" panose="020B0609020204030204" pitchFamily="49" charset="0"/>
              </a:rPr>
              <a:t>;</a:t>
            </a:r>
          </a:p>
          <a:p>
            <a:br>
              <a:rPr lang="it-IT" sz="1200" b="0" dirty="0">
                <a:solidFill>
                  <a:srgbClr val="000000"/>
                </a:solidFill>
                <a:effectLst/>
                <a:latin typeface="Consolas" panose="020B0609020204030204" pitchFamily="49" charset="0"/>
              </a:rPr>
            </a:br>
            <a:r>
              <a:rPr lang="it-IT" sz="1200" b="0" dirty="0">
                <a:solidFill>
                  <a:srgbClr val="008000"/>
                </a:solidFill>
                <a:effectLst/>
                <a:latin typeface="Consolas" panose="020B0609020204030204" pitchFamily="49" charset="0"/>
              </a:rPr>
              <a:t>                // Iterate over the kernel.</a:t>
            </a:r>
            <a:endParaRPr lang="it-IT" sz="1200" b="0" dirty="0">
              <a:solidFill>
                <a:srgbClr val="000000"/>
              </a:solidFill>
              <a:effectLst/>
              <a:latin typeface="Consolas" panose="020B0609020204030204" pitchFamily="49" charset="0"/>
            </a:endParaRPr>
          </a:p>
          <a:p>
            <a:r>
              <a:rPr lang="it-IT" sz="1200" b="0" dirty="0">
                <a:solidFill>
                  <a:srgbClr val="000000"/>
                </a:solidFill>
                <a:effectLst/>
                <a:latin typeface="Consolas" panose="020B0609020204030204" pitchFamily="49" charset="0"/>
              </a:rPr>
              <a:t>                </a:t>
            </a:r>
            <a:r>
              <a:rPr lang="it-IT" sz="1200" b="0" dirty="0">
                <a:solidFill>
                  <a:srgbClr val="0000FF"/>
                </a:solidFill>
                <a:effectLst/>
                <a:latin typeface="Consolas" panose="020B0609020204030204" pitchFamily="49" charset="0"/>
              </a:rPr>
              <a:t>for</a:t>
            </a:r>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int</a:t>
            </a:r>
            <a:r>
              <a:rPr lang="it-IT" sz="1200" b="0" dirty="0">
                <a:solidFill>
                  <a:srgbClr val="000000"/>
                </a:solidFill>
                <a:effectLst/>
                <a:latin typeface="Consolas" panose="020B0609020204030204" pitchFamily="49" charset="0"/>
              </a:rPr>
              <a:t> </a:t>
            </a:r>
            <a:r>
              <a:rPr lang="it-IT" sz="1200" b="0" dirty="0" err="1">
                <a:solidFill>
                  <a:srgbClr val="000000"/>
                </a:solidFill>
                <a:effectLst/>
                <a:latin typeface="Consolas" panose="020B0609020204030204" pitchFamily="49" charset="0"/>
              </a:rPr>
              <a:t>ky</a:t>
            </a:r>
            <a:r>
              <a:rPr lang="it-IT" sz="1200" b="0" dirty="0">
                <a:solidFill>
                  <a:srgbClr val="000000"/>
                </a:solidFill>
                <a:effectLst/>
                <a:latin typeface="Consolas" panose="020B0609020204030204" pitchFamily="49" charset="0"/>
              </a:rPr>
              <a:t> = </a:t>
            </a:r>
            <a:r>
              <a:rPr lang="it-IT" sz="1200" b="0" dirty="0">
                <a:solidFill>
                  <a:srgbClr val="098658"/>
                </a:solidFill>
                <a:effectLst/>
                <a:latin typeface="Consolas" panose="020B0609020204030204" pitchFamily="49" charset="0"/>
              </a:rPr>
              <a:t>0</a:t>
            </a:r>
            <a:r>
              <a:rPr lang="it-IT" sz="1200" b="0" dirty="0">
                <a:solidFill>
                  <a:srgbClr val="000000"/>
                </a:solidFill>
                <a:effectLst/>
                <a:latin typeface="Consolas" panose="020B0609020204030204" pitchFamily="49" charset="0"/>
              </a:rPr>
              <a:t>; </a:t>
            </a:r>
            <a:r>
              <a:rPr lang="it-IT" sz="1200" b="0" dirty="0" err="1">
                <a:solidFill>
                  <a:srgbClr val="000000"/>
                </a:solidFill>
                <a:effectLst/>
                <a:latin typeface="Consolas" panose="020B0609020204030204" pitchFamily="49" charset="0"/>
              </a:rPr>
              <a:t>ky</a:t>
            </a:r>
            <a:r>
              <a:rPr lang="it-IT" sz="1200" b="0" dirty="0">
                <a:solidFill>
                  <a:srgbClr val="000000"/>
                </a:solidFill>
                <a:effectLst/>
                <a:latin typeface="Consolas" panose="020B0609020204030204" pitchFamily="49" charset="0"/>
              </a:rPr>
              <a:t> &lt; </a:t>
            </a:r>
            <a:r>
              <a:rPr lang="it-IT" sz="1200" b="0" dirty="0" err="1">
                <a:solidFill>
                  <a:srgbClr val="000000"/>
                </a:solidFill>
                <a:effectLst/>
                <a:latin typeface="Consolas" panose="020B0609020204030204" pitchFamily="49" charset="0"/>
              </a:rPr>
              <a:t>kernel_height</a:t>
            </a:r>
            <a:r>
              <a:rPr lang="it-IT" sz="1200" b="0" dirty="0">
                <a:solidFill>
                  <a:srgbClr val="000000"/>
                </a:solidFill>
                <a:effectLst/>
                <a:latin typeface="Consolas" panose="020B0609020204030204" pitchFamily="49" charset="0"/>
              </a:rPr>
              <a:t>; </a:t>
            </a:r>
            <a:r>
              <a:rPr lang="it-IT" sz="1200" b="0" dirty="0" err="1">
                <a:solidFill>
                  <a:srgbClr val="000000"/>
                </a:solidFill>
                <a:effectLst/>
                <a:latin typeface="Consolas" panose="020B0609020204030204" pitchFamily="49" charset="0"/>
              </a:rPr>
              <a:t>ky</a:t>
            </a:r>
            <a:r>
              <a:rPr lang="it-IT" sz="1200" b="0" dirty="0">
                <a:solidFill>
                  <a:srgbClr val="000000"/>
                </a:solidFill>
                <a:effectLst/>
                <a:latin typeface="Consolas" panose="020B0609020204030204" pitchFamily="49" charset="0"/>
              </a:rPr>
              <a:t>++) {</a:t>
            </a:r>
          </a:p>
          <a:p>
            <a:r>
              <a:rPr lang="it-IT" sz="1200" b="0" dirty="0">
                <a:solidFill>
                  <a:srgbClr val="000000"/>
                </a:solidFill>
                <a:effectLst/>
                <a:latin typeface="Consolas" panose="020B0609020204030204" pitchFamily="49" charset="0"/>
              </a:rPr>
              <a:t>                    </a:t>
            </a:r>
            <a:r>
              <a:rPr lang="it-IT" sz="1200" b="0" dirty="0">
                <a:solidFill>
                  <a:srgbClr val="0000FF"/>
                </a:solidFill>
                <a:effectLst/>
                <a:latin typeface="Consolas" panose="020B0609020204030204" pitchFamily="49" charset="0"/>
              </a:rPr>
              <a:t>for</a:t>
            </a:r>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int</a:t>
            </a:r>
            <a:r>
              <a:rPr lang="it-IT" sz="1200" b="0" dirty="0">
                <a:solidFill>
                  <a:srgbClr val="000000"/>
                </a:solidFill>
                <a:effectLst/>
                <a:latin typeface="Consolas" panose="020B0609020204030204" pitchFamily="49" charset="0"/>
              </a:rPr>
              <a:t> </a:t>
            </a:r>
            <a:r>
              <a:rPr lang="it-IT" sz="1200" b="0" dirty="0" err="1">
                <a:solidFill>
                  <a:srgbClr val="000000"/>
                </a:solidFill>
                <a:effectLst/>
                <a:latin typeface="Consolas" panose="020B0609020204030204" pitchFamily="49" charset="0"/>
              </a:rPr>
              <a:t>kx</a:t>
            </a:r>
            <a:r>
              <a:rPr lang="it-IT" sz="1200" b="0" dirty="0">
                <a:solidFill>
                  <a:srgbClr val="000000"/>
                </a:solidFill>
                <a:effectLst/>
                <a:latin typeface="Consolas" panose="020B0609020204030204" pitchFamily="49" charset="0"/>
              </a:rPr>
              <a:t> = </a:t>
            </a:r>
            <a:r>
              <a:rPr lang="it-IT" sz="1200" b="0" dirty="0">
                <a:solidFill>
                  <a:srgbClr val="098658"/>
                </a:solidFill>
                <a:effectLst/>
                <a:latin typeface="Consolas" panose="020B0609020204030204" pitchFamily="49" charset="0"/>
              </a:rPr>
              <a:t>0</a:t>
            </a:r>
            <a:r>
              <a:rPr lang="it-IT" sz="1200" b="0" dirty="0">
                <a:solidFill>
                  <a:srgbClr val="000000"/>
                </a:solidFill>
                <a:effectLst/>
                <a:latin typeface="Consolas" panose="020B0609020204030204" pitchFamily="49" charset="0"/>
              </a:rPr>
              <a:t>; </a:t>
            </a:r>
            <a:r>
              <a:rPr lang="it-IT" sz="1200" b="0" dirty="0" err="1">
                <a:solidFill>
                  <a:srgbClr val="000000"/>
                </a:solidFill>
                <a:effectLst/>
                <a:latin typeface="Consolas" panose="020B0609020204030204" pitchFamily="49" charset="0"/>
              </a:rPr>
              <a:t>kx</a:t>
            </a:r>
            <a:r>
              <a:rPr lang="it-IT" sz="1200" b="0" dirty="0">
                <a:solidFill>
                  <a:srgbClr val="000000"/>
                </a:solidFill>
                <a:effectLst/>
                <a:latin typeface="Consolas" panose="020B0609020204030204" pitchFamily="49" charset="0"/>
              </a:rPr>
              <a:t> &lt; </a:t>
            </a:r>
            <a:r>
              <a:rPr lang="it-IT" sz="1200" b="0" dirty="0" err="1">
                <a:solidFill>
                  <a:srgbClr val="000000"/>
                </a:solidFill>
                <a:effectLst/>
                <a:latin typeface="Consolas" panose="020B0609020204030204" pitchFamily="49" charset="0"/>
              </a:rPr>
              <a:t>kernel_width</a:t>
            </a:r>
            <a:r>
              <a:rPr lang="it-IT" sz="1200" b="0" dirty="0">
                <a:solidFill>
                  <a:srgbClr val="000000"/>
                </a:solidFill>
                <a:effectLst/>
                <a:latin typeface="Consolas" panose="020B0609020204030204" pitchFamily="49" charset="0"/>
              </a:rPr>
              <a:t>; </a:t>
            </a:r>
            <a:r>
              <a:rPr lang="it-IT" sz="1200" b="0" dirty="0" err="1">
                <a:solidFill>
                  <a:srgbClr val="000000"/>
                </a:solidFill>
                <a:effectLst/>
                <a:latin typeface="Consolas" panose="020B0609020204030204" pitchFamily="49" charset="0"/>
              </a:rPr>
              <a:t>kx</a:t>
            </a:r>
            <a:r>
              <a:rPr lang="it-IT" sz="1200" b="0" dirty="0">
                <a:solidFill>
                  <a:srgbClr val="000000"/>
                </a:solidFill>
                <a:effectLst/>
                <a:latin typeface="Consolas" panose="020B0609020204030204" pitchFamily="49" charset="0"/>
              </a:rPr>
              <a:t>++) {</a:t>
            </a:r>
          </a:p>
          <a:p>
            <a:r>
              <a:rPr lang="it-IT" sz="1200" b="0" dirty="0">
                <a:solidFill>
                  <a:srgbClr val="008000"/>
                </a:solidFill>
                <a:effectLst/>
                <a:latin typeface="Consolas" panose="020B0609020204030204" pitchFamily="49" charset="0"/>
              </a:rPr>
              <a:t>                        // </a:t>
            </a:r>
            <a:r>
              <a:rPr lang="it-IT" sz="1200" b="0" dirty="0" err="1">
                <a:solidFill>
                  <a:srgbClr val="008000"/>
                </a:solidFill>
                <a:effectLst/>
                <a:latin typeface="Consolas" panose="020B0609020204030204" pitchFamily="49" charset="0"/>
              </a:rPr>
              <a:t>Get</a:t>
            </a:r>
            <a:r>
              <a:rPr lang="it-IT" sz="1200" b="0" dirty="0">
                <a:solidFill>
                  <a:srgbClr val="008000"/>
                </a:solidFill>
                <a:effectLst/>
                <a:latin typeface="Consolas" panose="020B0609020204030204" pitchFamily="49" charset="0"/>
              </a:rPr>
              <a:t> the pixel index to be </a:t>
            </a:r>
            <a:r>
              <a:rPr lang="it-IT" sz="1200" b="0" dirty="0" err="1">
                <a:solidFill>
                  <a:srgbClr val="008000"/>
                </a:solidFill>
                <a:effectLst/>
                <a:latin typeface="Consolas" panose="020B0609020204030204" pitchFamily="49" charset="0"/>
              </a:rPr>
              <a:t>convolved</a:t>
            </a:r>
            <a:r>
              <a:rPr lang="it-IT" sz="1200" b="0" dirty="0">
                <a:solidFill>
                  <a:srgbClr val="008000"/>
                </a:solidFill>
                <a:effectLst/>
                <a:latin typeface="Consolas" panose="020B0609020204030204" pitchFamily="49" charset="0"/>
              </a:rPr>
              <a:t>.</a:t>
            </a:r>
            <a:endParaRPr lang="it-IT" sz="1200" b="0" dirty="0">
              <a:solidFill>
                <a:srgbClr val="000000"/>
              </a:solidFill>
              <a:effectLst/>
              <a:latin typeface="Consolas" panose="020B0609020204030204" pitchFamily="49" charset="0"/>
            </a:endParaRPr>
          </a:p>
          <a:p>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const</a:t>
            </a:r>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int</a:t>
            </a:r>
            <a:r>
              <a:rPr lang="it-IT" sz="1200" b="0" dirty="0">
                <a:solidFill>
                  <a:srgbClr val="000000"/>
                </a:solidFill>
                <a:effectLst/>
                <a:latin typeface="Consolas" panose="020B0609020204030204" pitchFamily="49" charset="0"/>
              </a:rPr>
              <a:t> col = x + </a:t>
            </a:r>
            <a:r>
              <a:rPr lang="it-IT" sz="1200" b="0" dirty="0" err="1">
                <a:solidFill>
                  <a:srgbClr val="000000"/>
                </a:solidFill>
                <a:effectLst/>
                <a:latin typeface="Consolas" panose="020B0609020204030204" pitchFamily="49" charset="0"/>
              </a:rPr>
              <a:t>kx</a:t>
            </a:r>
            <a:r>
              <a:rPr lang="it-IT" sz="1200" b="0" dirty="0">
                <a:solidFill>
                  <a:srgbClr val="000000"/>
                </a:solidFill>
                <a:effectLst/>
                <a:latin typeface="Consolas" panose="020B0609020204030204" pitchFamily="49" charset="0"/>
              </a:rPr>
              <a:t> - </a:t>
            </a:r>
            <a:r>
              <a:rPr lang="it-IT" sz="1200" b="0" dirty="0" err="1">
                <a:solidFill>
                  <a:srgbClr val="000000"/>
                </a:solidFill>
                <a:effectLst/>
                <a:latin typeface="Consolas" panose="020B0609020204030204" pitchFamily="49" charset="0"/>
              </a:rPr>
              <a:t>floor</a:t>
            </a:r>
            <a:r>
              <a:rPr lang="it-IT" sz="1200" b="0" dirty="0">
                <a:solidFill>
                  <a:srgbClr val="000000"/>
                </a:solidFill>
                <a:effectLst/>
                <a:latin typeface="Consolas" panose="020B0609020204030204" pitchFamily="49" charset="0"/>
              </a:rPr>
              <a:t>((</a:t>
            </a:r>
            <a:r>
              <a:rPr lang="it-IT" sz="1200" b="0" dirty="0">
                <a:solidFill>
                  <a:srgbClr val="0000FF"/>
                </a:solidFill>
                <a:effectLst/>
                <a:latin typeface="Consolas" panose="020B0609020204030204" pitchFamily="49" charset="0"/>
              </a:rPr>
              <a:t>float</a:t>
            </a:r>
            <a:r>
              <a:rPr lang="it-IT" sz="1200" b="0" dirty="0">
                <a:solidFill>
                  <a:srgbClr val="000000"/>
                </a:solidFill>
                <a:effectLst/>
                <a:latin typeface="Consolas" panose="020B0609020204030204" pitchFamily="49" charset="0"/>
              </a:rPr>
              <a:t>)</a:t>
            </a:r>
            <a:r>
              <a:rPr lang="it-IT" sz="1200" b="0" dirty="0" err="1">
                <a:solidFill>
                  <a:srgbClr val="000000"/>
                </a:solidFill>
                <a:effectLst/>
                <a:latin typeface="Consolas" panose="020B0609020204030204" pitchFamily="49" charset="0"/>
              </a:rPr>
              <a:t>kernel_width</a:t>
            </a:r>
            <a:r>
              <a:rPr lang="it-IT" sz="1200" b="0" dirty="0">
                <a:solidFill>
                  <a:srgbClr val="000000"/>
                </a:solidFill>
                <a:effectLst/>
                <a:latin typeface="Consolas" panose="020B0609020204030204" pitchFamily="49" charset="0"/>
              </a:rPr>
              <a:t>/</a:t>
            </a:r>
            <a:r>
              <a:rPr lang="it-IT" sz="1200" b="0" dirty="0">
                <a:solidFill>
                  <a:srgbClr val="098658"/>
                </a:solidFill>
                <a:effectLst/>
                <a:latin typeface="Consolas" panose="020B0609020204030204" pitchFamily="49" charset="0"/>
              </a:rPr>
              <a:t>2</a:t>
            </a:r>
            <a:r>
              <a:rPr lang="it-IT" sz="1200" b="0" dirty="0">
                <a:solidFill>
                  <a:srgbClr val="000000"/>
                </a:solidFill>
                <a:effectLst/>
                <a:latin typeface="Consolas" panose="020B0609020204030204" pitchFamily="49" charset="0"/>
              </a:rPr>
              <a:t>) + </a:t>
            </a:r>
            <a:r>
              <a:rPr lang="it-IT" sz="1200" b="0" dirty="0" err="1">
                <a:solidFill>
                  <a:srgbClr val="000000"/>
                </a:solidFill>
                <a:effectLst/>
                <a:latin typeface="Consolas" panose="020B0609020204030204" pitchFamily="49" charset="0"/>
              </a:rPr>
              <a:t>padding_width</a:t>
            </a:r>
            <a:r>
              <a:rPr lang="it-IT" sz="1200" b="0" dirty="0">
                <a:solidFill>
                  <a:srgbClr val="000000"/>
                </a:solidFill>
                <a:effectLst/>
                <a:latin typeface="Consolas" panose="020B0609020204030204" pitchFamily="49" charset="0"/>
              </a:rPr>
              <a:t>;</a:t>
            </a:r>
          </a:p>
          <a:p>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const</a:t>
            </a:r>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int</a:t>
            </a:r>
            <a:r>
              <a:rPr lang="it-IT" sz="1200" b="0" dirty="0">
                <a:solidFill>
                  <a:srgbClr val="000000"/>
                </a:solidFill>
                <a:effectLst/>
                <a:latin typeface="Consolas" panose="020B0609020204030204" pitchFamily="49" charset="0"/>
              </a:rPr>
              <a:t> </a:t>
            </a:r>
            <a:r>
              <a:rPr lang="it-IT" sz="1200" b="0" dirty="0" err="1">
                <a:solidFill>
                  <a:srgbClr val="000000"/>
                </a:solidFill>
                <a:effectLst/>
                <a:latin typeface="Consolas" panose="020B0609020204030204" pitchFamily="49" charset="0"/>
              </a:rPr>
              <a:t>row</a:t>
            </a:r>
            <a:r>
              <a:rPr lang="it-IT" sz="1200" b="0" dirty="0">
                <a:solidFill>
                  <a:srgbClr val="000000"/>
                </a:solidFill>
                <a:effectLst/>
                <a:latin typeface="Consolas" panose="020B0609020204030204" pitchFamily="49" charset="0"/>
              </a:rPr>
              <a:t> = y + </a:t>
            </a:r>
            <a:r>
              <a:rPr lang="it-IT" sz="1200" b="0" dirty="0" err="1">
                <a:solidFill>
                  <a:srgbClr val="000000"/>
                </a:solidFill>
                <a:effectLst/>
                <a:latin typeface="Consolas" panose="020B0609020204030204" pitchFamily="49" charset="0"/>
              </a:rPr>
              <a:t>ky</a:t>
            </a:r>
            <a:r>
              <a:rPr lang="it-IT" sz="1200" b="0" dirty="0">
                <a:solidFill>
                  <a:srgbClr val="000000"/>
                </a:solidFill>
                <a:effectLst/>
                <a:latin typeface="Consolas" panose="020B0609020204030204" pitchFamily="49" charset="0"/>
              </a:rPr>
              <a:t> - </a:t>
            </a:r>
            <a:r>
              <a:rPr lang="it-IT" sz="1200" b="0" dirty="0" err="1">
                <a:solidFill>
                  <a:srgbClr val="000000"/>
                </a:solidFill>
                <a:effectLst/>
                <a:latin typeface="Consolas" panose="020B0609020204030204" pitchFamily="49" charset="0"/>
              </a:rPr>
              <a:t>floor</a:t>
            </a:r>
            <a:r>
              <a:rPr lang="it-IT" sz="1200" b="0" dirty="0">
                <a:solidFill>
                  <a:srgbClr val="000000"/>
                </a:solidFill>
                <a:effectLst/>
                <a:latin typeface="Consolas" panose="020B0609020204030204" pitchFamily="49" charset="0"/>
              </a:rPr>
              <a:t>((</a:t>
            </a:r>
            <a:r>
              <a:rPr lang="it-IT" sz="1200" b="0" dirty="0">
                <a:solidFill>
                  <a:srgbClr val="0000FF"/>
                </a:solidFill>
                <a:effectLst/>
                <a:latin typeface="Consolas" panose="020B0609020204030204" pitchFamily="49" charset="0"/>
              </a:rPr>
              <a:t>float</a:t>
            </a:r>
            <a:r>
              <a:rPr lang="it-IT" sz="1200" b="0" dirty="0">
                <a:solidFill>
                  <a:srgbClr val="000000"/>
                </a:solidFill>
                <a:effectLst/>
                <a:latin typeface="Consolas" panose="020B0609020204030204" pitchFamily="49" charset="0"/>
              </a:rPr>
              <a:t>)</a:t>
            </a:r>
            <a:r>
              <a:rPr lang="it-IT" sz="1200" b="0" dirty="0" err="1">
                <a:solidFill>
                  <a:srgbClr val="000000"/>
                </a:solidFill>
                <a:effectLst/>
                <a:latin typeface="Consolas" panose="020B0609020204030204" pitchFamily="49" charset="0"/>
              </a:rPr>
              <a:t>kernel_width</a:t>
            </a:r>
            <a:r>
              <a:rPr lang="it-IT" sz="1200" b="0" dirty="0">
                <a:solidFill>
                  <a:srgbClr val="000000"/>
                </a:solidFill>
                <a:effectLst/>
                <a:latin typeface="Consolas" panose="020B0609020204030204" pitchFamily="49" charset="0"/>
              </a:rPr>
              <a:t>/</a:t>
            </a:r>
            <a:r>
              <a:rPr lang="it-IT" sz="1200" b="0" dirty="0">
                <a:solidFill>
                  <a:srgbClr val="098658"/>
                </a:solidFill>
                <a:effectLst/>
                <a:latin typeface="Consolas" panose="020B0609020204030204" pitchFamily="49" charset="0"/>
              </a:rPr>
              <a:t>2</a:t>
            </a:r>
            <a:r>
              <a:rPr lang="it-IT" sz="1200" b="0" dirty="0">
                <a:solidFill>
                  <a:srgbClr val="000000"/>
                </a:solidFill>
                <a:effectLst/>
                <a:latin typeface="Consolas" panose="020B0609020204030204" pitchFamily="49" charset="0"/>
              </a:rPr>
              <a:t>) + </a:t>
            </a:r>
            <a:r>
              <a:rPr lang="it-IT" sz="1200" b="0" dirty="0" err="1">
                <a:solidFill>
                  <a:srgbClr val="000000"/>
                </a:solidFill>
                <a:effectLst/>
                <a:latin typeface="Consolas" panose="020B0609020204030204" pitchFamily="49" charset="0"/>
              </a:rPr>
              <a:t>padding_height</a:t>
            </a:r>
            <a:r>
              <a:rPr lang="it-IT" sz="1200" b="0" dirty="0">
                <a:solidFill>
                  <a:srgbClr val="000000"/>
                </a:solidFill>
                <a:effectLst/>
                <a:latin typeface="Consolas" panose="020B0609020204030204" pitchFamily="49" charset="0"/>
              </a:rPr>
              <a:t>;</a:t>
            </a:r>
          </a:p>
          <a:p>
            <a:br>
              <a:rPr lang="it-IT" sz="1200" b="0" dirty="0">
                <a:solidFill>
                  <a:srgbClr val="000000"/>
                </a:solidFill>
                <a:effectLst/>
                <a:latin typeface="Consolas" panose="020B0609020204030204" pitchFamily="49" charset="0"/>
              </a:rPr>
            </a:br>
            <a:r>
              <a:rPr lang="it-IT" sz="1200" b="0" dirty="0">
                <a:solidFill>
                  <a:srgbClr val="008000"/>
                </a:solidFill>
                <a:effectLst/>
                <a:latin typeface="Consolas" panose="020B0609020204030204" pitchFamily="49" charset="0"/>
              </a:rPr>
              <a:t>                        // Convolve the pixel.</a:t>
            </a:r>
            <a:endParaRPr lang="it-IT" sz="1200" b="0" dirty="0">
              <a:solidFill>
                <a:srgbClr val="000000"/>
              </a:solidFill>
              <a:effectLst/>
              <a:latin typeface="Consolas" panose="020B0609020204030204" pitchFamily="49" charset="0"/>
            </a:endParaRPr>
          </a:p>
          <a:p>
            <a:r>
              <a:rPr lang="it-IT" sz="1200" b="0" dirty="0">
                <a:solidFill>
                  <a:srgbClr val="000000"/>
                </a:solidFill>
                <a:effectLst/>
                <a:latin typeface="Consolas" panose="020B0609020204030204" pitchFamily="49" charset="0"/>
              </a:rPr>
              <a:t>                        </a:t>
            </a:r>
            <a:r>
              <a:rPr lang="it-IT" sz="1200" b="0" dirty="0" err="1">
                <a:solidFill>
                  <a:srgbClr val="000000"/>
                </a:solidFill>
                <a:effectLst/>
                <a:latin typeface="Consolas" panose="020B0609020204030204" pitchFamily="49" charset="0"/>
              </a:rPr>
              <a:t>output_value</a:t>
            </a:r>
            <a:r>
              <a:rPr lang="it-IT" sz="1200" b="0" dirty="0">
                <a:solidFill>
                  <a:srgbClr val="000000"/>
                </a:solidFill>
                <a:effectLst/>
                <a:latin typeface="Consolas" panose="020B0609020204030204" pitchFamily="49" charset="0"/>
              </a:rPr>
              <a:t> += </a:t>
            </a:r>
            <a:r>
              <a:rPr lang="it-IT" sz="1200" b="0" dirty="0" err="1">
                <a:solidFill>
                  <a:srgbClr val="000000"/>
                </a:solidFill>
                <a:effectLst/>
                <a:latin typeface="Consolas" panose="020B0609020204030204" pitchFamily="49" charset="0"/>
              </a:rPr>
              <a:t>padded_image</a:t>
            </a:r>
            <a:r>
              <a:rPr lang="it-IT" sz="1200" b="0" dirty="0">
                <a:solidFill>
                  <a:srgbClr val="000000"/>
                </a:solidFill>
                <a:effectLst/>
                <a:latin typeface="Consolas" panose="020B0609020204030204" pitchFamily="49" charset="0"/>
              </a:rPr>
              <a:t>(col, </a:t>
            </a:r>
            <a:r>
              <a:rPr lang="it-IT" sz="1200" b="0" dirty="0" err="1">
                <a:solidFill>
                  <a:srgbClr val="000000"/>
                </a:solidFill>
                <a:effectLst/>
                <a:latin typeface="Consolas" panose="020B0609020204030204" pitchFamily="49" charset="0"/>
              </a:rPr>
              <a:t>row</a:t>
            </a:r>
            <a:r>
              <a:rPr lang="it-IT" sz="1200" b="0" dirty="0">
                <a:solidFill>
                  <a:srgbClr val="000000"/>
                </a:solidFill>
                <a:effectLst/>
                <a:latin typeface="Consolas" panose="020B0609020204030204" pitchFamily="49" charset="0"/>
              </a:rPr>
              <a:t>, </a:t>
            </a:r>
            <a:r>
              <a:rPr lang="it-IT" sz="1200" b="0" dirty="0" err="1">
                <a:solidFill>
                  <a:srgbClr val="000000"/>
                </a:solidFill>
                <a:effectLst/>
                <a:latin typeface="Consolas" panose="020B0609020204030204" pitchFamily="49" charset="0"/>
              </a:rPr>
              <a:t>channel</a:t>
            </a:r>
            <a:r>
              <a:rPr lang="it-IT" sz="1200" b="0" dirty="0">
                <a:solidFill>
                  <a:srgbClr val="000000"/>
                </a:solidFill>
                <a:effectLst/>
                <a:latin typeface="Consolas" panose="020B0609020204030204" pitchFamily="49" charset="0"/>
              </a:rPr>
              <a:t>) * kernel(</a:t>
            </a:r>
            <a:r>
              <a:rPr lang="it-IT" sz="1200" b="0" dirty="0" err="1">
                <a:solidFill>
                  <a:srgbClr val="000000"/>
                </a:solidFill>
                <a:effectLst/>
                <a:latin typeface="Consolas" panose="020B0609020204030204" pitchFamily="49" charset="0"/>
              </a:rPr>
              <a:t>kx</a:t>
            </a:r>
            <a:r>
              <a:rPr lang="it-IT" sz="1200" b="0" dirty="0">
                <a:solidFill>
                  <a:srgbClr val="000000"/>
                </a:solidFill>
                <a:effectLst/>
                <a:latin typeface="Consolas" panose="020B0609020204030204" pitchFamily="49" charset="0"/>
              </a:rPr>
              <a:t>, </a:t>
            </a:r>
            <a:r>
              <a:rPr lang="it-IT" sz="1200" b="0" dirty="0" err="1">
                <a:solidFill>
                  <a:srgbClr val="000000"/>
                </a:solidFill>
                <a:effectLst/>
                <a:latin typeface="Consolas" panose="020B0609020204030204" pitchFamily="49" charset="0"/>
              </a:rPr>
              <a:t>ky</a:t>
            </a:r>
            <a:r>
              <a:rPr lang="it-IT" sz="1200" b="0" dirty="0">
                <a:solidFill>
                  <a:srgbClr val="000000"/>
                </a:solidFill>
                <a:effectLst/>
                <a:latin typeface="Consolas" panose="020B0609020204030204" pitchFamily="49" charset="0"/>
              </a:rPr>
              <a:t>);</a:t>
            </a:r>
          </a:p>
          <a:p>
            <a:r>
              <a:rPr lang="it-IT" sz="1200" b="0" dirty="0">
                <a:solidFill>
                  <a:srgbClr val="000000"/>
                </a:solidFill>
                <a:effectLst/>
                <a:latin typeface="Consolas" panose="020B0609020204030204" pitchFamily="49" charset="0"/>
              </a:rPr>
              <a:t>                    }</a:t>
            </a:r>
          </a:p>
          <a:p>
            <a:r>
              <a:rPr lang="it-IT" sz="1200" b="0" dirty="0">
                <a:solidFill>
                  <a:srgbClr val="000000"/>
                </a:solidFill>
                <a:effectLst/>
                <a:latin typeface="Consolas" panose="020B0609020204030204" pitchFamily="49" charset="0"/>
              </a:rPr>
              <a:t>                }</a:t>
            </a:r>
          </a:p>
          <a:p>
            <a:br>
              <a:rPr lang="it-IT" sz="1200" b="0" dirty="0">
                <a:solidFill>
                  <a:srgbClr val="000000"/>
                </a:solidFill>
                <a:effectLst/>
                <a:latin typeface="Consolas" panose="020B0609020204030204" pitchFamily="49" charset="0"/>
              </a:rPr>
            </a:br>
            <a:r>
              <a:rPr lang="it-IT" sz="1200" b="0" dirty="0">
                <a:solidFill>
                  <a:srgbClr val="008000"/>
                </a:solidFill>
                <a:effectLst/>
                <a:latin typeface="Consolas" panose="020B0609020204030204" pitchFamily="49" charset="0"/>
              </a:rPr>
              <a:t>                // Set the output </a:t>
            </a:r>
            <a:r>
              <a:rPr lang="it-IT" sz="1200" b="0" dirty="0" err="1">
                <a:solidFill>
                  <a:srgbClr val="008000"/>
                </a:solidFill>
                <a:effectLst/>
                <a:latin typeface="Consolas" panose="020B0609020204030204" pitchFamily="49" charset="0"/>
              </a:rPr>
              <a:t>value</a:t>
            </a:r>
            <a:r>
              <a:rPr lang="it-IT" sz="1200" b="0" dirty="0">
                <a:solidFill>
                  <a:srgbClr val="008000"/>
                </a:solidFill>
                <a:effectLst/>
                <a:latin typeface="Consolas" panose="020B0609020204030204" pitchFamily="49" charset="0"/>
              </a:rPr>
              <a:t> (</a:t>
            </a:r>
            <a:r>
              <a:rPr lang="it-IT" sz="1200" b="0" dirty="0" err="1">
                <a:solidFill>
                  <a:srgbClr val="008000"/>
                </a:solidFill>
                <a:effectLst/>
                <a:latin typeface="Consolas" panose="020B0609020204030204" pitchFamily="49" charset="0"/>
              </a:rPr>
              <a:t>clamped</a:t>
            </a:r>
            <a:r>
              <a:rPr lang="it-IT" sz="1200" b="0" dirty="0">
                <a:solidFill>
                  <a:srgbClr val="008000"/>
                </a:solidFill>
                <a:effectLst/>
                <a:latin typeface="Consolas" panose="020B0609020204030204" pitchFamily="49" charset="0"/>
              </a:rPr>
              <a:t> </a:t>
            </a:r>
            <a:r>
              <a:rPr lang="it-IT" sz="1200" b="0" dirty="0" err="1">
                <a:solidFill>
                  <a:srgbClr val="008000"/>
                </a:solidFill>
                <a:effectLst/>
                <a:latin typeface="Consolas" panose="020B0609020204030204" pitchFamily="49" charset="0"/>
              </a:rPr>
              <a:t>between</a:t>
            </a:r>
            <a:r>
              <a:rPr lang="it-IT" sz="1200" b="0" dirty="0">
                <a:solidFill>
                  <a:srgbClr val="008000"/>
                </a:solidFill>
                <a:effectLst/>
                <a:latin typeface="Consolas" panose="020B0609020204030204" pitchFamily="49" charset="0"/>
              </a:rPr>
              <a:t> 0 and 255).</a:t>
            </a:r>
            <a:endParaRPr lang="it-IT" sz="1200" b="0" dirty="0">
              <a:solidFill>
                <a:srgbClr val="000000"/>
              </a:solidFill>
              <a:effectLst/>
              <a:latin typeface="Consolas" panose="020B0609020204030204" pitchFamily="49" charset="0"/>
            </a:endParaRPr>
          </a:p>
          <a:p>
            <a:r>
              <a:rPr lang="it-IT" sz="1200" b="0" dirty="0">
                <a:solidFill>
                  <a:srgbClr val="000000"/>
                </a:solidFill>
                <a:effectLst/>
                <a:latin typeface="Consolas" panose="020B0609020204030204" pitchFamily="49" charset="0"/>
              </a:rPr>
              <a:t>                </a:t>
            </a:r>
            <a:r>
              <a:rPr lang="it-IT" sz="1200" b="0" dirty="0" err="1">
                <a:solidFill>
                  <a:srgbClr val="000000"/>
                </a:solidFill>
                <a:effectLst/>
                <a:latin typeface="Consolas" panose="020B0609020204030204" pitchFamily="49" charset="0"/>
              </a:rPr>
              <a:t>output_image</a:t>
            </a:r>
            <a:r>
              <a:rPr lang="it-IT" sz="1200" b="0" dirty="0">
                <a:solidFill>
                  <a:srgbClr val="000000"/>
                </a:solidFill>
                <a:effectLst/>
                <a:latin typeface="Consolas" panose="020B0609020204030204" pitchFamily="49" charset="0"/>
              </a:rPr>
              <a:t>(x, y, </a:t>
            </a:r>
            <a:r>
              <a:rPr lang="it-IT" sz="1200" b="0" dirty="0" err="1">
                <a:solidFill>
                  <a:srgbClr val="000000"/>
                </a:solidFill>
                <a:effectLst/>
                <a:latin typeface="Consolas" panose="020B0609020204030204" pitchFamily="49" charset="0"/>
              </a:rPr>
              <a:t>channel</a:t>
            </a:r>
            <a:r>
              <a:rPr lang="it-IT" sz="1200" b="0" dirty="0">
                <a:solidFill>
                  <a:srgbClr val="000000"/>
                </a:solidFill>
                <a:effectLst/>
                <a:latin typeface="Consolas" panose="020B0609020204030204" pitchFamily="49" charset="0"/>
              </a:rPr>
              <a:t>) = (</a:t>
            </a:r>
            <a:r>
              <a:rPr lang="it-IT" sz="1200" b="0" dirty="0">
                <a:solidFill>
                  <a:srgbClr val="0000FF"/>
                </a:solidFill>
                <a:effectLst/>
                <a:latin typeface="Consolas" panose="020B0609020204030204" pitchFamily="49" charset="0"/>
              </a:rPr>
              <a:t>uint8_t</a:t>
            </a:r>
            <a:r>
              <a:rPr lang="it-IT" sz="1200" b="0" dirty="0">
                <a:solidFill>
                  <a:srgbClr val="000000"/>
                </a:solidFill>
                <a:effectLst/>
                <a:latin typeface="Consolas" panose="020B0609020204030204" pitchFamily="49" charset="0"/>
              </a:rPr>
              <a:t>)</a:t>
            </a:r>
            <a:r>
              <a:rPr lang="it-IT" sz="1200" b="0" dirty="0" err="1">
                <a:solidFill>
                  <a:srgbClr val="BD63C5"/>
                </a:solidFill>
                <a:effectLst/>
                <a:latin typeface="Consolas" panose="020B0609020204030204" pitchFamily="49" charset="0"/>
              </a:rPr>
              <a:t>clamp</a:t>
            </a:r>
            <a:r>
              <a:rPr lang="it-IT" sz="1200" b="0" dirty="0">
                <a:solidFill>
                  <a:srgbClr val="000000"/>
                </a:solidFill>
                <a:effectLst/>
                <a:latin typeface="Consolas" panose="020B0609020204030204" pitchFamily="49" charset="0"/>
              </a:rPr>
              <a:t>(</a:t>
            </a:r>
            <a:r>
              <a:rPr lang="it-IT" sz="1200" b="0" dirty="0">
                <a:solidFill>
                  <a:srgbClr val="098658"/>
                </a:solidFill>
                <a:effectLst/>
                <a:latin typeface="Consolas" panose="020B0609020204030204" pitchFamily="49" charset="0"/>
              </a:rPr>
              <a:t>0.0f</a:t>
            </a:r>
            <a:r>
              <a:rPr lang="it-IT" sz="1200" b="0" dirty="0">
                <a:solidFill>
                  <a:srgbClr val="000000"/>
                </a:solidFill>
                <a:effectLst/>
                <a:latin typeface="Consolas" panose="020B0609020204030204" pitchFamily="49" charset="0"/>
              </a:rPr>
              <a:t>, </a:t>
            </a:r>
            <a:r>
              <a:rPr lang="it-IT" sz="1200" b="0" dirty="0" err="1">
                <a:solidFill>
                  <a:srgbClr val="000000"/>
                </a:solidFill>
                <a:effectLst/>
                <a:latin typeface="Consolas" panose="020B0609020204030204" pitchFamily="49" charset="0"/>
              </a:rPr>
              <a:t>output_value</a:t>
            </a:r>
            <a:r>
              <a:rPr lang="it-IT" sz="1200" b="0" dirty="0">
                <a:solidFill>
                  <a:srgbClr val="000000"/>
                </a:solidFill>
                <a:effectLst/>
                <a:latin typeface="Consolas" panose="020B0609020204030204" pitchFamily="49" charset="0"/>
              </a:rPr>
              <a:t>, </a:t>
            </a:r>
            <a:r>
              <a:rPr lang="it-IT" sz="1200" b="0" dirty="0">
                <a:solidFill>
                  <a:srgbClr val="098658"/>
                </a:solidFill>
                <a:effectLst/>
                <a:latin typeface="Consolas" panose="020B0609020204030204" pitchFamily="49" charset="0"/>
              </a:rPr>
              <a:t>255.0f</a:t>
            </a:r>
            <a:r>
              <a:rPr lang="it-IT" sz="1200" b="0" dirty="0">
                <a:solidFill>
                  <a:srgbClr val="000000"/>
                </a:solidFill>
                <a:effectLst/>
                <a:latin typeface="Consolas" panose="020B0609020204030204" pitchFamily="49" charset="0"/>
              </a:rPr>
              <a:t>);</a:t>
            </a:r>
          </a:p>
          <a:p>
            <a:r>
              <a:rPr lang="it-IT" sz="1200" b="0" dirty="0">
                <a:solidFill>
                  <a:srgbClr val="000000"/>
                </a:solidFill>
                <a:effectLst/>
                <a:latin typeface="Consolas" panose="020B0609020204030204" pitchFamily="49" charset="0"/>
              </a:rPr>
              <a:t>            }</a:t>
            </a:r>
          </a:p>
          <a:p>
            <a:r>
              <a:rPr lang="it-IT" sz="1200" b="0" dirty="0">
                <a:solidFill>
                  <a:srgbClr val="000000"/>
                </a:solidFill>
                <a:effectLst/>
                <a:latin typeface="Consolas" panose="020B0609020204030204" pitchFamily="49" charset="0"/>
              </a:rPr>
              <a:t>        }</a:t>
            </a:r>
          </a:p>
          <a:p>
            <a:r>
              <a:rPr lang="it-IT" sz="1200" b="0" dirty="0">
                <a:solidFill>
                  <a:srgbClr val="000000"/>
                </a:solidFill>
                <a:effectLst/>
                <a:latin typeface="Consolas" panose="020B0609020204030204" pitchFamily="49" charset="0"/>
              </a:rPr>
              <a:t>    }</a:t>
            </a:r>
          </a:p>
          <a:p>
            <a:br>
              <a:rPr lang="it-IT" sz="1200" b="0" dirty="0">
                <a:solidFill>
                  <a:srgbClr val="000000"/>
                </a:solidFill>
                <a:effectLst/>
                <a:latin typeface="Consolas" panose="020B0609020204030204" pitchFamily="49" charset="0"/>
              </a:rPr>
            </a:br>
            <a:r>
              <a:rPr lang="it-IT" sz="1200" b="0" dirty="0">
                <a:solidFill>
                  <a:srgbClr val="008000"/>
                </a:solidFill>
                <a:effectLst/>
                <a:latin typeface="Consolas" panose="020B0609020204030204" pitchFamily="49" charset="0"/>
              </a:rPr>
              <a:t>    // Return the </a:t>
            </a:r>
            <a:r>
              <a:rPr lang="it-IT" sz="1200" b="0" dirty="0" err="1">
                <a:solidFill>
                  <a:srgbClr val="008000"/>
                </a:solidFill>
                <a:effectLst/>
                <a:latin typeface="Consolas" panose="020B0609020204030204" pitchFamily="49" charset="0"/>
              </a:rPr>
              <a:t>convolved</a:t>
            </a:r>
            <a:r>
              <a:rPr lang="it-IT" sz="1200" b="0" dirty="0">
                <a:solidFill>
                  <a:srgbClr val="008000"/>
                </a:solidFill>
                <a:effectLst/>
                <a:latin typeface="Consolas" panose="020B0609020204030204" pitchFamily="49" charset="0"/>
              </a:rPr>
              <a:t> image.</a:t>
            </a:r>
            <a:endParaRPr lang="it-IT" sz="1200" b="0" dirty="0">
              <a:solidFill>
                <a:srgbClr val="000000"/>
              </a:solidFill>
              <a:effectLst/>
              <a:latin typeface="Consolas" panose="020B0609020204030204" pitchFamily="49" charset="0"/>
            </a:endParaRPr>
          </a:p>
          <a:p>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return</a:t>
            </a:r>
            <a:r>
              <a:rPr lang="it-IT" sz="1200" b="0" dirty="0">
                <a:solidFill>
                  <a:srgbClr val="000000"/>
                </a:solidFill>
                <a:effectLst/>
                <a:latin typeface="Consolas" panose="020B0609020204030204" pitchFamily="49" charset="0"/>
              </a:rPr>
              <a:t> </a:t>
            </a:r>
            <a:r>
              <a:rPr lang="it-IT" sz="1200" b="0" dirty="0" err="1">
                <a:solidFill>
                  <a:srgbClr val="000000"/>
                </a:solidFill>
                <a:effectLst/>
                <a:latin typeface="Consolas" panose="020B0609020204030204" pitchFamily="49" charset="0"/>
              </a:rPr>
              <a:t>output_image</a:t>
            </a:r>
            <a:r>
              <a:rPr lang="it-IT" sz="1200" b="0" dirty="0">
                <a:solidFill>
                  <a:srgbClr val="000000"/>
                </a:solidFill>
                <a:effectLst/>
                <a:latin typeface="Consolas" panose="020B0609020204030204" pitchFamily="49" charset="0"/>
              </a:rPr>
              <a:t>;</a:t>
            </a:r>
          </a:p>
          <a:p>
            <a:r>
              <a:rPr lang="it-IT" sz="1200" b="0" dirty="0">
                <a:solidFill>
                  <a:srgbClr val="000000"/>
                </a:solidFill>
                <a:effectLst/>
                <a:latin typeface="Consolas" panose="020B0609020204030204" pitchFamily="49" charset="0"/>
              </a:rPr>
              <a:t>}</a:t>
            </a:r>
          </a:p>
          <a:p>
            <a:br>
              <a:rPr lang="it-IT" sz="1200" b="0" dirty="0">
                <a:solidFill>
                  <a:srgbClr val="000000"/>
                </a:solidFill>
                <a:effectLst/>
                <a:latin typeface="Consolas" panose="020B0609020204030204" pitchFamily="49" charset="0"/>
              </a:rPr>
            </a:br>
            <a:endParaRPr lang="it-IT" sz="1200" b="0" dirty="0">
              <a:solidFill>
                <a:srgbClr val="000000"/>
              </a:solidFill>
              <a:effectLst/>
              <a:latin typeface="Consolas" panose="020B0609020204030204" pitchFamily="49" charset="0"/>
            </a:endParaRPr>
          </a:p>
        </p:txBody>
      </p:sp>
      <p:sp>
        <p:nvSpPr>
          <p:cNvPr id="12" name="Rettangolo 11"/>
          <p:cNvSpPr/>
          <p:nvPr/>
        </p:nvSpPr>
        <p:spPr>
          <a:xfrm>
            <a:off x="8255000" y="6366466"/>
            <a:ext cx="280763" cy="501650"/>
          </a:xfrm>
          <a:prstGeom prst="rect">
            <a:avLst/>
          </a:prstGeom>
          <a:solidFill>
            <a:srgbClr val="003053"/>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solidFill>
                <a:srgbClr val="003257"/>
              </a:solidFill>
            </a:endParaRPr>
          </a:p>
        </p:txBody>
      </p:sp>
      <p:sp>
        <p:nvSpPr>
          <p:cNvPr id="11" name="Segnaposto numero diapositiva 10"/>
          <p:cNvSpPr>
            <a:spLocks noGrp="1"/>
          </p:cNvSpPr>
          <p:nvPr>
            <p:ph type="sldNum" sz="quarter" idx="12"/>
          </p:nvPr>
        </p:nvSpPr>
        <p:spPr>
          <a:xfrm>
            <a:off x="6433693" y="6356350"/>
            <a:ext cx="2133600" cy="365125"/>
          </a:xfrm>
        </p:spPr>
        <p:txBody>
          <a:bodyPr/>
          <a:lstStyle/>
          <a:p>
            <a:r>
              <a:rPr lang="it-IT" b="1" dirty="0">
                <a:solidFill>
                  <a:schemeClr val="bg1"/>
                </a:solidFill>
                <a:latin typeface="Arial"/>
                <a:cs typeface="Arial"/>
              </a:rPr>
              <a:t>10</a:t>
            </a:r>
          </a:p>
        </p:txBody>
      </p:sp>
      <p:sp>
        <p:nvSpPr>
          <p:cNvPr id="10" name="CasellaDiTesto 9"/>
          <p:cNvSpPr txBox="1"/>
          <p:nvPr/>
        </p:nvSpPr>
        <p:spPr>
          <a:xfrm>
            <a:off x="6864465" y="136525"/>
            <a:ext cx="1829348" cy="338554"/>
          </a:xfrm>
          <a:prstGeom prst="rect">
            <a:avLst/>
          </a:prstGeom>
          <a:noFill/>
        </p:spPr>
        <p:txBody>
          <a:bodyPr wrap="none" rtlCol="0">
            <a:spAutoFit/>
          </a:bodyPr>
          <a:lstStyle/>
          <a:p>
            <a:pPr algn="r"/>
            <a:r>
              <a:rPr lang="it-IT" sz="800" b="1" dirty="0">
                <a:solidFill>
                  <a:schemeClr val="bg1"/>
                </a:solidFill>
                <a:latin typeface="Arial"/>
                <a:cs typeface="Arial"/>
              </a:rPr>
              <a:t>K-</a:t>
            </a:r>
            <a:r>
              <a:rPr lang="it-IT" sz="800" b="1" dirty="0" err="1">
                <a:solidFill>
                  <a:schemeClr val="bg1"/>
                </a:solidFill>
                <a:latin typeface="Arial"/>
                <a:cs typeface="Arial"/>
              </a:rPr>
              <a:t>Means</a:t>
            </a:r>
            <a:r>
              <a:rPr lang="it-IT" sz="800" b="1" dirty="0">
                <a:solidFill>
                  <a:schemeClr val="bg1"/>
                </a:solidFill>
                <a:latin typeface="Arial"/>
                <a:cs typeface="Arial"/>
              </a:rPr>
              <a:t> Clustering with </a:t>
            </a:r>
            <a:r>
              <a:rPr lang="it-IT" sz="800" b="1" dirty="0" err="1">
                <a:solidFill>
                  <a:schemeClr val="bg1"/>
                </a:solidFill>
                <a:latin typeface="Arial"/>
                <a:cs typeface="Arial"/>
              </a:rPr>
              <a:t>OpenMP</a:t>
            </a:r>
            <a:endParaRPr lang="it-IT" sz="800" b="1" dirty="0">
              <a:solidFill>
                <a:schemeClr val="bg1"/>
              </a:solidFill>
              <a:latin typeface="Arial"/>
              <a:cs typeface="Arial"/>
            </a:endParaRPr>
          </a:p>
          <a:p>
            <a:pPr algn="r"/>
            <a:r>
              <a:rPr lang="it-IT" sz="800" dirty="0" err="1">
                <a:solidFill>
                  <a:schemeClr val="bg1"/>
                </a:solidFill>
                <a:latin typeface="Arial"/>
                <a:cs typeface="Arial"/>
              </a:rPr>
              <a:t>Sequential</a:t>
            </a:r>
            <a:r>
              <a:rPr lang="it-IT" sz="800" dirty="0">
                <a:solidFill>
                  <a:schemeClr val="bg1"/>
                </a:solidFill>
                <a:latin typeface="Arial"/>
                <a:cs typeface="Arial"/>
              </a:rPr>
              <a:t> </a:t>
            </a:r>
            <a:r>
              <a:rPr lang="it-IT" sz="800" dirty="0" err="1">
                <a:solidFill>
                  <a:schemeClr val="bg1"/>
                </a:solidFill>
                <a:latin typeface="Arial"/>
                <a:cs typeface="Arial"/>
              </a:rPr>
              <a:t>implementation</a:t>
            </a:r>
            <a:endParaRPr lang="it-IT" sz="800" dirty="0">
              <a:solidFill>
                <a:schemeClr val="bg1"/>
              </a:solidFill>
              <a:latin typeface="Arial"/>
              <a:cs typeface="Arial"/>
            </a:endParaRPr>
          </a:p>
        </p:txBody>
      </p:sp>
      <p:sp>
        <p:nvSpPr>
          <p:cNvPr id="8" name="CasellaDiTesto 7">
            <a:extLst>
              <a:ext uri="{FF2B5EF4-FFF2-40B4-BE49-F238E27FC236}">
                <a16:creationId xmlns:a16="http://schemas.microsoft.com/office/drawing/2014/main" id="{5B229F0A-C3CB-4195-9506-1DEFB4E632ED}"/>
              </a:ext>
            </a:extLst>
          </p:cNvPr>
          <p:cNvSpPr txBox="1"/>
          <p:nvPr/>
        </p:nvSpPr>
        <p:spPr>
          <a:xfrm>
            <a:off x="648253" y="2512377"/>
            <a:ext cx="7646763" cy="338554"/>
          </a:xfrm>
          <a:prstGeom prst="rect">
            <a:avLst/>
          </a:prstGeom>
          <a:noFill/>
        </p:spPr>
        <p:txBody>
          <a:bodyPr wrap="square">
            <a:spAutoFit/>
          </a:bodyPr>
          <a:lstStyle/>
          <a:p>
            <a:endParaRPr lang="it-IT" sz="1600"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35123804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magine 1"/>
          <p:cNvPicPr>
            <a:picLocks noChangeAspect="1"/>
          </p:cNvPicPr>
          <p:nvPr/>
        </p:nvPicPr>
        <p:blipFill>
          <a:blip r:embed="rId3"/>
          <a:stretch>
            <a:fillRect/>
          </a:stretch>
        </p:blipFill>
        <p:spPr>
          <a:xfrm>
            <a:off x="0" y="-17145"/>
            <a:ext cx="9170670" cy="6875145"/>
          </a:xfrm>
          <a:prstGeom prst="rect">
            <a:avLst/>
          </a:prstGeom>
        </p:spPr>
      </p:pic>
      <p:sp>
        <p:nvSpPr>
          <p:cNvPr id="7" name="CasellaDiTesto 6"/>
          <p:cNvSpPr txBox="1"/>
          <p:nvPr/>
        </p:nvSpPr>
        <p:spPr>
          <a:xfrm>
            <a:off x="648253" y="1158261"/>
            <a:ext cx="4663050" cy="461665"/>
          </a:xfrm>
          <a:prstGeom prst="rect">
            <a:avLst/>
          </a:prstGeom>
          <a:noFill/>
        </p:spPr>
        <p:txBody>
          <a:bodyPr wrap="square" rtlCol="0">
            <a:spAutoFit/>
          </a:bodyPr>
          <a:lstStyle/>
          <a:p>
            <a:r>
              <a:rPr lang="it-IT" sz="2400" b="1" dirty="0" err="1">
                <a:solidFill>
                  <a:schemeClr val="accent1">
                    <a:lumMod val="75000"/>
                  </a:schemeClr>
                </a:solidFill>
                <a:latin typeface="Arial"/>
                <a:cs typeface="Arial"/>
              </a:rPr>
              <a:t>Parallel</a:t>
            </a:r>
            <a:r>
              <a:rPr lang="it-IT" sz="2400" b="1" dirty="0">
                <a:solidFill>
                  <a:schemeClr val="accent1">
                    <a:lumMod val="75000"/>
                  </a:schemeClr>
                </a:solidFill>
                <a:latin typeface="Arial"/>
                <a:cs typeface="Arial"/>
              </a:rPr>
              <a:t> </a:t>
            </a:r>
            <a:r>
              <a:rPr lang="it-IT" sz="2400" b="1" dirty="0" err="1">
                <a:solidFill>
                  <a:schemeClr val="accent1">
                    <a:lumMod val="75000"/>
                  </a:schemeClr>
                </a:solidFill>
                <a:latin typeface="Arial"/>
                <a:cs typeface="Arial"/>
              </a:rPr>
              <a:t>implementation</a:t>
            </a:r>
            <a:endParaRPr lang="it-IT" sz="2400" b="1" dirty="0">
              <a:solidFill>
                <a:schemeClr val="accent1">
                  <a:lumMod val="75000"/>
                </a:schemeClr>
              </a:solidFill>
              <a:latin typeface="Arial"/>
              <a:cs typeface="Arial"/>
            </a:endParaRPr>
          </a:p>
        </p:txBody>
      </p:sp>
      <p:sp>
        <p:nvSpPr>
          <p:cNvPr id="12" name="Rettangolo 11"/>
          <p:cNvSpPr/>
          <p:nvPr/>
        </p:nvSpPr>
        <p:spPr>
          <a:xfrm>
            <a:off x="8255000" y="6366466"/>
            <a:ext cx="280763" cy="501650"/>
          </a:xfrm>
          <a:prstGeom prst="rect">
            <a:avLst/>
          </a:prstGeom>
          <a:solidFill>
            <a:srgbClr val="003053"/>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solidFill>
                <a:srgbClr val="003257"/>
              </a:solidFill>
            </a:endParaRPr>
          </a:p>
        </p:txBody>
      </p:sp>
      <p:sp>
        <p:nvSpPr>
          <p:cNvPr id="11" name="Segnaposto numero diapositiva 10"/>
          <p:cNvSpPr>
            <a:spLocks noGrp="1"/>
          </p:cNvSpPr>
          <p:nvPr>
            <p:ph type="sldNum" sz="quarter" idx="12"/>
          </p:nvPr>
        </p:nvSpPr>
        <p:spPr>
          <a:xfrm>
            <a:off x="6433693" y="6356350"/>
            <a:ext cx="2133600" cy="365125"/>
          </a:xfrm>
        </p:spPr>
        <p:txBody>
          <a:bodyPr/>
          <a:lstStyle/>
          <a:p>
            <a:r>
              <a:rPr lang="it-IT" b="1" dirty="0">
                <a:solidFill>
                  <a:schemeClr val="bg1"/>
                </a:solidFill>
                <a:latin typeface="Arial"/>
                <a:cs typeface="Arial"/>
              </a:rPr>
              <a:t>11</a:t>
            </a:r>
          </a:p>
        </p:txBody>
      </p:sp>
      <p:sp>
        <p:nvSpPr>
          <p:cNvPr id="10" name="CasellaDiTesto 9"/>
          <p:cNvSpPr txBox="1"/>
          <p:nvPr/>
        </p:nvSpPr>
        <p:spPr>
          <a:xfrm>
            <a:off x="6864465" y="136525"/>
            <a:ext cx="1829348" cy="338554"/>
          </a:xfrm>
          <a:prstGeom prst="rect">
            <a:avLst/>
          </a:prstGeom>
          <a:noFill/>
        </p:spPr>
        <p:txBody>
          <a:bodyPr wrap="none" rtlCol="0">
            <a:spAutoFit/>
          </a:bodyPr>
          <a:lstStyle/>
          <a:p>
            <a:pPr algn="r"/>
            <a:r>
              <a:rPr lang="it-IT" sz="800" b="1" dirty="0">
                <a:solidFill>
                  <a:schemeClr val="bg1"/>
                </a:solidFill>
                <a:latin typeface="Arial"/>
                <a:cs typeface="Arial"/>
              </a:rPr>
              <a:t>K-</a:t>
            </a:r>
            <a:r>
              <a:rPr lang="it-IT" sz="800" b="1" dirty="0" err="1">
                <a:solidFill>
                  <a:schemeClr val="bg1"/>
                </a:solidFill>
                <a:latin typeface="Arial"/>
                <a:cs typeface="Arial"/>
              </a:rPr>
              <a:t>Means</a:t>
            </a:r>
            <a:r>
              <a:rPr lang="it-IT" sz="800" b="1" dirty="0">
                <a:solidFill>
                  <a:schemeClr val="bg1"/>
                </a:solidFill>
                <a:latin typeface="Arial"/>
                <a:cs typeface="Arial"/>
              </a:rPr>
              <a:t> Clustering with </a:t>
            </a:r>
            <a:r>
              <a:rPr lang="it-IT" sz="800" b="1" dirty="0" err="1">
                <a:solidFill>
                  <a:schemeClr val="bg1"/>
                </a:solidFill>
                <a:latin typeface="Arial"/>
                <a:cs typeface="Arial"/>
              </a:rPr>
              <a:t>OpenMP</a:t>
            </a:r>
            <a:endParaRPr lang="it-IT" sz="800" b="1" dirty="0">
              <a:solidFill>
                <a:schemeClr val="bg1"/>
              </a:solidFill>
              <a:latin typeface="Arial"/>
              <a:cs typeface="Arial"/>
            </a:endParaRPr>
          </a:p>
          <a:p>
            <a:pPr algn="r"/>
            <a:r>
              <a:rPr lang="it-IT" sz="800" dirty="0" err="1">
                <a:solidFill>
                  <a:schemeClr val="bg1"/>
                </a:solidFill>
                <a:latin typeface="Arial"/>
                <a:cs typeface="Arial"/>
              </a:rPr>
              <a:t>Parallel</a:t>
            </a:r>
            <a:r>
              <a:rPr lang="it-IT" sz="800" dirty="0">
                <a:solidFill>
                  <a:schemeClr val="bg1"/>
                </a:solidFill>
                <a:latin typeface="Arial"/>
                <a:cs typeface="Arial"/>
              </a:rPr>
              <a:t> </a:t>
            </a:r>
            <a:r>
              <a:rPr lang="it-IT" sz="800" dirty="0" err="1">
                <a:solidFill>
                  <a:schemeClr val="bg1"/>
                </a:solidFill>
                <a:latin typeface="Arial"/>
                <a:cs typeface="Arial"/>
              </a:rPr>
              <a:t>implementation</a:t>
            </a:r>
            <a:endParaRPr lang="it-IT" sz="800" dirty="0">
              <a:solidFill>
                <a:schemeClr val="bg1"/>
              </a:solidFill>
              <a:latin typeface="Arial"/>
              <a:cs typeface="Arial"/>
            </a:endParaRPr>
          </a:p>
        </p:txBody>
      </p:sp>
      <p:sp>
        <p:nvSpPr>
          <p:cNvPr id="8" name="CasellaDiTesto 7">
            <a:extLst>
              <a:ext uri="{FF2B5EF4-FFF2-40B4-BE49-F238E27FC236}">
                <a16:creationId xmlns:a16="http://schemas.microsoft.com/office/drawing/2014/main" id="{F6AEE676-3A4D-4A17-9EAD-D9B9056045DE}"/>
              </a:ext>
            </a:extLst>
          </p:cNvPr>
          <p:cNvSpPr txBox="1"/>
          <p:nvPr/>
        </p:nvSpPr>
        <p:spPr>
          <a:xfrm>
            <a:off x="555366" y="1808862"/>
            <a:ext cx="8059937" cy="3939540"/>
          </a:xfrm>
          <a:prstGeom prst="rect">
            <a:avLst/>
          </a:prstGeom>
          <a:noFill/>
        </p:spPr>
        <p:txBody>
          <a:bodyPr wrap="square" rtlCol="0">
            <a:spAutoFit/>
          </a:bodyPr>
          <a:lstStyle/>
          <a:p>
            <a:pPr marL="457200" indent="-457200">
              <a:spcAft>
                <a:spcPts val="1200"/>
              </a:spcAft>
              <a:buFont typeface="Arial" panose="020B0604020202020204" pitchFamily="34" charset="0"/>
              <a:buChar char="•"/>
            </a:pPr>
            <a:r>
              <a:rPr lang="en-US" sz="2000" b="0" i="0" u="none" strike="noStrike" baseline="0" dirty="0"/>
              <a:t>Implemented with </a:t>
            </a:r>
            <a:r>
              <a:rPr lang="en-US" sz="2000" dirty="0"/>
              <a:t>CUDA to exploit the power of the GPU.</a:t>
            </a:r>
          </a:p>
          <a:p>
            <a:pPr marL="457200" indent="-457200">
              <a:spcAft>
                <a:spcPts val="1200"/>
              </a:spcAft>
              <a:buFont typeface="Arial" panose="020B0604020202020204" pitchFamily="34" charset="0"/>
              <a:buChar char="•"/>
            </a:pPr>
            <a:r>
              <a:rPr lang="en-US" sz="2000" dirty="0"/>
              <a:t>Convolution operation represents an embarrassingly parallel problem:</a:t>
            </a:r>
          </a:p>
          <a:p>
            <a:pPr marL="914400" lvl="1" indent="-457200">
              <a:spcAft>
                <a:spcPts val="1200"/>
              </a:spcAft>
              <a:buFont typeface="Courier New" panose="02070309020205020404" pitchFamily="49" charset="0"/>
              <a:buChar char="o"/>
            </a:pPr>
            <a:r>
              <a:rPr lang="en-US" sz="2000" dirty="0"/>
              <a:t>Depends exclusively on the pixel values in the original input image and the kernel coefficients.</a:t>
            </a:r>
          </a:p>
          <a:p>
            <a:pPr marL="914400" lvl="1" indent="-457200">
              <a:spcAft>
                <a:spcPts val="1200"/>
              </a:spcAft>
              <a:buFont typeface="Courier New" panose="02070309020205020404" pitchFamily="49" charset="0"/>
              <a:buChar char="o"/>
            </a:pPr>
            <a:r>
              <a:rPr lang="en-US" sz="2000" dirty="0"/>
              <a:t>These values are only read and never changed during the convolution operation.</a:t>
            </a:r>
          </a:p>
          <a:p>
            <a:pPr marL="914400" lvl="1" indent="-457200">
              <a:spcAft>
                <a:spcPts val="1200"/>
              </a:spcAft>
              <a:buFont typeface="Courier New" panose="02070309020205020404" pitchFamily="49" charset="0"/>
              <a:buChar char="o"/>
            </a:pPr>
            <a:r>
              <a:rPr lang="it-IT" sz="2000" dirty="0"/>
              <a:t>The output pixels </a:t>
            </a:r>
            <a:r>
              <a:rPr lang="en-US" sz="2000" dirty="0"/>
              <a:t>are written only once and by only one thread.</a:t>
            </a:r>
          </a:p>
          <a:p>
            <a:pPr marL="914400" lvl="1" indent="-457200">
              <a:spcAft>
                <a:spcPts val="1200"/>
              </a:spcAft>
              <a:buFont typeface="Courier New" panose="02070309020205020404" pitchFamily="49" charset="0"/>
              <a:buChar char="o"/>
            </a:pPr>
            <a:r>
              <a:rPr lang="en-US" sz="2000" dirty="0"/>
              <a:t>Therefore, each thread can read, perform the convolution operation and write the output to memory without the need of synchronization with other threads.</a:t>
            </a:r>
          </a:p>
        </p:txBody>
      </p:sp>
    </p:spTree>
    <p:extLst>
      <p:ext uri="{BB962C8B-B14F-4D97-AF65-F5344CB8AC3E}">
        <p14:creationId xmlns:p14="http://schemas.microsoft.com/office/powerpoint/2010/main" val="10698516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magine 1"/>
          <p:cNvPicPr>
            <a:picLocks noChangeAspect="1"/>
          </p:cNvPicPr>
          <p:nvPr/>
        </p:nvPicPr>
        <p:blipFill>
          <a:blip r:embed="rId3"/>
          <a:stretch>
            <a:fillRect/>
          </a:stretch>
        </p:blipFill>
        <p:spPr>
          <a:xfrm>
            <a:off x="0" y="-17145"/>
            <a:ext cx="9170670" cy="6875145"/>
          </a:xfrm>
          <a:prstGeom prst="rect">
            <a:avLst/>
          </a:prstGeom>
        </p:spPr>
      </p:pic>
      <p:sp>
        <p:nvSpPr>
          <p:cNvPr id="12" name="Rettangolo 11"/>
          <p:cNvSpPr/>
          <p:nvPr/>
        </p:nvSpPr>
        <p:spPr>
          <a:xfrm>
            <a:off x="8255000" y="6366466"/>
            <a:ext cx="280763" cy="501650"/>
          </a:xfrm>
          <a:prstGeom prst="rect">
            <a:avLst/>
          </a:prstGeom>
          <a:solidFill>
            <a:srgbClr val="003053"/>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solidFill>
                <a:srgbClr val="003257"/>
              </a:solidFill>
            </a:endParaRPr>
          </a:p>
        </p:txBody>
      </p:sp>
      <p:sp>
        <p:nvSpPr>
          <p:cNvPr id="11" name="Segnaposto numero diapositiva 10"/>
          <p:cNvSpPr>
            <a:spLocks noGrp="1"/>
          </p:cNvSpPr>
          <p:nvPr>
            <p:ph type="sldNum" sz="quarter" idx="12"/>
          </p:nvPr>
        </p:nvSpPr>
        <p:spPr>
          <a:xfrm>
            <a:off x="6433693" y="6356350"/>
            <a:ext cx="2133600" cy="365125"/>
          </a:xfrm>
        </p:spPr>
        <p:txBody>
          <a:bodyPr/>
          <a:lstStyle/>
          <a:p>
            <a:r>
              <a:rPr lang="it-IT" b="1" dirty="0">
                <a:solidFill>
                  <a:schemeClr val="bg1"/>
                </a:solidFill>
                <a:latin typeface="Arial"/>
                <a:cs typeface="Arial"/>
              </a:rPr>
              <a:t>12</a:t>
            </a:r>
          </a:p>
        </p:txBody>
      </p:sp>
      <p:sp>
        <p:nvSpPr>
          <p:cNvPr id="10" name="CasellaDiTesto 9"/>
          <p:cNvSpPr txBox="1"/>
          <p:nvPr/>
        </p:nvSpPr>
        <p:spPr>
          <a:xfrm>
            <a:off x="6864465" y="136525"/>
            <a:ext cx="1829348" cy="338554"/>
          </a:xfrm>
          <a:prstGeom prst="rect">
            <a:avLst/>
          </a:prstGeom>
          <a:noFill/>
        </p:spPr>
        <p:txBody>
          <a:bodyPr wrap="none" rtlCol="0">
            <a:spAutoFit/>
          </a:bodyPr>
          <a:lstStyle/>
          <a:p>
            <a:pPr algn="r"/>
            <a:r>
              <a:rPr lang="it-IT" sz="800" b="1" dirty="0">
                <a:solidFill>
                  <a:schemeClr val="bg1"/>
                </a:solidFill>
                <a:latin typeface="Arial"/>
                <a:cs typeface="Arial"/>
              </a:rPr>
              <a:t>K-</a:t>
            </a:r>
            <a:r>
              <a:rPr lang="it-IT" sz="800" b="1" dirty="0" err="1">
                <a:solidFill>
                  <a:schemeClr val="bg1"/>
                </a:solidFill>
                <a:latin typeface="Arial"/>
                <a:cs typeface="Arial"/>
              </a:rPr>
              <a:t>Means</a:t>
            </a:r>
            <a:r>
              <a:rPr lang="it-IT" sz="800" b="1" dirty="0">
                <a:solidFill>
                  <a:schemeClr val="bg1"/>
                </a:solidFill>
                <a:latin typeface="Arial"/>
                <a:cs typeface="Arial"/>
              </a:rPr>
              <a:t> Clustering with </a:t>
            </a:r>
            <a:r>
              <a:rPr lang="it-IT" sz="800" b="1" dirty="0" err="1">
                <a:solidFill>
                  <a:schemeClr val="bg1"/>
                </a:solidFill>
                <a:latin typeface="Arial"/>
                <a:cs typeface="Arial"/>
              </a:rPr>
              <a:t>OpenMP</a:t>
            </a:r>
            <a:endParaRPr lang="it-IT" sz="800" b="1" dirty="0">
              <a:solidFill>
                <a:schemeClr val="bg1"/>
              </a:solidFill>
              <a:latin typeface="Arial"/>
              <a:cs typeface="Arial"/>
            </a:endParaRPr>
          </a:p>
          <a:p>
            <a:pPr algn="r"/>
            <a:r>
              <a:rPr lang="it-IT" sz="800" dirty="0" err="1">
                <a:solidFill>
                  <a:schemeClr val="bg1"/>
                </a:solidFill>
                <a:latin typeface="Arial"/>
                <a:cs typeface="Arial"/>
              </a:rPr>
              <a:t>Parallel</a:t>
            </a:r>
            <a:r>
              <a:rPr lang="it-IT" sz="800" dirty="0">
                <a:solidFill>
                  <a:schemeClr val="bg1"/>
                </a:solidFill>
                <a:latin typeface="Arial"/>
                <a:cs typeface="Arial"/>
              </a:rPr>
              <a:t> </a:t>
            </a:r>
            <a:r>
              <a:rPr lang="it-IT" sz="800" dirty="0" err="1">
                <a:solidFill>
                  <a:schemeClr val="bg1"/>
                </a:solidFill>
                <a:latin typeface="Arial"/>
                <a:cs typeface="Arial"/>
              </a:rPr>
              <a:t>implementation</a:t>
            </a:r>
            <a:endParaRPr lang="it-IT" sz="800" dirty="0">
              <a:solidFill>
                <a:schemeClr val="bg1"/>
              </a:solidFill>
              <a:latin typeface="Arial"/>
              <a:cs typeface="Arial"/>
            </a:endParaRPr>
          </a:p>
        </p:txBody>
      </p:sp>
      <p:pic>
        <p:nvPicPr>
          <p:cNvPr id="15" name="Immagine 14">
            <a:extLst>
              <a:ext uri="{FF2B5EF4-FFF2-40B4-BE49-F238E27FC236}">
                <a16:creationId xmlns:a16="http://schemas.microsoft.com/office/drawing/2014/main" id="{4410E1F1-FDA7-4DA4-A0D3-A1C1DBC29F50}"/>
              </a:ext>
            </a:extLst>
          </p:cNvPr>
          <p:cNvPicPr>
            <a:picLocks noChangeAspect="1"/>
          </p:cNvPicPr>
          <p:nvPr/>
        </p:nvPicPr>
        <p:blipFill>
          <a:blip r:embed="rId4"/>
          <a:stretch>
            <a:fillRect/>
          </a:stretch>
        </p:blipFill>
        <p:spPr>
          <a:xfrm>
            <a:off x="2173524" y="4970763"/>
            <a:ext cx="4796951" cy="1590294"/>
          </a:xfrm>
          <a:prstGeom prst="rect">
            <a:avLst/>
          </a:prstGeom>
        </p:spPr>
      </p:pic>
      <p:sp>
        <p:nvSpPr>
          <p:cNvPr id="9" name="CasellaDiTesto 8">
            <a:extLst>
              <a:ext uri="{FF2B5EF4-FFF2-40B4-BE49-F238E27FC236}">
                <a16:creationId xmlns:a16="http://schemas.microsoft.com/office/drawing/2014/main" id="{67459509-0A51-444A-9A83-9CE35B3ED20C}"/>
              </a:ext>
            </a:extLst>
          </p:cNvPr>
          <p:cNvSpPr txBox="1"/>
          <p:nvPr/>
        </p:nvSpPr>
        <p:spPr>
          <a:xfrm>
            <a:off x="642009" y="1917739"/>
            <a:ext cx="8051804" cy="2708434"/>
          </a:xfrm>
          <a:prstGeom prst="rect">
            <a:avLst/>
          </a:prstGeom>
          <a:noFill/>
        </p:spPr>
        <p:txBody>
          <a:bodyPr wrap="square">
            <a:spAutoFit/>
          </a:bodyPr>
          <a:lstStyle/>
          <a:p>
            <a:pPr marL="457200" indent="-457200">
              <a:spcAft>
                <a:spcPts val="1200"/>
              </a:spcAft>
              <a:buFont typeface="Arial" panose="020B0604020202020204" pitchFamily="34" charset="0"/>
              <a:buChar char="•"/>
            </a:pPr>
            <a:r>
              <a:rPr lang="en-US" sz="2000" dirty="0"/>
              <a:t>Can use </a:t>
            </a:r>
            <a:r>
              <a:rPr lang="en-US" sz="2000" b="1" dirty="0" err="1"/>
              <a:t>SoA</a:t>
            </a:r>
            <a:r>
              <a:rPr lang="en-US" sz="2000" dirty="0"/>
              <a:t> architecture to enable coalesced memory access:</a:t>
            </a:r>
          </a:p>
          <a:p>
            <a:pPr marL="914400" lvl="1" indent="-457200">
              <a:spcAft>
                <a:spcPts val="1200"/>
              </a:spcAft>
              <a:buFont typeface="Courier New" panose="02070309020205020404" pitchFamily="49" charset="0"/>
              <a:buChar char="o"/>
            </a:pPr>
            <a:r>
              <a:rPr lang="en-US" sz="2000" dirty="0" err="1"/>
              <a:t>SoA</a:t>
            </a:r>
            <a:r>
              <a:rPr lang="en-US" sz="2000" dirty="0"/>
              <a:t> architecture turns out to be more cache-friendly, enhancing spatial and temporal locality of data.</a:t>
            </a:r>
          </a:p>
          <a:p>
            <a:pPr marL="914400" lvl="1" indent="-457200">
              <a:spcAft>
                <a:spcPts val="1200"/>
              </a:spcAft>
              <a:buFont typeface="Courier New" panose="02070309020205020404" pitchFamily="49" charset="0"/>
              <a:buChar char="o"/>
            </a:pPr>
            <a:r>
              <a:rPr lang="en-US" sz="2000" dirty="0"/>
              <a:t>In fact, during a read of an element, some following values are also loaded into the cache due to </a:t>
            </a:r>
            <a:r>
              <a:rPr lang="en-US" sz="2000" b="1" dirty="0"/>
              <a:t>memory burst</a:t>
            </a:r>
            <a:r>
              <a:rPr lang="en-US" sz="2000" dirty="0"/>
              <a:t>.</a:t>
            </a:r>
          </a:p>
          <a:p>
            <a:pPr marL="914400" lvl="1" indent="-457200">
              <a:spcAft>
                <a:spcPts val="1200"/>
              </a:spcAft>
              <a:buFont typeface="Courier New" panose="02070309020205020404" pitchFamily="49" charset="0"/>
              <a:buChar char="o"/>
            </a:pPr>
            <a:r>
              <a:rPr lang="en-US" sz="2000" dirty="0"/>
              <a:t>This </a:t>
            </a:r>
            <a:r>
              <a:rPr lang="it-IT" sz="2000" dirty="0" err="1"/>
              <a:t>allow</a:t>
            </a:r>
            <a:r>
              <a:rPr lang="it-IT" sz="2000" dirty="0"/>
              <a:t> consecutive </a:t>
            </a:r>
            <a:r>
              <a:rPr lang="en-US" sz="2000" dirty="0"/>
              <a:t>threads to access consecutive memory addresses, ensuring </a:t>
            </a:r>
            <a:r>
              <a:rPr lang="it-IT" sz="2000" b="1" dirty="0" err="1"/>
              <a:t>coalesced</a:t>
            </a:r>
            <a:r>
              <a:rPr lang="it-IT" sz="2000" b="1" dirty="0"/>
              <a:t> </a:t>
            </a:r>
            <a:r>
              <a:rPr lang="it-IT" sz="2000" b="1" dirty="0" err="1"/>
              <a:t>memory</a:t>
            </a:r>
            <a:r>
              <a:rPr lang="it-IT" sz="2000" b="1" dirty="0"/>
              <a:t> access</a:t>
            </a:r>
            <a:r>
              <a:rPr lang="it-IT" sz="2000" dirty="0"/>
              <a:t>.</a:t>
            </a:r>
            <a:endParaRPr lang="en-US" sz="2000" b="0" i="0" u="none" strike="noStrike" baseline="0" dirty="0"/>
          </a:p>
        </p:txBody>
      </p:sp>
      <p:pic>
        <p:nvPicPr>
          <p:cNvPr id="5" name="Immagine 4">
            <a:extLst>
              <a:ext uri="{FF2B5EF4-FFF2-40B4-BE49-F238E27FC236}">
                <a16:creationId xmlns:a16="http://schemas.microsoft.com/office/drawing/2014/main" id="{44B07157-AE25-4593-8034-34EBEC6EE933}"/>
              </a:ext>
            </a:extLst>
          </p:cNvPr>
          <p:cNvPicPr>
            <a:picLocks noChangeAspect="1"/>
          </p:cNvPicPr>
          <p:nvPr/>
        </p:nvPicPr>
        <p:blipFill>
          <a:blip r:embed="rId5"/>
          <a:stretch>
            <a:fillRect/>
          </a:stretch>
        </p:blipFill>
        <p:spPr>
          <a:xfrm>
            <a:off x="1397994" y="862128"/>
            <a:ext cx="6348010" cy="815411"/>
          </a:xfrm>
          <a:prstGeom prst="rect">
            <a:avLst/>
          </a:prstGeom>
        </p:spPr>
      </p:pic>
    </p:spTree>
    <p:extLst>
      <p:ext uri="{BB962C8B-B14F-4D97-AF65-F5344CB8AC3E}">
        <p14:creationId xmlns:p14="http://schemas.microsoft.com/office/powerpoint/2010/main" val="11963566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9">
                                            <p:txEl>
                                              <p:pRg st="3" end="3"/>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magine 1"/>
          <p:cNvPicPr>
            <a:picLocks noChangeAspect="1"/>
          </p:cNvPicPr>
          <p:nvPr/>
        </p:nvPicPr>
        <p:blipFill>
          <a:blip r:embed="rId3"/>
          <a:stretch>
            <a:fillRect/>
          </a:stretch>
        </p:blipFill>
        <p:spPr>
          <a:xfrm>
            <a:off x="0" y="-17145"/>
            <a:ext cx="9170670" cy="6875145"/>
          </a:xfrm>
          <a:prstGeom prst="rect">
            <a:avLst/>
          </a:prstGeom>
        </p:spPr>
      </p:pic>
      <p:sp>
        <p:nvSpPr>
          <p:cNvPr id="12" name="Rettangolo 11"/>
          <p:cNvSpPr/>
          <p:nvPr/>
        </p:nvSpPr>
        <p:spPr>
          <a:xfrm>
            <a:off x="8255000" y="6366466"/>
            <a:ext cx="280763" cy="501650"/>
          </a:xfrm>
          <a:prstGeom prst="rect">
            <a:avLst/>
          </a:prstGeom>
          <a:solidFill>
            <a:srgbClr val="003053"/>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solidFill>
                <a:srgbClr val="003257"/>
              </a:solidFill>
            </a:endParaRPr>
          </a:p>
        </p:txBody>
      </p:sp>
      <p:sp>
        <p:nvSpPr>
          <p:cNvPr id="11" name="Segnaposto numero diapositiva 10"/>
          <p:cNvSpPr>
            <a:spLocks noGrp="1"/>
          </p:cNvSpPr>
          <p:nvPr>
            <p:ph type="sldNum" sz="quarter" idx="12"/>
          </p:nvPr>
        </p:nvSpPr>
        <p:spPr>
          <a:xfrm>
            <a:off x="6433693" y="6356350"/>
            <a:ext cx="2133600" cy="365125"/>
          </a:xfrm>
        </p:spPr>
        <p:txBody>
          <a:bodyPr/>
          <a:lstStyle/>
          <a:p>
            <a:r>
              <a:rPr lang="it-IT" b="1" dirty="0">
                <a:solidFill>
                  <a:schemeClr val="bg1"/>
                </a:solidFill>
                <a:latin typeface="Arial"/>
                <a:cs typeface="Arial"/>
              </a:rPr>
              <a:t>13</a:t>
            </a:r>
          </a:p>
        </p:txBody>
      </p:sp>
      <p:sp>
        <p:nvSpPr>
          <p:cNvPr id="10" name="CasellaDiTesto 9"/>
          <p:cNvSpPr txBox="1"/>
          <p:nvPr/>
        </p:nvSpPr>
        <p:spPr>
          <a:xfrm>
            <a:off x="6864465" y="136525"/>
            <a:ext cx="1829348" cy="338554"/>
          </a:xfrm>
          <a:prstGeom prst="rect">
            <a:avLst/>
          </a:prstGeom>
          <a:noFill/>
        </p:spPr>
        <p:txBody>
          <a:bodyPr wrap="none" rtlCol="0">
            <a:spAutoFit/>
          </a:bodyPr>
          <a:lstStyle/>
          <a:p>
            <a:pPr algn="r"/>
            <a:r>
              <a:rPr lang="it-IT" sz="800" b="1" dirty="0">
                <a:solidFill>
                  <a:schemeClr val="bg1"/>
                </a:solidFill>
                <a:latin typeface="Arial"/>
                <a:cs typeface="Arial"/>
              </a:rPr>
              <a:t>K-</a:t>
            </a:r>
            <a:r>
              <a:rPr lang="it-IT" sz="800" b="1" dirty="0" err="1">
                <a:solidFill>
                  <a:schemeClr val="bg1"/>
                </a:solidFill>
                <a:latin typeface="Arial"/>
                <a:cs typeface="Arial"/>
              </a:rPr>
              <a:t>Means</a:t>
            </a:r>
            <a:r>
              <a:rPr lang="it-IT" sz="800" b="1" dirty="0">
                <a:solidFill>
                  <a:schemeClr val="bg1"/>
                </a:solidFill>
                <a:latin typeface="Arial"/>
                <a:cs typeface="Arial"/>
              </a:rPr>
              <a:t> Clustering with </a:t>
            </a:r>
            <a:r>
              <a:rPr lang="it-IT" sz="800" b="1" dirty="0" err="1">
                <a:solidFill>
                  <a:schemeClr val="bg1"/>
                </a:solidFill>
                <a:latin typeface="Arial"/>
                <a:cs typeface="Arial"/>
              </a:rPr>
              <a:t>OpenMP</a:t>
            </a:r>
            <a:endParaRPr lang="it-IT" sz="800" b="1" dirty="0">
              <a:solidFill>
                <a:schemeClr val="bg1"/>
              </a:solidFill>
              <a:latin typeface="Arial"/>
              <a:cs typeface="Arial"/>
            </a:endParaRPr>
          </a:p>
          <a:p>
            <a:pPr algn="r"/>
            <a:r>
              <a:rPr lang="it-IT" sz="800" dirty="0" err="1">
                <a:solidFill>
                  <a:schemeClr val="bg1"/>
                </a:solidFill>
                <a:latin typeface="Arial"/>
                <a:cs typeface="Arial"/>
              </a:rPr>
              <a:t>Parallel</a:t>
            </a:r>
            <a:r>
              <a:rPr lang="it-IT" sz="800" dirty="0">
                <a:solidFill>
                  <a:schemeClr val="bg1"/>
                </a:solidFill>
                <a:latin typeface="Arial"/>
                <a:cs typeface="Arial"/>
              </a:rPr>
              <a:t> </a:t>
            </a:r>
            <a:r>
              <a:rPr lang="it-IT" sz="800" dirty="0" err="1">
                <a:solidFill>
                  <a:schemeClr val="bg1"/>
                </a:solidFill>
                <a:latin typeface="Arial"/>
                <a:cs typeface="Arial"/>
              </a:rPr>
              <a:t>implementation</a:t>
            </a:r>
            <a:endParaRPr lang="it-IT" sz="800" dirty="0">
              <a:solidFill>
                <a:schemeClr val="bg1"/>
              </a:solidFill>
              <a:latin typeface="Arial"/>
              <a:cs typeface="Arial"/>
            </a:endParaRPr>
          </a:p>
        </p:txBody>
      </p:sp>
      <p:sp>
        <p:nvSpPr>
          <p:cNvPr id="8" name="CasellaDiTesto 7">
            <a:extLst>
              <a:ext uri="{FF2B5EF4-FFF2-40B4-BE49-F238E27FC236}">
                <a16:creationId xmlns:a16="http://schemas.microsoft.com/office/drawing/2014/main" id="{F6AEE676-3A4D-4A17-9EAD-D9B9056045DE}"/>
              </a:ext>
            </a:extLst>
          </p:cNvPr>
          <p:cNvSpPr txBox="1"/>
          <p:nvPr/>
        </p:nvSpPr>
        <p:spPr>
          <a:xfrm>
            <a:off x="555367" y="1235104"/>
            <a:ext cx="4363474" cy="4862870"/>
          </a:xfrm>
          <a:prstGeom prst="rect">
            <a:avLst/>
          </a:prstGeom>
          <a:noFill/>
        </p:spPr>
        <p:txBody>
          <a:bodyPr wrap="square" rtlCol="0">
            <a:spAutoFit/>
          </a:bodyPr>
          <a:lstStyle/>
          <a:p>
            <a:pPr marL="457200" indent="-457200">
              <a:spcAft>
                <a:spcPts val="1200"/>
              </a:spcAft>
              <a:buFont typeface="Arial" panose="020B0604020202020204" pitchFamily="34" charset="0"/>
              <a:buChar char="•"/>
            </a:pPr>
            <a:r>
              <a:rPr lang="en-US" sz="2000" b="0" i="0" u="none" strike="noStrike" baseline="0" dirty="0"/>
              <a:t>Different</a:t>
            </a:r>
            <a:r>
              <a:rPr lang="en-US" sz="2000" b="0" i="0" u="none" strike="noStrike" dirty="0"/>
              <a:t> level of device memory:</a:t>
            </a:r>
          </a:p>
          <a:p>
            <a:pPr marL="914400" lvl="1" indent="-457200">
              <a:spcAft>
                <a:spcPts val="1200"/>
              </a:spcAft>
              <a:buFont typeface="Courier New" panose="02070309020205020404" pitchFamily="49" charset="0"/>
              <a:buChar char="o"/>
            </a:pPr>
            <a:r>
              <a:rPr lang="en-US" sz="2000" b="1" baseline="0" dirty="0"/>
              <a:t>Global</a:t>
            </a:r>
            <a:r>
              <a:rPr lang="en-US" sz="2000" b="1" dirty="0"/>
              <a:t> memory</a:t>
            </a:r>
            <a:r>
              <a:rPr lang="en-US" sz="2000" dirty="0"/>
              <a:t>: is the main and slowest memory in the device. Is shared among all blocks </a:t>
            </a:r>
            <a:r>
              <a:rPr lang="it-IT" sz="2000" dirty="0"/>
              <a:t>in the </a:t>
            </a:r>
            <a:r>
              <a:rPr lang="it-IT" sz="2000" dirty="0" err="1"/>
              <a:t>grid</a:t>
            </a:r>
            <a:r>
              <a:rPr lang="it-IT" sz="2000" dirty="0"/>
              <a:t>.</a:t>
            </a:r>
          </a:p>
          <a:p>
            <a:pPr marL="914400" lvl="1" indent="-457200">
              <a:spcAft>
                <a:spcPts val="1200"/>
              </a:spcAft>
              <a:buFont typeface="Courier New" panose="02070309020205020404" pitchFamily="49" charset="0"/>
              <a:buChar char="o"/>
            </a:pPr>
            <a:r>
              <a:rPr lang="en-US" sz="2000" b="1" dirty="0"/>
              <a:t>Constant memory</a:t>
            </a:r>
            <a:r>
              <a:rPr lang="en-US" sz="2000" dirty="0"/>
              <a:t>: is a small and fast memory that can be used to store variables that will not be changed during processing. Is shared among all blocks in the grid.</a:t>
            </a:r>
          </a:p>
          <a:p>
            <a:pPr marL="914400" lvl="1" indent="-457200">
              <a:spcAft>
                <a:spcPts val="1200"/>
              </a:spcAft>
              <a:buFont typeface="Courier New" panose="02070309020205020404" pitchFamily="49" charset="0"/>
              <a:buChar char="o"/>
            </a:pPr>
            <a:r>
              <a:rPr lang="en-US" sz="2000" b="1" dirty="0"/>
              <a:t>Shared memory</a:t>
            </a:r>
            <a:r>
              <a:rPr lang="en-US" sz="2000" dirty="0"/>
              <a:t>: is a small and low-latency memory, shared among all threads in a block.</a:t>
            </a:r>
            <a:endParaRPr lang="en-US" sz="2000" b="0" i="0" u="none" strike="noStrike" baseline="0" dirty="0"/>
          </a:p>
        </p:txBody>
      </p:sp>
      <p:pic>
        <p:nvPicPr>
          <p:cNvPr id="4" name="Immagine 3">
            <a:extLst>
              <a:ext uri="{FF2B5EF4-FFF2-40B4-BE49-F238E27FC236}">
                <a16:creationId xmlns:a16="http://schemas.microsoft.com/office/drawing/2014/main" id="{B7BB00E2-9672-4A84-B01C-76BF760F5458}"/>
              </a:ext>
            </a:extLst>
          </p:cNvPr>
          <p:cNvPicPr>
            <a:picLocks noChangeAspect="1"/>
          </p:cNvPicPr>
          <p:nvPr/>
        </p:nvPicPr>
        <p:blipFill>
          <a:blip r:embed="rId4"/>
          <a:stretch>
            <a:fillRect/>
          </a:stretch>
        </p:blipFill>
        <p:spPr>
          <a:xfrm>
            <a:off x="5421658" y="1673466"/>
            <a:ext cx="3402281" cy="3986147"/>
          </a:xfrm>
          <a:prstGeom prst="rect">
            <a:avLst/>
          </a:prstGeom>
        </p:spPr>
      </p:pic>
    </p:spTree>
    <p:extLst>
      <p:ext uri="{BB962C8B-B14F-4D97-AF65-F5344CB8AC3E}">
        <p14:creationId xmlns:p14="http://schemas.microsoft.com/office/powerpoint/2010/main" val="36601725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magine 1"/>
          <p:cNvPicPr>
            <a:picLocks noChangeAspect="1"/>
          </p:cNvPicPr>
          <p:nvPr/>
        </p:nvPicPr>
        <p:blipFill>
          <a:blip r:embed="rId3"/>
          <a:stretch>
            <a:fillRect/>
          </a:stretch>
        </p:blipFill>
        <p:spPr>
          <a:xfrm>
            <a:off x="0" y="-17145"/>
            <a:ext cx="9170670" cy="6875145"/>
          </a:xfrm>
          <a:prstGeom prst="rect">
            <a:avLst/>
          </a:prstGeom>
        </p:spPr>
      </p:pic>
      <p:sp>
        <p:nvSpPr>
          <p:cNvPr id="12" name="Rettangolo 11"/>
          <p:cNvSpPr/>
          <p:nvPr/>
        </p:nvSpPr>
        <p:spPr>
          <a:xfrm>
            <a:off x="8255000" y="6366466"/>
            <a:ext cx="280763" cy="501650"/>
          </a:xfrm>
          <a:prstGeom prst="rect">
            <a:avLst/>
          </a:prstGeom>
          <a:solidFill>
            <a:srgbClr val="003053"/>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solidFill>
                <a:srgbClr val="003257"/>
              </a:solidFill>
            </a:endParaRPr>
          </a:p>
        </p:txBody>
      </p:sp>
      <p:sp>
        <p:nvSpPr>
          <p:cNvPr id="11" name="Segnaposto numero diapositiva 10"/>
          <p:cNvSpPr>
            <a:spLocks noGrp="1"/>
          </p:cNvSpPr>
          <p:nvPr>
            <p:ph type="sldNum" sz="quarter" idx="12"/>
          </p:nvPr>
        </p:nvSpPr>
        <p:spPr>
          <a:xfrm>
            <a:off x="6433693" y="6356350"/>
            <a:ext cx="2133600" cy="365125"/>
          </a:xfrm>
        </p:spPr>
        <p:txBody>
          <a:bodyPr/>
          <a:lstStyle/>
          <a:p>
            <a:r>
              <a:rPr lang="it-IT" b="1" dirty="0">
                <a:solidFill>
                  <a:schemeClr val="bg1"/>
                </a:solidFill>
                <a:latin typeface="Arial"/>
                <a:cs typeface="Arial"/>
              </a:rPr>
              <a:t>14</a:t>
            </a:r>
          </a:p>
        </p:txBody>
      </p:sp>
      <p:sp>
        <p:nvSpPr>
          <p:cNvPr id="10" name="CasellaDiTesto 9"/>
          <p:cNvSpPr txBox="1"/>
          <p:nvPr/>
        </p:nvSpPr>
        <p:spPr>
          <a:xfrm>
            <a:off x="6864465" y="136525"/>
            <a:ext cx="1829348" cy="338554"/>
          </a:xfrm>
          <a:prstGeom prst="rect">
            <a:avLst/>
          </a:prstGeom>
          <a:noFill/>
        </p:spPr>
        <p:txBody>
          <a:bodyPr wrap="none" rtlCol="0">
            <a:spAutoFit/>
          </a:bodyPr>
          <a:lstStyle/>
          <a:p>
            <a:pPr algn="r"/>
            <a:r>
              <a:rPr lang="it-IT" sz="800" b="1" dirty="0">
                <a:solidFill>
                  <a:schemeClr val="bg1"/>
                </a:solidFill>
                <a:latin typeface="Arial"/>
                <a:cs typeface="Arial"/>
              </a:rPr>
              <a:t>K-</a:t>
            </a:r>
            <a:r>
              <a:rPr lang="it-IT" sz="800" b="1" dirty="0" err="1">
                <a:solidFill>
                  <a:schemeClr val="bg1"/>
                </a:solidFill>
                <a:latin typeface="Arial"/>
                <a:cs typeface="Arial"/>
              </a:rPr>
              <a:t>Means</a:t>
            </a:r>
            <a:r>
              <a:rPr lang="it-IT" sz="800" b="1" dirty="0">
                <a:solidFill>
                  <a:schemeClr val="bg1"/>
                </a:solidFill>
                <a:latin typeface="Arial"/>
                <a:cs typeface="Arial"/>
              </a:rPr>
              <a:t> Clustering with </a:t>
            </a:r>
            <a:r>
              <a:rPr lang="it-IT" sz="800" b="1" dirty="0" err="1">
                <a:solidFill>
                  <a:schemeClr val="bg1"/>
                </a:solidFill>
                <a:latin typeface="Arial"/>
                <a:cs typeface="Arial"/>
              </a:rPr>
              <a:t>OpenMP</a:t>
            </a:r>
            <a:endParaRPr lang="it-IT" sz="800" b="1" dirty="0">
              <a:solidFill>
                <a:schemeClr val="bg1"/>
              </a:solidFill>
              <a:latin typeface="Arial"/>
              <a:cs typeface="Arial"/>
            </a:endParaRPr>
          </a:p>
          <a:p>
            <a:pPr algn="r"/>
            <a:r>
              <a:rPr lang="it-IT" sz="800" dirty="0" err="1">
                <a:solidFill>
                  <a:schemeClr val="bg1"/>
                </a:solidFill>
                <a:latin typeface="Arial"/>
                <a:cs typeface="Arial"/>
              </a:rPr>
              <a:t>Parallel</a:t>
            </a:r>
            <a:r>
              <a:rPr lang="it-IT" sz="800" dirty="0">
                <a:solidFill>
                  <a:schemeClr val="bg1"/>
                </a:solidFill>
                <a:latin typeface="Arial"/>
                <a:cs typeface="Arial"/>
              </a:rPr>
              <a:t> </a:t>
            </a:r>
            <a:r>
              <a:rPr lang="it-IT" sz="800" dirty="0" err="1">
                <a:solidFill>
                  <a:schemeClr val="bg1"/>
                </a:solidFill>
                <a:latin typeface="Arial"/>
                <a:cs typeface="Arial"/>
              </a:rPr>
              <a:t>implementation</a:t>
            </a:r>
            <a:endParaRPr lang="it-IT" sz="800" dirty="0">
              <a:solidFill>
                <a:schemeClr val="bg1"/>
              </a:solidFill>
              <a:latin typeface="Arial"/>
              <a:cs typeface="Arial"/>
            </a:endParaRPr>
          </a:p>
        </p:txBody>
      </p:sp>
      <p:sp>
        <p:nvSpPr>
          <p:cNvPr id="8" name="CasellaDiTesto 7">
            <a:extLst>
              <a:ext uri="{FF2B5EF4-FFF2-40B4-BE49-F238E27FC236}">
                <a16:creationId xmlns:a16="http://schemas.microsoft.com/office/drawing/2014/main" id="{F6AEE676-3A4D-4A17-9EAD-D9B9056045DE}"/>
              </a:ext>
            </a:extLst>
          </p:cNvPr>
          <p:cNvSpPr txBox="1"/>
          <p:nvPr/>
        </p:nvSpPr>
        <p:spPr>
          <a:xfrm>
            <a:off x="555367" y="1410468"/>
            <a:ext cx="8138446" cy="4247317"/>
          </a:xfrm>
          <a:prstGeom prst="rect">
            <a:avLst/>
          </a:prstGeom>
          <a:noFill/>
        </p:spPr>
        <p:txBody>
          <a:bodyPr wrap="square" rtlCol="0">
            <a:spAutoFit/>
          </a:bodyPr>
          <a:lstStyle/>
          <a:p>
            <a:pPr marL="457200" indent="-457200">
              <a:spcAft>
                <a:spcPts val="1200"/>
              </a:spcAft>
              <a:buFont typeface="Arial" panose="020B0604020202020204" pitchFamily="34" charset="0"/>
              <a:buChar char="•"/>
            </a:pPr>
            <a:r>
              <a:rPr lang="en-US" sz="2000" dirty="0"/>
              <a:t>Allocate the correct amount of memory in the device to store the data needed for thread processing:</a:t>
            </a:r>
          </a:p>
          <a:p>
            <a:pPr marL="914400" lvl="1" indent="-457200">
              <a:spcAft>
                <a:spcPts val="1200"/>
              </a:spcAft>
              <a:buFont typeface="Courier New" panose="02070309020205020404" pitchFamily="49" charset="0"/>
              <a:buChar char="o"/>
            </a:pPr>
            <a:r>
              <a:rPr lang="en-US" sz="2000" b="0" i="0" u="none" strike="noStrike" baseline="0" dirty="0" err="1"/>
              <a:t>cudaMalloc</a:t>
            </a:r>
            <a:r>
              <a:rPr lang="en-US" sz="2000" b="0" i="0" u="none" strike="noStrike" baseline="0" dirty="0"/>
              <a:t>.</a:t>
            </a:r>
            <a:endParaRPr lang="en-US" sz="2000" dirty="0"/>
          </a:p>
          <a:p>
            <a:pPr marL="457200" indent="-457200">
              <a:spcAft>
                <a:spcPts val="1200"/>
              </a:spcAft>
              <a:buFont typeface="Arial" panose="020B0604020202020204" pitchFamily="34" charset="0"/>
              <a:buChar char="•"/>
            </a:pPr>
            <a:r>
              <a:rPr lang="en-US" sz="2000" dirty="0"/>
              <a:t>Data transfer from the host to the device:</a:t>
            </a:r>
          </a:p>
          <a:p>
            <a:pPr marL="914400" lvl="1" indent="-457200">
              <a:spcAft>
                <a:spcPts val="1200"/>
              </a:spcAft>
              <a:buFont typeface="Courier New" panose="02070309020205020404" pitchFamily="49" charset="0"/>
              <a:buChar char="o"/>
            </a:pPr>
            <a:r>
              <a:rPr lang="en-US" sz="2000" b="0" i="0" u="none" strike="noStrike" baseline="0" dirty="0" err="1"/>
              <a:t>cudaMemCpy</a:t>
            </a:r>
            <a:r>
              <a:rPr lang="en-US" sz="2000" b="0" i="0" u="none" strike="noStrike" baseline="0" dirty="0"/>
              <a:t> (in </a:t>
            </a:r>
            <a:r>
              <a:rPr lang="it-IT" sz="2000" dirty="0" err="1"/>
              <a:t>cudaMemcpyHostToDevice</a:t>
            </a:r>
            <a:r>
              <a:rPr lang="it-IT" sz="2000" dirty="0"/>
              <a:t>).</a:t>
            </a:r>
          </a:p>
          <a:p>
            <a:pPr marL="914400" lvl="1" indent="-457200">
              <a:spcAft>
                <a:spcPts val="1200"/>
              </a:spcAft>
              <a:buFont typeface="Courier New" panose="02070309020205020404" pitchFamily="49" charset="0"/>
              <a:buChar char="o"/>
            </a:pPr>
            <a:r>
              <a:rPr lang="it-IT" sz="2000" dirty="0" err="1"/>
              <a:t>cudaMemcpyToSymbol</a:t>
            </a:r>
            <a:r>
              <a:rPr lang="it-IT" sz="2000" dirty="0"/>
              <a:t> </a:t>
            </a:r>
            <a:r>
              <a:rPr lang="en-US" sz="2000" dirty="0"/>
              <a:t>(in </a:t>
            </a:r>
            <a:r>
              <a:rPr lang="it-IT" sz="2000" dirty="0" err="1"/>
              <a:t>cudaMemcpyHostToDevice</a:t>
            </a:r>
            <a:r>
              <a:rPr lang="it-IT" sz="2000" dirty="0"/>
              <a:t>).</a:t>
            </a:r>
          </a:p>
          <a:p>
            <a:pPr marL="457200" indent="-457200">
              <a:spcAft>
                <a:spcPts val="1200"/>
              </a:spcAft>
              <a:buFont typeface="Arial" panose="020B0604020202020204" pitchFamily="34" charset="0"/>
              <a:buChar char="•"/>
            </a:pPr>
            <a:r>
              <a:rPr lang="en-US" sz="2000" dirty="0"/>
              <a:t>Execute the kernel by defining the correct number of threads per block and blocks per grid.</a:t>
            </a:r>
          </a:p>
          <a:p>
            <a:pPr marL="457200" indent="-457200">
              <a:spcAft>
                <a:spcPts val="1200"/>
              </a:spcAft>
              <a:buFont typeface="Arial" panose="020B0604020202020204" pitchFamily="34" charset="0"/>
              <a:buChar char="•"/>
            </a:pPr>
            <a:r>
              <a:rPr lang="en-US" sz="2000" dirty="0"/>
              <a:t>Data transfer from the device to the host:</a:t>
            </a:r>
          </a:p>
          <a:p>
            <a:pPr marL="914400" lvl="1" indent="-457200">
              <a:spcAft>
                <a:spcPts val="1200"/>
              </a:spcAft>
              <a:buFont typeface="Courier New" panose="02070309020205020404" pitchFamily="49" charset="0"/>
              <a:buChar char="o"/>
            </a:pPr>
            <a:r>
              <a:rPr lang="en-US" sz="2000" dirty="0" err="1"/>
              <a:t>cudaMemCpy</a:t>
            </a:r>
            <a:r>
              <a:rPr lang="en-US" sz="2000" dirty="0"/>
              <a:t> (in </a:t>
            </a:r>
            <a:r>
              <a:rPr lang="it-IT" sz="2000" dirty="0" err="1"/>
              <a:t>cudaMemcpyDeviceToHost</a:t>
            </a:r>
            <a:r>
              <a:rPr lang="it-IT" sz="2000" dirty="0"/>
              <a:t>).</a:t>
            </a:r>
          </a:p>
        </p:txBody>
      </p:sp>
    </p:spTree>
    <p:extLst>
      <p:ext uri="{BB962C8B-B14F-4D97-AF65-F5344CB8AC3E}">
        <p14:creationId xmlns:p14="http://schemas.microsoft.com/office/powerpoint/2010/main" val="41668527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8">
                                            <p:txEl>
                                              <p:pRg st="6" end="6"/>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8">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magine 1"/>
          <p:cNvPicPr>
            <a:picLocks noChangeAspect="1"/>
          </p:cNvPicPr>
          <p:nvPr/>
        </p:nvPicPr>
        <p:blipFill>
          <a:blip r:embed="rId3"/>
          <a:stretch>
            <a:fillRect/>
          </a:stretch>
        </p:blipFill>
        <p:spPr>
          <a:xfrm>
            <a:off x="0" y="-17145"/>
            <a:ext cx="9170670" cy="6875145"/>
          </a:xfrm>
          <a:prstGeom prst="rect">
            <a:avLst/>
          </a:prstGeom>
        </p:spPr>
      </p:pic>
      <p:sp>
        <p:nvSpPr>
          <p:cNvPr id="12" name="Rettangolo 11"/>
          <p:cNvSpPr/>
          <p:nvPr/>
        </p:nvSpPr>
        <p:spPr>
          <a:xfrm>
            <a:off x="8255000" y="6366466"/>
            <a:ext cx="280763" cy="501650"/>
          </a:xfrm>
          <a:prstGeom prst="rect">
            <a:avLst/>
          </a:prstGeom>
          <a:solidFill>
            <a:srgbClr val="003053"/>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solidFill>
                <a:srgbClr val="003257"/>
              </a:solidFill>
            </a:endParaRPr>
          </a:p>
        </p:txBody>
      </p:sp>
      <p:sp>
        <p:nvSpPr>
          <p:cNvPr id="11" name="Segnaposto numero diapositiva 10"/>
          <p:cNvSpPr>
            <a:spLocks noGrp="1"/>
          </p:cNvSpPr>
          <p:nvPr>
            <p:ph type="sldNum" sz="quarter" idx="12"/>
          </p:nvPr>
        </p:nvSpPr>
        <p:spPr>
          <a:xfrm>
            <a:off x="6433693" y="6356350"/>
            <a:ext cx="2133600" cy="365125"/>
          </a:xfrm>
        </p:spPr>
        <p:txBody>
          <a:bodyPr/>
          <a:lstStyle/>
          <a:p>
            <a:r>
              <a:rPr lang="it-IT" b="1" dirty="0">
                <a:solidFill>
                  <a:schemeClr val="bg1"/>
                </a:solidFill>
                <a:latin typeface="Arial"/>
                <a:cs typeface="Arial"/>
              </a:rPr>
              <a:t>15</a:t>
            </a:r>
          </a:p>
        </p:txBody>
      </p:sp>
      <p:sp>
        <p:nvSpPr>
          <p:cNvPr id="10" name="CasellaDiTesto 9"/>
          <p:cNvSpPr txBox="1"/>
          <p:nvPr/>
        </p:nvSpPr>
        <p:spPr>
          <a:xfrm>
            <a:off x="6864465" y="136525"/>
            <a:ext cx="1829348" cy="338554"/>
          </a:xfrm>
          <a:prstGeom prst="rect">
            <a:avLst/>
          </a:prstGeom>
          <a:noFill/>
        </p:spPr>
        <p:txBody>
          <a:bodyPr wrap="none" rtlCol="0">
            <a:spAutoFit/>
          </a:bodyPr>
          <a:lstStyle/>
          <a:p>
            <a:pPr algn="r"/>
            <a:r>
              <a:rPr lang="it-IT" sz="800" b="1" dirty="0">
                <a:solidFill>
                  <a:schemeClr val="bg1"/>
                </a:solidFill>
                <a:latin typeface="Arial"/>
                <a:cs typeface="Arial"/>
              </a:rPr>
              <a:t>K-</a:t>
            </a:r>
            <a:r>
              <a:rPr lang="it-IT" sz="800" b="1" dirty="0" err="1">
                <a:solidFill>
                  <a:schemeClr val="bg1"/>
                </a:solidFill>
                <a:latin typeface="Arial"/>
                <a:cs typeface="Arial"/>
              </a:rPr>
              <a:t>Means</a:t>
            </a:r>
            <a:r>
              <a:rPr lang="it-IT" sz="800" b="1" dirty="0">
                <a:solidFill>
                  <a:schemeClr val="bg1"/>
                </a:solidFill>
                <a:latin typeface="Arial"/>
                <a:cs typeface="Arial"/>
              </a:rPr>
              <a:t> Clustering with </a:t>
            </a:r>
            <a:r>
              <a:rPr lang="it-IT" sz="800" b="1" dirty="0" err="1">
                <a:solidFill>
                  <a:schemeClr val="bg1"/>
                </a:solidFill>
                <a:latin typeface="Arial"/>
                <a:cs typeface="Arial"/>
              </a:rPr>
              <a:t>OpenMP</a:t>
            </a:r>
            <a:endParaRPr lang="it-IT" sz="800" b="1" dirty="0">
              <a:solidFill>
                <a:schemeClr val="bg1"/>
              </a:solidFill>
              <a:latin typeface="Arial"/>
              <a:cs typeface="Arial"/>
            </a:endParaRPr>
          </a:p>
          <a:p>
            <a:pPr algn="r"/>
            <a:r>
              <a:rPr lang="it-IT" sz="800" dirty="0" err="1">
                <a:solidFill>
                  <a:schemeClr val="bg1"/>
                </a:solidFill>
                <a:latin typeface="Arial"/>
                <a:cs typeface="Arial"/>
              </a:rPr>
              <a:t>Parallel</a:t>
            </a:r>
            <a:r>
              <a:rPr lang="it-IT" sz="800" dirty="0">
                <a:solidFill>
                  <a:schemeClr val="bg1"/>
                </a:solidFill>
                <a:latin typeface="Arial"/>
                <a:cs typeface="Arial"/>
              </a:rPr>
              <a:t> </a:t>
            </a:r>
            <a:r>
              <a:rPr lang="it-IT" sz="800" dirty="0" err="1">
                <a:solidFill>
                  <a:schemeClr val="bg1"/>
                </a:solidFill>
                <a:latin typeface="Arial"/>
                <a:cs typeface="Arial"/>
              </a:rPr>
              <a:t>implementation</a:t>
            </a:r>
            <a:endParaRPr lang="it-IT" sz="800" dirty="0">
              <a:solidFill>
                <a:schemeClr val="bg1"/>
              </a:solidFill>
              <a:latin typeface="Arial"/>
              <a:cs typeface="Arial"/>
            </a:endParaRPr>
          </a:p>
        </p:txBody>
      </p:sp>
      <p:sp>
        <p:nvSpPr>
          <p:cNvPr id="13" name="CasellaDiTesto 12">
            <a:extLst>
              <a:ext uri="{FF2B5EF4-FFF2-40B4-BE49-F238E27FC236}">
                <a16:creationId xmlns:a16="http://schemas.microsoft.com/office/drawing/2014/main" id="{1747BF10-7465-4AAB-99C7-6155910CE4B8}"/>
              </a:ext>
            </a:extLst>
          </p:cNvPr>
          <p:cNvSpPr txBox="1"/>
          <p:nvPr/>
        </p:nvSpPr>
        <p:spPr>
          <a:xfrm>
            <a:off x="792849" y="1247838"/>
            <a:ext cx="7558301" cy="5586145"/>
          </a:xfrm>
          <a:prstGeom prst="rect">
            <a:avLst/>
          </a:prstGeom>
          <a:noFill/>
        </p:spPr>
        <p:txBody>
          <a:bodyPr wrap="square">
            <a:spAutoFit/>
          </a:bodyPr>
          <a:lstStyle/>
          <a:p>
            <a:r>
              <a:rPr lang="it-IT" sz="1050" b="0" dirty="0">
                <a:solidFill>
                  <a:srgbClr val="BD63C5"/>
                </a:solidFill>
                <a:effectLst/>
                <a:latin typeface="Consolas" panose="020B0609020204030204" pitchFamily="49" charset="0"/>
              </a:rPr>
              <a:t>__global__</a:t>
            </a:r>
            <a:r>
              <a:rPr lang="it-IT" sz="1050" b="0" dirty="0">
                <a:solidFill>
                  <a:srgbClr val="000000"/>
                </a:solidFill>
                <a:effectLst/>
                <a:latin typeface="Consolas" panose="020B0609020204030204" pitchFamily="49" charset="0"/>
              </a:rPr>
              <a:t> </a:t>
            </a:r>
            <a:r>
              <a:rPr lang="it-IT" sz="1050" b="0" dirty="0" err="1">
                <a:solidFill>
                  <a:srgbClr val="0000FF"/>
                </a:solidFill>
                <a:effectLst/>
                <a:latin typeface="Consolas" panose="020B0609020204030204" pitchFamily="49" charset="0"/>
              </a:rPr>
              <a:t>void</a:t>
            </a:r>
            <a:r>
              <a:rPr lang="it-IT" sz="1050" b="0" dirty="0">
                <a:solidFill>
                  <a:srgbClr val="000000"/>
                </a:solidFill>
                <a:effectLst/>
                <a:latin typeface="Consolas" panose="020B0609020204030204" pitchFamily="49" charset="0"/>
              </a:rPr>
              <a:t> </a:t>
            </a:r>
            <a:r>
              <a:rPr lang="it-IT" sz="1050" b="0" dirty="0" err="1">
                <a:solidFill>
                  <a:srgbClr val="000000"/>
                </a:solidFill>
                <a:effectLst/>
                <a:latin typeface="Consolas" panose="020B0609020204030204" pitchFamily="49" charset="0"/>
              </a:rPr>
              <a:t>convolution_kernel_global</a:t>
            </a:r>
            <a:r>
              <a:rPr lang="it-IT" sz="1050" b="0" dirty="0">
                <a:solidFill>
                  <a:srgbClr val="000000"/>
                </a:solidFill>
                <a:effectLst/>
                <a:latin typeface="Consolas" panose="020B0609020204030204" pitchFamily="49" charset="0"/>
              </a:rPr>
              <a:t>(</a:t>
            </a:r>
            <a:r>
              <a:rPr lang="it-IT" sz="1050" b="0" dirty="0">
                <a:solidFill>
                  <a:srgbClr val="2B91AF"/>
                </a:solidFill>
                <a:effectLst/>
                <a:latin typeface="Consolas" panose="020B0609020204030204" pitchFamily="49" charset="0"/>
              </a:rPr>
              <a:t>uint8_t</a:t>
            </a:r>
            <a:r>
              <a:rPr lang="it-IT" sz="1050" b="0" dirty="0">
                <a:solidFill>
                  <a:srgbClr val="0000FF"/>
                </a:solidFill>
                <a:effectLst/>
                <a:latin typeface="Consolas" panose="020B0609020204030204" pitchFamily="49" charset="0"/>
              </a:rPr>
              <a:t>*</a:t>
            </a:r>
            <a:r>
              <a:rPr lang="it-IT" sz="1050" b="0" dirty="0">
                <a:solidFill>
                  <a:srgbClr val="000000"/>
                </a:solidFill>
                <a:effectLst/>
                <a:latin typeface="Consolas" panose="020B0609020204030204" pitchFamily="49" charset="0"/>
              </a:rPr>
              <a:t> </a:t>
            </a:r>
            <a:r>
              <a:rPr lang="it-IT" sz="1050" b="0" dirty="0" err="1">
                <a:solidFill>
                  <a:srgbClr val="808080"/>
                </a:solidFill>
                <a:effectLst/>
                <a:latin typeface="Consolas" panose="020B0609020204030204" pitchFamily="49" charset="0"/>
              </a:rPr>
              <a:t>d_input</a:t>
            </a:r>
            <a:r>
              <a:rPr lang="it-IT" sz="1050" b="0" dirty="0">
                <a:solidFill>
                  <a:srgbClr val="000000"/>
                </a:solidFill>
                <a:effectLst/>
                <a:latin typeface="Consolas" panose="020B0609020204030204" pitchFamily="49" charset="0"/>
              </a:rPr>
              <a:t>, </a:t>
            </a:r>
            <a:r>
              <a:rPr lang="it-IT" sz="1050" b="0" dirty="0">
                <a:solidFill>
                  <a:srgbClr val="0000FF"/>
                </a:solidFill>
                <a:effectLst/>
                <a:latin typeface="Consolas" panose="020B0609020204030204" pitchFamily="49" charset="0"/>
              </a:rPr>
              <a:t>float*</a:t>
            </a:r>
            <a:r>
              <a:rPr lang="it-IT" sz="1050" b="0" dirty="0">
                <a:solidFill>
                  <a:srgbClr val="000000"/>
                </a:solidFill>
                <a:effectLst/>
                <a:latin typeface="Consolas" panose="020B0609020204030204" pitchFamily="49" charset="0"/>
              </a:rPr>
              <a:t> </a:t>
            </a:r>
            <a:r>
              <a:rPr lang="it-IT" sz="1050" b="0" dirty="0" err="1">
                <a:solidFill>
                  <a:srgbClr val="808080"/>
                </a:solidFill>
                <a:effectLst/>
                <a:latin typeface="Consolas" panose="020B0609020204030204" pitchFamily="49" charset="0"/>
              </a:rPr>
              <a:t>d_kernel</a:t>
            </a:r>
            <a:r>
              <a:rPr lang="it-IT" sz="1050" b="0" dirty="0">
                <a:solidFill>
                  <a:srgbClr val="000000"/>
                </a:solidFill>
                <a:effectLst/>
                <a:latin typeface="Consolas" panose="020B0609020204030204" pitchFamily="49" charset="0"/>
              </a:rPr>
              <a:t>, </a:t>
            </a:r>
            <a:r>
              <a:rPr lang="it-IT" sz="1050" b="0" dirty="0">
                <a:solidFill>
                  <a:srgbClr val="2B91AF"/>
                </a:solidFill>
                <a:effectLst/>
                <a:latin typeface="Consolas" panose="020B0609020204030204" pitchFamily="49" charset="0"/>
              </a:rPr>
              <a:t>uint8_t</a:t>
            </a:r>
            <a:r>
              <a:rPr lang="it-IT" sz="1050" b="0" dirty="0">
                <a:solidFill>
                  <a:srgbClr val="0000FF"/>
                </a:solidFill>
                <a:effectLst/>
                <a:latin typeface="Consolas" panose="020B0609020204030204" pitchFamily="49" charset="0"/>
              </a:rPr>
              <a:t>*</a:t>
            </a:r>
            <a:r>
              <a:rPr lang="it-IT" sz="1050" b="0" dirty="0">
                <a:solidFill>
                  <a:srgbClr val="000000"/>
                </a:solidFill>
                <a:effectLst/>
                <a:latin typeface="Consolas" panose="020B0609020204030204" pitchFamily="49" charset="0"/>
              </a:rPr>
              <a:t> </a:t>
            </a:r>
            <a:r>
              <a:rPr lang="it-IT" sz="1050" b="0" dirty="0" err="1">
                <a:solidFill>
                  <a:srgbClr val="808080"/>
                </a:solidFill>
                <a:effectLst/>
                <a:latin typeface="Consolas" panose="020B0609020204030204" pitchFamily="49" charset="0"/>
              </a:rPr>
              <a:t>d_output</a:t>
            </a:r>
            <a:r>
              <a:rPr lang="it-IT" sz="1050" b="0" dirty="0">
                <a:solidFill>
                  <a:srgbClr val="000000"/>
                </a:solidFill>
                <a:effectLst/>
                <a:latin typeface="Consolas" panose="020B0609020204030204" pitchFamily="49" charset="0"/>
              </a:rPr>
              <a:t>,</a:t>
            </a:r>
          </a:p>
          <a:p>
            <a:r>
              <a:rPr lang="it-IT" sz="1050" b="0" dirty="0">
                <a:solidFill>
                  <a:srgbClr val="000000"/>
                </a:solidFill>
                <a:effectLst/>
                <a:latin typeface="Consolas" panose="020B0609020204030204" pitchFamily="49" charset="0"/>
              </a:rPr>
              <a:t>                                   </a:t>
            </a:r>
            <a:r>
              <a:rPr lang="it-IT" sz="1050" b="0" dirty="0" err="1">
                <a:solidFill>
                  <a:srgbClr val="0000FF"/>
                </a:solidFill>
                <a:effectLst/>
                <a:latin typeface="Consolas" panose="020B0609020204030204" pitchFamily="49" charset="0"/>
              </a:rPr>
              <a:t>int</a:t>
            </a:r>
            <a:r>
              <a:rPr lang="it-IT" sz="1050" b="0" dirty="0">
                <a:solidFill>
                  <a:srgbClr val="000000"/>
                </a:solidFill>
                <a:effectLst/>
                <a:latin typeface="Consolas" panose="020B0609020204030204" pitchFamily="49" charset="0"/>
              </a:rPr>
              <a:t> </a:t>
            </a:r>
            <a:r>
              <a:rPr lang="it-IT" sz="1050" b="0" dirty="0" err="1">
                <a:solidFill>
                  <a:srgbClr val="808080"/>
                </a:solidFill>
                <a:effectLst/>
                <a:latin typeface="Consolas" panose="020B0609020204030204" pitchFamily="49" charset="0"/>
              </a:rPr>
              <a:t>width</a:t>
            </a:r>
            <a:r>
              <a:rPr lang="it-IT" sz="1050" b="0" dirty="0">
                <a:solidFill>
                  <a:srgbClr val="000000"/>
                </a:solidFill>
                <a:effectLst/>
                <a:latin typeface="Consolas" panose="020B0609020204030204" pitchFamily="49" charset="0"/>
              </a:rPr>
              <a:t>, </a:t>
            </a:r>
            <a:r>
              <a:rPr lang="it-IT" sz="1050" b="0" dirty="0" err="1">
                <a:solidFill>
                  <a:srgbClr val="0000FF"/>
                </a:solidFill>
                <a:effectLst/>
                <a:latin typeface="Consolas" panose="020B0609020204030204" pitchFamily="49" charset="0"/>
              </a:rPr>
              <a:t>int</a:t>
            </a:r>
            <a:r>
              <a:rPr lang="it-IT" sz="1050" b="0" dirty="0">
                <a:solidFill>
                  <a:srgbClr val="000000"/>
                </a:solidFill>
                <a:effectLst/>
                <a:latin typeface="Consolas" panose="020B0609020204030204" pitchFamily="49" charset="0"/>
              </a:rPr>
              <a:t> </a:t>
            </a:r>
            <a:r>
              <a:rPr lang="it-IT" sz="1050" b="0" dirty="0" err="1">
                <a:solidFill>
                  <a:srgbClr val="808080"/>
                </a:solidFill>
                <a:effectLst/>
                <a:latin typeface="Consolas" panose="020B0609020204030204" pitchFamily="49" charset="0"/>
              </a:rPr>
              <a:t>height</a:t>
            </a:r>
            <a:r>
              <a:rPr lang="it-IT" sz="1050" b="0" dirty="0">
                <a:solidFill>
                  <a:srgbClr val="000000"/>
                </a:solidFill>
                <a:effectLst/>
                <a:latin typeface="Consolas" panose="020B0609020204030204" pitchFamily="49" charset="0"/>
              </a:rPr>
              <a:t>, </a:t>
            </a:r>
            <a:r>
              <a:rPr lang="it-IT" sz="1050" b="0" dirty="0" err="1">
                <a:solidFill>
                  <a:srgbClr val="0000FF"/>
                </a:solidFill>
                <a:effectLst/>
                <a:latin typeface="Consolas" panose="020B0609020204030204" pitchFamily="49" charset="0"/>
              </a:rPr>
              <a:t>int</a:t>
            </a:r>
            <a:r>
              <a:rPr lang="it-IT" sz="1050" b="0" dirty="0">
                <a:solidFill>
                  <a:srgbClr val="000000"/>
                </a:solidFill>
                <a:effectLst/>
                <a:latin typeface="Consolas" panose="020B0609020204030204" pitchFamily="49" charset="0"/>
              </a:rPr>
              <a:t> </a:t>
            </a:r>
            <a:r>
              <a:rPr lang="it-IT" sz="1050" b="0" dirty="0" err="1">
                <a:solidFill>
                  <a:srgbClr val="808080"/>
                </a:solidFill>
                <a:effectLst/>
                <a:latin typeface="Consolas" panose="020B0609020204030204" pitchFamily="49" charset="0"/>
              </a:rPr>
              <a:t>channels</a:t>
            </a:r>
            <a:r>
              <a:rPr lang="it-IT" sz="1050" b="0" dirty="0">
                <a:solidFill>
                  <a:srgbClr val="000000"/>
                </a:solidFill>
                <a:effectLst/>
                <a:latin typeface="Consolas" panose="020B0609020204030204" pitchFamily="49" charset="0"/>
              </a:rPr>
              <a:t>,</a:t>
            </a:r>
          </a:p>
          <a:p>
            <a:r>
              <a:rPr lang="it-IT" sz="1050" b="0" dirty="0">
                <a:solidFill>
                  <a:srgbClr val="000000"/>
                </a:solidFill>
                <a:effectLst/>
                <a:latin typeface="Consolas" panose="020B0609020204030204" pitchFamily="49" charset="0"/>
              </a:rPr>
              <a:t>                                   </a:t>
            </a:r>
            <a:r>
              <a:rPr lang="it-IT" sz="1050" b="0" dirty="0" err="1">
                <a:solidFill>
                  <a:srgbClr val="0000FF"/>
                </a:solidFill>
                <a:effectLst/>
                <a:latin typeface="Consolas" panose="020B0609020204030204" pitchFamily="49" charset="0"/>
              </a:rPr>
              <a:t>int</a:t>
            </a:r>
            <a:r>
              <a:rPr lang="it-IT" sz="1050" b="0" dirty="0">
                <a:solidFill>
                  <a:srgbClr val="000000"/>
                </a:solidFill>
                <a:effectLst/>
                <a:latin typeface="Consolas" panose="020B0609020204030204" pitchFamily="49" charset="0"/>
              </a:rPr>
              <a:t> </a:t>
            </a:r>
            <a:r>
              <a:rPr lang="it-IT" sz="1050" b="0" dirty="0" err="1">
                <a:solidFill>
                  <a:srgbClr val="808080"/>
                </a:solidFill>
                <a:effectLst/>
                <a:latin typeface="Consolas" panose="020B0609020204030204" pitchFamily="49" charset="0"/>
              </a:rPr>
              <a:t>kernel_width</a:t>
            </a:r>
            <a:r>
              <a:rPr lang="it-IT" sz="1050" b="0" dirty="0">
                <a:solidFill>
                  <a:srgbClr val="000000"/>
                </a:solidFill>
                <a:effectLst/>
                <a:latin typeface="Consolas" panose="020B0609020204030204" pitchFamily="49" charset="0"/>
              </a:rPr>
              <a:t>, </a:t>
            </a:r>
            <a:r>
              <a:rPr lang="it-IT" sz="1050" b="0" dirty="0" err="1">
                <a:solidFill>
                  <a:srgbClr val="0000FF"/>
                </a:solidFill>
                <a:effectLst/>
                <a:latin typeface="Consolas" panose="020B0609020204030204" pitchFamily="49" charset="0"/>
              </a:rPr>
              <a:t>int</a:t>
            </a:r>
            <a:r>
              <a:rPr lang="it-IT" sz="1050" b="0" dirty="0">
                <a:solidFill>
                  <a:srgbClr val="000000"/>
                </a:solidFill>
                <a:effectLst/>
                <a:latin typeface="Consolas" panose="020B0609020204030204" pitchFamily="49" charset="0"/>
              </a:rPr>
              <a:t> </a:t>
            </a:r>
            <a:r>
              <a:rPr lang="it-IT" sz="1050" b="0" dirty="0" err="1">
                <a:solidFill>
                  <a:srgbClr val="808080"/>
                </a:solidFill>
                <a:effectLst/>
                <a:latin typeface="Consolas" panose="020B0609020204030204" pitchFamily="49" charset="0"/>
              </a:rPr>
              <a:t>kernel_height</a:t>
            </a:r>
            <a:r>
              <a:rPr lang="it-IT" sz="1050" b="0" dirty="0">
                <a:solidFill>
                  <a:srgbClr val="000000"/>
                </a:solidFill>
                <a:effectLst/>
                <a:latin typeface="Consolas" panose="020B0609020204030204" pitchFamily="49" charset="0"/>
              </a:rPr>
              <a:t>,</a:t>
            </a:r>
          </a:p>
          <a:p>
            <a:r>
              <a:rPr lang="it-IT" sz="1050" b="0" dirty="0">
                <a:solidFill>
                  <a:srgbClr val="000000"/>
                </a:solidFill>
                <a:effectLst/>
                <a:latin typeface="Consolas" panose="020B0609020204030204" pitchFamily="49" charset="0"/>
              </a:rPr>
              <a:t>                                   </a:t>
            </a:r>
            <a:r>
              <a:rPr lang="it-IT" sz="1050" b="0" dirty="0" err="1">
                <a:solidFill>
                  <a:srgbClr val="0000FF"/>
                </a:solidFill>
                <a:effectLst/>
                <a:latin typeface="Consolas" panose="020B0609020204030204" pitchFamily="49" charset="0"/>
              </a:rPr>
              <a:t>int</a:t>
            </a:r>
            <a:r>
              <a:rPr lang="it-IT" sz="1050" b="0" dirty="0">
                <a:solidFill>
                  <a:srgbClr val="000000"/>
                </a:solidFill>
                <a:effectLst/>
                <a:latin typeface="Consolas" panose="020B0609020204030204" pitchFamily="49" charset="0"/>
              </a:rPr>
              <a:t> </a:t>
            </a:r>
            <a:r>
              <a:rPr lang="it-IT" sz="1050" b="0" dirty="0" err="1">
                <a:solidFill>
                  <a:srgbClr val="808080"/>
                </a:solidFill>
                <a:effectLst/>
                <a:latin typeface="Consolas" panose="020B0609020204030204" pitchFamily="49" charset="0"/>
              </a:rPr>
              <a:t>padding_width</a:t>
            </a:r>
            <a:r>
              <a:rPr lang="it-IT" sz="1050" b="0" dirty="0">
                <a:solidFill>
                  <a:srgbClr val="000000"/>
                </a:solidFill>
                <a:effectLst/>
                <a:latin typeface="Consolas" panose="020B0609020204030204" pitchFamily="49" charset="0"/>
              </a:rPr>
              <a:t>, </a:t>
            </a:r>
            <a:r>
              <a:rPr lang="it-IT" sz="1050" b="0" dirty="0" err="1">
                <a:solidFill>
                  <a:srgbClr val="0000FF"/>
                </a:solidFill>
                <a:effectLst/>
                <a:latin typeface="Consolas" panose="020B0609020204030204" pitchFamily="49" charset="0"/>
              </a:rPr>
              <a:t>int</a:t>
            </a:r>
            <a:r>
              <a:rPr lang="it-IT" sz="1050" b="0" dirty="0">
                <a:solidFill>
                  <a:srgbClr val="000000"/>
                </a:solidFill>
                <a:effectLst/>
                <a:latin typeface="Consolas" panose="020B0609020204030204" pitchFamily="49" charset="0"/>
              </a:rPr>
              <a:t> </a:t>
            </a:r>
            <a:r>
              <a:rPr lang="it-IT" sz="1050" b="0" dirty="0" err="1">
                <a:solidFill>
                  <a:srgbClr val="808080"/>
                </a:solidFill>
                <a:effectLst/>
                <a:latin typeface="Consolas" panose="020B0609020204030204" pitchFamily="49" charset="0"/>
              </a:rPr>
              <a:t>padding_height</a:t>
            </a:r>
            <a:r>
              <a:rPr lang="it-IT" sz="1050" b="0" dirty="0">
                <a:solidFill>
                  <a:srgbClr val="000000"/>
                </a:solidFill>
                <a:effectLst/>
                <a:latin typeface="Consolas" panose="020B0609020204030204" pitchFamily="49" charset="0"/>
              </a:rPr>
              <a:t>, </a:t>
            </a:r>
            <a:r>
              <a:rPr lang="it-IT" sz="1050" b="0" dirty="0" err="1">
                <a:solidFill>
                  <a:srgbClr val="0000FF"/>
                </a:solidFill>
                <a:effectLst/>
                <a:latin typeface="Consolas" panose="020B0609020204030204" pitchFamily="49" charset="0"/>
              </a:rPr>
              <a:t>bool</a:t>
            </a:r>
            <a:r>
              <a:rPr lang="it-IT" sz="1050" b="0" dirty="0">
                <a:solidFill>
                  <a:srgbClr val="000000"/>
                </a:solidFill>
                <a:effectLst/>
                <a:latin typeface="Consolas" panose="020B0609020204030204" pitchFamily="49" charset="0"/>
              </a:rPr>
              <a:t> </a:t>
            </a:r>
            <a:r>
              <a:rPr lang="it-IT" sz="1050" b="0" dirty="0" err="1">
                <a:solidFill>
                  <a:srgbClr val="808080"/>
                </a:solidFill>
                <a:effectLst/>
                <a:latin typeface="Consolas" panose="020B0609020204030204" pitchFamily="49" charset="0"/>
              </a:rPr>
              <a:t>is_SoA</a:t>
            </a:r>
            <a:r>
              <a:rPr lang="it-IT" sz="1050" b="0" dirty="0">
                <a:solidFill>
                  <a:srgbClr val="000000"/>
                </a:solidFill>
                <a:effectLst/>
                <a:latin typeface="Consolas" panose="020B0609020204030204" pitchFamily="49" charset="0"/>
              </a:rPr>
              <a:t>)</a:t>
            </a:r>
          </a:p>
          <a:p>
            <a:r>
              <a:rPr lang="it-IT" sz="1050" b="0" dirty="0">
                <a:solidFill>
                  <a:srgbClr val="000000"/>
                </a:solidFill>
                <a:effectLst/>
                <a:latin typeface="Consolas" panose="020B0609020204030204" pitchFamily="49" charset="0"/>
              </a:rPr>
              <a:t>{</a:t>
            </a:r>
          </a:p>
          <a:p>
            <a:r>
              <a:rPr lang="it-IT" sz="1050" b="0" dirty="0">
                <a:solidFill>
                  <a:srgbClr val="008000"/>
                </a:solidFill>
                <a:effectLst/>
                <a:latin typeface="Consolas" panose="020B0609020204030204" pitchFamily="49" charset="0"/>
              </a:rPr>
              <a:t>    // </a:t>
            </a:r>
            <a:r>
              <a:rPr lang="it-IT" sz="1050" b="0" dirty="0" err="1">
                <a:solidFill>
                  <a:srgbClr val="008000"/>
                </a:solidFill>
                <a:effectLst/>
                <a:latin typeface="Consolas" panose="020B0609020204030204" pitchFamily="49" charset="0"/>
              </a:rPr>
              <a:t>Calculate</a:t>
            </a:r>
            <a:r>
              <a:rPr lang="it-IT" sz="1050" b="0" dirty="0">
                <a:solidFill>
                  <a:srgbClr val="008000"/>
                </a:solidFill>
                <a:effectLst/>
                <a:latin typeface="Consolas" panose="020B0609020204030204" pitchFamily="49" charset="0"/>
              </a:rPr>
              <a:t> the global index in the output image.</a:t>
            </a:r>
            <a:endParaRPr lang="it-IT" sz="1050" b="0" dirty="0">
              <a:solidFill>
                <a:srgbClr val="000000"/>
              </a:solidFill>
              <a:effectLst/>
              <a:latin typeface="Consolas" panose="020B0609020204030204" pitchFamily="49" charset="0"/>
            </a:endParaRPr>
          </a:p>
          <a:p>
            <a:r>
              <a:rPr lang="it-IT" sz="1050" b="0" dirty="0">
                <a:solidFill>
                  <a:srgbClr val="000000"/>
                </a:solidFill>
                <a:effectLst/>
                <a:latin typeface="Consolas" panose="020B0609020204030204" pitchFamily="49" charset="0"/>
              </a:rPr>
              <a:t>    </a:t>
            </a:r>
            <a:r>
              <a:rPr lang="it-IT" sz="1050" b="0" dirty="0" err="1">
                <a:solidFill>
                  <a:srgbClr val="0000FF"/>
                </a:solidFill>
                <a:effectLst/>
                <a:latin typeface="Consolas" panose="020B0609020204030204" pitchFamily="49" charset="0"/>
              </a:rPr>
              <a:t>const</a:t>
            </a:r>
            <a:r>
              <a:rPr lang="it-IT" sz="1050" b="0" dirty="0">
                <a:solidFill>
                  <a:srgbClr val="000000"/>
                </a:solidFill>
                <a:effectLst/>
                <a:latin typeface="Consolas" panose="020B0609020204030204" pitchFamily="49" charset="0"/>
              </a:rPr>
              <a:t> </a:t>
            </a:r>
            <a:r>
              <a:rPr lang="it-IT" sz="1050" b="0" dirty="0" err="1">
                <a:solidFill>
                  <a:srgbClr val="0000FF"/>
                </a:solidFill>
                <a:effectLst/>
                <a:latin typeface="Consolas" panose="020B0609020204030204" pitchFamily="49" charset="0"/>
              </a:rPr>
              <a:t>int</a:t>
            </a:r>
            <a:r>
              <a:rPr lang="it-IT" sz="1050" b="0" dirty="0">
                <a:solidFill>
                  <a:srgbClr val="000000"/>
                </a:solidFill>
                <a:effectLst/>
                <a:latin typeface="Consolas" panose="020B0609020204030204" pitchFamily="49" charset="0"/>
              </a:rPr>
              <a:t> x = </a:t>
            </a:r>
            <a:r>
              <a:rPr lang="it-IT" sz="1050" b="0" dirty="0" err="1">
                <a:solidFill>
                  <a:srgbClr val="000000"/>
                </a:solidFill>
                <a:effectLst/>
                <a:latin typeface="Consolas" panose="020B0609020204030204" pitchFamily="49" charset="0"/>
              </a:rPr>
              <a:t>blockIdx.x</a:t>
            </a:r>
            <a:r>
              <a:rPr lang="it-IT" sz="1050" b="0" dirty="0">
                <a:solidFill>
                  <a:srgbClr val="000000"/>
                </a:solidFill>
                <a:effectLst/>
                <a:latin typeface="Consolas" panose="020B0609020204030204" pitchFamily="49" charset="0"/>
              </a:rPr>
              <a:t> * </a:t>
            </a:r>
            <a:r>
              <a:rPr lang="it-IT" sz="1050" b="0" dirty="0" err="1">
                <a:solidFill>
                  <a:srgbClr val="000000"/>
                </a:solidFill>
                <a:effectLst/>
                <a:latin typeface="Consolas" panose="020B0609020204030204" pitchFamily="49" charset="0"/>
              </a:rPr>
              <a:t>blockDim.x</a:t>
            </a:r>
            <a:r>
              <a:rPr lang="it-IT" sz="1050" b="0" dirty="0">
                <a:solidFill>
                  <a:srgbClr val="000000"/>
                </a:solidFill>
                <a:effectLst/>
                <a:latin typeface="Consolas" panose="020B0609020204030204" pitchFamily="49" charset="0"/>
              </a:rPr>
              <a:t> + </a:t>
            </a:r>
            <a:r>
              <a:rPr lang="it-IT" sz="1050" b="0" dirty="0" err="1">
                <a:solidFill>
                  <a:srgbClr val="000000"/>
                </a:solidFill>
                <a:effectLst/>
                <a:latin typeface="Consolas" panose="020B0609020204030204" pitchFamily="49" charset="0"/>
              </a:rPr>
              <a:t>threadIdx.x</a:t>
            </a:r>
            <a:r>
              <a:rPr lang="it-IT" sz="1050" b="0" dirty="0">
                <a:solidFill>
                  <a:srgbClr val="000000"/>
                </a:solidFill>
                <a:effectLst/>
                <a:latin typeface="Consolas" panose="020B0609020204030204" pitchFamily="49" charset="0"/>
              </a:rPr>
              <a:t>;</a:t>
            </a:r>
            <a:r>
              <a:rPr lang="it-IT" sz="1050" b="0" dirty="0">
                <a:solidFill>
                  <a:srgbClr val="008000"/>
                </a:solidFill>
                <a:effectLst/>
                <a:latin typeface="Consolas" panose="020B0609020204030204" pitchFamily="49" charset="0"/>
              </a:rPr>
              <a:t> // </a:t>
            </a:r>
            <a:r>
              <a:rPr lang="it-IT" sz="1050" b="0" dirty="0" err="1">
                <a:solidFill>
                  <a:srgbClr val="008000"/>
                </a:solidFill>
                <a:effectLst/>
                <a:latin typeface="Consolas" panose="020B0609020204030204" pitchFamily="49" charset="0"/>
              </a:rPr>
              <a:t>Column</a:t>
            </a:r>
            <a:r>
              <a:rPr lang="it-IT" sz="1050" b="0" dirty="0">
                <a:solidFill>
                  <a:srgbClr val="008000"/>
                </a:solidFill>
                <a:effectLst/>
                <a:latin typeface="Consolas" panose="020B0609020204030204" pitchFamily="49" charset="0"/>
              </a:rPr>
              <a:t> index.</a:t>
            </a:r>
            <a:endParaRPr lang="it-IT" sz="1050" b="0" dirty="0">
              <a:solidFill>
                <a:srgbClr val="000000"/>
              </a:solidFill>
              <a:effectLst/>
              <a:latin typeface="Consolas" panose="020B0609020204030204" pitchFamily="49" charset="0"/>
            </a:endParaRPr>
          </a:p>
          <a:p>
            <a:r>
              <a:rPr lang="it-IT" sz="1050" b="0" dirty="0">
                <a:solidFill>
                  <a:srgbClr val="000000"/>
                </a:solidFill>
                <a:effectLst/>
                <a:latin typeface="Consolas" panose="020B0609020204030204" pitchFamily="49" charset="0"/>
              </a:rPr>
              <a:t>    </a:t>
            </a:r>
            <a:r>
              <a:rPr lang="it-IT" sz="1050" b="0" dirty="0" err="1">
                <a:solidFill>
                  <a:srgbClr val="0000FF"/>
                </a:solidFill>
                <a:effectLst/>
                <a:latin typeface="Consolas" panose="020B0609020204030204" pitchFamily="49" charset="0"/>
              </a:rPr>
              <a:t>const</a:t>
            </a:r>
            <a:r>
              <a:rPr lang="it-IT" sz="1050" b="0" dirty="0">
                <a:solidFill>
                  <a:srgbClr val="000000"/>
                </a:solidFill>
                <a:effectLst/>
                <a:latin typeface="Consolas" panose="020B0609020204030204" pitchFamily="49" charset="0"/>
              </a:rPr>
              <a:t> </a:t>
            </a:r>
            <a:r>
              <a:rPr lang="it-IT" sz="1050" b="0" dirty="0" err="1">
                <a:solidFill>
                  <a:srgbClr val="0000FF"/>
                </a:solidFill>
                <a:effectLst/>
                <a:latin typeface="Consolas" panose="020B0609020204030204" pitchFamily="49" charset="0"/>
              </a:rPr>
              <a:t>int</a:t>
            </a:r>
            <a:r>
              <a:rPr lang="it-IT" sz="1050" b="0" dirty="0">
                <a:solidFill>
                  <a:srgbClr val="000000"/>
                </a:solidFill>
                <a:effectLst/>
                <a:latin typeface="Consolas" panose="020B0609020204030204" pitchFamily="49" charset="0"/>
              </a:rPr>
              <a:t> y = </a:t>
            </a:r>
            <a:r>
              <a:rPr lang="it-IT" sz="1050" b="0" dirty="0" err="1">
                <a:solidFill>
                  <a:srgbClr val="000000"/>
                </a:solidFill>
                <a:effectLst/>
                <a:latin typeface="Consolas" panose="020B0609020204030204" pitchFamily="49" charset="0"/>
              </a:rPr>
              <a:t>blockIdx.y</a:t>
            </a:r>
            <a:r>
              <a:rPr lang="it-IT" sz="1050" b="0" dirty="0">
                <a:solidFill>
                  <a:srgbClr val="000000"/>
                </a:solidFill>
                <a:effectLst/>
                <a:latin typeface="Consolas" panose="020B0609020204030204" pitchFamily="49" charset="0"/>
              </a:rPr>
              <a:t> * </a:t>
            </a:r>
            <a:r>
              <a:rPr lang="it-IT" sz="1050" b="0" dirty="0" err="1">
                <a:solidFill>
                  <a:srgbClr val="000000"/>
                </a:solidFill>
                <a:effectLst/>
                <a:latin typeface="Consolas" panose="020B0609020204030204" pitchFamily="49" charset="0"/>
              </a:rPr>
              <a:t>blockDim.y</a:t>
            </a:r>
            <a:r>
              <a:rPr lang="it-IT" sz="1050" b="0" dirty="0">
                <a:solidFill>
                  <a:srgbClr val="000000"/>
                </a:solidFill>
                <a:effectLst/>
                <a:latin typeface="Consolas" panose="020B0609020204030204" pitchFamily="49" charset="0"/>
              </a:rPr>
              <a:t> + </a:t>
            </a:r>
            <a:r>
              <a:rPr lang="it-IT" sz="1050" b="0" dirty="0" err="1">
                <a:solidFill>
                  <a:srgbClr val="000000"/>
                </a:solidFill>
                <a:effectLst/>
                <a:latin typeface="Consolas" panose="020B0609020204030204" pitchFamily="49" charset="0"/>
              </a:rPr>
              <a:t>threadIdx.y</a:t>
            </a:r>
            <a:r>
              <a:rPr lang="it-IT" sz="1050" b="0" dirty="0">
                <a:solidFill>
                  <a:srgbClr val="000000"/>
                </a:solidFill>
                <a:effectLst/>
                <a:latin typeface="Consolas" panose="020B0609020204030204" pitchFamily="49" charset="0"/>
              </a:rPr>
              <a:t>;</a:t>
            </a:r>
            <a:r>
              <a:rPr lang="it-IT" sz="1050" b="0" dirty="0">
                <a:solidFill>
                  <a:srgbClr val="008000"/>
                </a:solidFill>
                <a:effectLst/>
                <a:latin typeface="Consolas" panose="020B0609020204030204" pitchFamily="49" charset="0"/>
              </a:rPr>
              <a:t> // </a:t>
            </a:r>
            <a:r>
              <a:rPr lang="it-IT" sz="1050" b="0" dirty="0" err="1">
                <a:solidFill>
                  <a:srgbClr val="008000"/>
                </a:solidFill>
                <a:effectLst/>
                <a:latin typeface="Consolas" panose="020B0609020204030204" pitchFamily="49" charset="0"/>
              </a:rPr>
              <a:t>Row</a:t>
            </a:r>
            <a:r>
              <a:rPr lang="it-IT" sz="1050" b="0" dirty="0">
                <a:solidFill>
                  <a:srgbClr val="008000"/>
                </a:solidFill>
                <a:effectLst/>
                <a:latin typeface="Consolas" panose="020B0609020204030204" pitchFamily="49" charset="0"/>
              </a:rPr>
              <a:t> index.</a:t>
            </a:r>
            <a:endParaRPr lang="it-IT" sz="1050" b="0" dirty="0">
              <a:solidFill>
                <a:srgbClr val="000000"/>
              </a:solidFill>
              <a:effectLst/>
              <a:latin typeface="Consolas" panose="020B0609020204030204" pitchFamily="49" charset="0"/>
            </a:endParaRPr>
          </a:p>
          <a:p>
            <a:br>
              <a:rPr lang="it-IT" sz="1050" b="0" dirty="0">
                <a:solidFill>
                  <a:srgbClr val="000000"/>
                </a:solidFill>
                <a:effectLst/>
                <a:latin typeface="Consolas" panose="020B0609020204030204" pitchFamily="49" charset="0"/>
              </a:rPr>
            </a:br>
            <a:r>
              <a:rPr lang="it-IT" sz="1050" b="0" dirty="0">
                <a:solidFill>
                  <a:srgbClr val="008000"/>
                </a:solidFill>
                <a:effectLst/>
                <a:latin typeface="Consolas" panose="020B0609020204030204" pitchFamily="49" charset="0"/>
              </a:rPr>
              <a:t>    // Check </a:t>
            </a:r>
            <a:r>
              <a:rPr lang="it-IT" sz="1050" b="0" dirty="0" err="1">
                <a:solidFill>
                  <a:srgbClr val="008000"/>
                </a:solidFill>
                <a:effectLst/>
                <a:latin typeface="Consolas" panose="020B0609020204030204" pitchFamily="49" charset="0"/>
              </a:rPr>
              <a:t>if</a:t>
            </a:r>
            <a:r>
              <a:rPr lang="it-IT" sz="1050" b="0" dirty="0">
                <a:solidFill>
                  <a:srgbClr val="008000"/>
                </a:solidFill>
                <a:effectLst/>
                <a:latin typeface="Consolas" panose="020B0609020204030204" pitchFamily="49" charset="0"/>
              </a:rPr>
              <a:t> the </a:t>
            </a:r>
            <a:r>
              <a:rPr lang="it-IT" sz="1050" b="0" dirty="0" err="1">
                <a:solidFill>
                  <a:srgbClr val="008000"/>
                </a:solidFill>
                <a:effectLst/>
                <a:latin typeface="Consolas" panose="020B0609020204030204" pitchFamily="49" charset="0"/>
              </a:rPr>
              <a:t>thread</a:t>
            </a:r>
            <a:r>
              <a:rPr lang="it-IT" sz="1050" b="0" dirty="0">
                <a:solidFill>
                  <a:srgbClr val="008000"/>
                </a:solidFill>
                <a:effectLst/>
                <a:latin typeface="Consolas" panose="020B0609020204030204" pitchFamily="49" charset="0"/>
              </a:rPr>
              <a:t> </a:t>
            </a:r>
            <a:r>
              <a:rPr lang="it-IT" sz="1050" b="0" dirty="0" err="1">
                <a:solidFill>
                  <a:srgbClr val="008000"/>
                </a:solidFill>
                <a:effectLst/>
                <a:latin typeface="Consolas" panose="020B0609020204030204" pitchFamily="49" charset="0"/>
              </a:rPr>
              <a:t>is</a:t>
            </a:r>
            <a:r>
              <a:rPr lang="it-IT" sz="1050" b="0" dirty="0">
                <a:solidFill>
                  <a:srgbClr val="008000"/>
                </a:solidFill>
                <a:effectLst/>
                <a:latin typeface="Consolas" panose="020B0609020204030204" pitchFamily="49" charset="0"/>
              </a:rPr>
              <a:t> </a:t>
            </a:r>
            <a:r>
              <a:rPr lang="it-IT" sz="1050" b="0" dirty="0" err="1">
                <a:solidFill>
                  <a:srgbClr val="008000"/>
                </a:solidFill>
                <a:effectLst/>
                <a:latin typeface="Consolas" panose="020B0609020204030204" pitchFamily="49" charset="0"/>
              </a:rPr>
              <a:t>within</a:t>
            </a:r>
            <a:r>
              <a:rPr lang="it-IT" sz="1050" b="0" dirty="0">
                <a:solidFill>
                  <a:srgbClr val="008000"/>
                </a:solidFill>
                <a:effectLst/>
                <a:latin typeface="Consolas" panose="020B0609020204030204" pitchFamily="49" charset="0"/>
              </a:rPr>
              <a:t> the image bounds.</a:t>
            </a:r>
            <a:endParaRPr lang="it-IT" sz="1050" b="0" dirty="0">
              <a:solidFill>
                <a:srgbClr val="000000"/>
              </a:solidFill>
              <a:effectLst/>
              <a:latin typeface="Consolas" panose="020B0609020204030204" pitchFamily="49" charset="0"/>
            </a:endParaRPr>
          </a:p>
          <a:p>
            <a:r>
              <a:rPr lang="it-IT" sz="1050" b="0" dirty="0">
                <a:solidFill>
                  <a:srgbClr val="000000"/>
                </a:solidFill>
                <a:effectLst/>
                <a:latin typeface="Consolas" panose="020B0609020204030204" pitchFamily="49" charset="0"/>
              </a:rPr>
              <a:t>    </a:t>
            </a:r>
            <a:r>
              <a:rPr lang="it-IT" sz="1050" b="0" dirty="0" err="1">
                <a:solidFill>
                  <a:srgbClr val="0000FF"/>
                </a:solidFill>
                <a:effectLst/>
                <a:latin typeface="Consolas" panose="020B0609020204030204" pitchFamily="49" charset="0"/>
              </a:rPr>
              <a:t>if</a:t>
            </a:r>
            <a:r>
              <a:rPr lang="it-IT" sz="1050" b="0" dirty="0">
                <a:solidFill>
                  <a:srgbClr val="000000"/>
                </a:solidFill>
                <a:effectLst/>
                <a:latin typeface="Consolas" panose="020B0609020204030204" pitchFamily="49" charset="0"/>
              </a:rPr>
              <a:t>(x &lt; </a:t>
            </a:r>
            <a:r>
              <a:rPr lang="it-IT" sz="1050" b="0" dirty="0" err="1">
                <a:solidFill>
                  <a:srgbClr val="808080"/>
                </a:solidFill>
                <a:effectLst/>
                <a:latin typeface="Consolas" panose="020B0609020204030204" pitchFamily="49" charset="0"/>
              </a:rPr>
              <a:t>width</a:t>
            </a:r>
            <a:r>
              <a:rPr lang="it-IT" sz="1050" b="0" dirty="0">
                <a:solidFill>
                  <a:srgbClr val="000000"/>
                </a:solidFill>
                <a:effectLst/>
                <a:latin typeface="Consolas" panose="020B0609020204030204" pitchFamily="49" charset="0"/>
              </a:rPr>
              <a:t> &amp;&amp; y &lt; </a:t>
            </a:r>
            <a:r>
              <a:rPr lang="it-IT" sz="1050" b="0" dirty="0" err="1">
                <a:solidFill>
                  <a:srgbClr val="808080"/>
                </a:solidFill>
                <a:effectLst/>
                <a:latin typeface="Consolas" panose="020B0609020204030204" pitchFamily="49" charset="0"/>
              </a:rPr>
              <a:t>height</a:t>
            </a:r>
            <a:r>
              <a:rPr lang="it-IT" sz="1050" b="0" dirty="0">
                <a:solidFill>
                  <a:srgbClr val="000000"/>
                </a:solidFill>
                <a:effectLst/>
                <a:latin typeface="Consolas" panose="020B0609020204030204" pitchFamily="49" charset="0"/>
              </a:rPr>
              <a:t>) {</a:t>
            </a:r>
          </a:p>
          <a:p>
            <a:r>
              <a:rPr lang="it-IT" sz="1050" b="0" dirty="0">
                <a:solidFill>
                  <a:srgbClr val="000000"/>
                </a:solidFill>
                <a:effectLst/>
                <a:latin typeface="Consolas" panose="020B0609020204030204" pitchFamily="49" charset="0"/>
              </a:rPr>
              <a:t>        </a:t>
            </a:r>
            <a:r>
              <a:rPr lang="it-IT" sz="1050" b="0" dirty="0">
                <a:solidFill>
                  <a:srgbClr val="0000FF"/>
                </a:solidFill>
                <a:effectLst/>
                <a:latin typeface="Consolas" panose="020B0609020204030204" pitchFamily="49" charset="0"/>
              </a:rPr>
              <a:t>for</a:t>
            </a:r>
            <a:r>
              <a:rPr lang="it-IT" sz="1050" b="0" dirty="0">
                <a:solidFill>
                  <a:srgbClr val="000000"/>
                </a:solidFill>
                <a:effectLst/>
                <a:latin typeface="Consolas" panose="020B0609020204030204" pitchFamily="49" charset="0"/>
              </a:rPr>
              <a:t>(</a:t>
            </a:r>
            <a:r>
              <a:rPr lang="it-IT" sz="1050" b="0" dirty="0" err="1">
                <a:solidFill>
                  <a:srgbClr val="0000FF"/>
                </a:solidFill>
                <a:effectLst/>
                <a:latin typeface="Consolas" panose="020B0609020204030204" pitchFamily="49" charset="0"/>
              </a:rPr>
              <a:t>int</a:t>
            </a:r>
            <a:r>
              <a:rPr lang="it-IT" sz="1050" b="0" dirty="0">
                <a:solidFill>
                  <a:srgbClr val="000000"/>
                </a:solidFill>
                <a:effectLst/>
                <a:latin typeface="Consolas" panose="020B0609020204030204" pitchFamily="49" charset="0"/>
              </a:rPr>
              <a:t> </a:t>
            </a:r>
            <a:r>
              <a:rPr lang="it-IT" sz="1050" b="0" dirty="0" err="1">
                <a:solidFill>
                  <a:srgbClr val="000000"/>
                </a:solidFill>
                <a:effectLst/>
                <a:latin typeface="Consolas" panose="020B0609020204030204" pitchFamily="49" charset="0"/>
              </a:rPr>
              <a:t>channel</a:t>
            </a:r>
            <a:r>
              <a:rPr lang="it-IT" sz="1050" b="0" dirty="0">
                <a:solidFill>
                  <a:srgbClr val="000000"/>
                </a:solidFill>
                <a:effectLst/>
                <a:latin typeface="Consolas" panose="020B0609020204030204" pitchFamily="49" charset="0"/>
              </a:rPr>
              <a:t> = </a:t>
            </a:r>
            <a:r>
              <a:rPr lang="it-IT" sz="1050" b="0" dirty="0">
                <a:solidFill>
                  <a:srgbClr val="098658"/>
                </a:solidFill>
                <a:effectLst/>
                <a:latin typeface="Consolas" panose="020B0609020204030204" pitchFamily="49" charset="0"/>
              </a:rPr>
              <a:t>0</a:t>
            </a:r>
            <a:r>
              <a:rPr lang="it-IT" sz="1050" b="0" dirty="0">
                <a:solidFill>
                  <a:srgbClr val="000000"/>
                </a:solidFill>
                <a:effectLst/>
                <a:latin typeface="Consolas" panose="020B0609020204030204" pitchFamily="49" charset="0"/>
              </a:rPr>
              <a:t>; </a:t>
            </a:r>
            <a:r>
              <a:rPr lang="it-IT" sz="1050" b="0" dirty="0" err="1">
                <a:solidFill>
                  <a:srgbClr val="000000"/>
                </a:solidFill>
                <a:effectLst/>
                <a:latin typeface="Consolas" panose="020B0609020204030204" pitchFamily="49" charset="0"/>
              </a:rPr>
              <a:t>channel</a:t>
            </a:r>
            <a:r>
              <a:rPr lang="it-IT" sz="1050" b="0" dirty="0">
                <a:solidFill>
                  <a:srgbClr val="000000"/>
                </a:solidFill>
                <a:effectLst/>
                <a:latin typeface="Consolas" panose="020B0609020204030204" pitchFamily="49" charset="0"/>
              </a:rPr>
              <a:t> &lt; </a:t>
            </a:r>
            <a:r>
              <a:rPr lang="it-IT" sz="1050" b="0" dirty="0" err="1">
                <a:solidFill>
                  <a:srgbClr val="808080"/>
                </a:solidFill>
                <a:effectLst/>
                <a:latin typeface="Consolas" panose="020B0609020204030204" pitchFamily="49" charset="0"/>
              </a:rPr>
              <a:t>channels</a:t>
            </a:r>
            <a:r>
              <a:rPr lang="it-IT" sz="1050" b="0" dirty="0">
                <a:solidFill>
                  <a:srgbClr val="000000"/>
                </a:solidFill>
                <a:effectLst/>
                <a:latin typeface="Consolas" panose="020B0609020204030204" pitchFamily="49" charset="0"/>
              </a:rPr>
              <a:t>; </a:t>
            </a:r>
            <a:r>
              <a:rPr lang="it-IT" sz="1050" b="0" dirty="0" err="1">
                <a:solidFill>
                  <a:srgbClr val="000000"/>
                </a:solidFill>
                <a:effectLst/>
                <a:latin typeface="Consolas" panose="020B0609020204030204" pitchFamily="49" charset="0"/>
              </a:rPr>
              <a:t>channel</a:t>
            </a:r>
            <a:r>
              <a:rPr lang="it-IT" sz="1050" b="0" dirty="0">
                <a:solidFill>
                  <a:srgbClr val="000000"/>
                </a:solidFill>
                <a:effectLst/>
                <a:latin typeface="Consolas" panose="020B0609020204030204" pitchFamily="49" charset="0"/>
              </a:rPr>
              <a:t>++) {</a:t>
            </a:r>
          </a:p>
          <a:p>
            <a:r>
              <a:rPr lang="it-IT" sz="1050" b="0" dirty="0">
                <a:solidFill>
                  <a:srgbClr val="008000"/>
                </a:solidFill>
                <a:effectLst/>
                <a:latin typeface="Consolas" panose="020B0609020204030204" pitchFamily="49" charset="0"/>
              </a:rPr>
              <a:t>            // Output </a:t>
            </a:r>
            <a:r>
              <a:rPr lang="it-IT" sz="1050" b="0" dirty="0" err="1">
                <a:solidFill>
                  <a:srgbClr val="008000"/>
                </a:solidFill>
                <a:effectLst/>
                <a:latin typeface="Consolas" panose="020B0609020204030204" pitchFamily="49" charset="0"/>
              </a:rPr>
              <a:t>value</a:t>
            </a:r>
            <a:r>
              <a:rPr lang="it-IT" sz="1050" b="0" dirty="0">
                <a:solidFill>
                  <a:srgbClr val="008000"/>
                </a:solidFill>
                <a:effectLst/>
                <a:latin typeface="Consolas" panose="020B0609020204030204" pitchFamily="49" charset="0"/>
              </a:rPr>
              <a:t> for the </a:t>
            </a:r>
            <a:r>
              <a:rPr lang="it-IT" sz="1050" b="0" dirty="0" err="1">
                <a:solidFill>
                  <a:srgbClr val="008000"/>
                </a:solidFill>
                <a:effectLst/>
                <a:latin typeface="Consolas" panose="020B0609020204030204" pitchFamily="49" charset="0"/>
              </a:rPr>
              <a:t>current</a:t>
            </a:r>
            <a:r>
              <a:rPr lang="it-IT" sz="1050" b="0" dirty="0">
                <a:solidFill>
                  <a:srgbClr val="008000"/>
                </a:solidFill>
                <a:effectLst/>
                <a:latin typeface="Consolas" panose="020B0609020204030204" pitchFamily="49" charset="0"/>
              </a:rPr>
              <a:t> pixel.</a:t>
            </a:r>
            <a:endParaRPr lang="it-IT" sz="1050" b="0" dirty="0">
              <a:solidFill>
                <a:srgbClr val="000000"/>
              </a:solidFill>
              <a:effectLst/>
              <a:latin typeface="Consolas" panose="020B0609020204030204" pitchFamily="49" charset="0"/>
            </a:endParaRPr>
          </a:p>
          <a:p>
            <a:r>
              <a:rPr lang="it-IT" sz="1050" b="0" dirty="0">
                <a:solidFill>
                  <a:srgbClr val="000000"/>
                </a:solidFill>
                <a:effectLst/>
                <a:latin typeface="Consolas" panose="020B0609020204030204" pitchFamily="49" charset="0"/>
              </a:rPr>
              <a:t>            </a:t>
            </a:r>
            <a:r>
              <a:rPr lang="it-IT" sz="1050" b="0" dirty="0">
                <a:solidFill>
                  <a:srgbClr val="0000FF"/>
                </a:solidFill>
                <a:effectLst/>
                <a:latin typeface="Consolas" panose="020B0609020204030204" pitchFamily="49" charset="0"/>
              </a:rPr>
              <a:t>float</a:t>
            </a:r>
            <a:r>
              <a:rPr lang="it-IT" sz="1050" b="0" dirty="0">
                <a:solidFill>
                  <a:srgbClr val="000000"/>
                </a:solidFill>
                <a:effectLst/>
                <a:latin typeface="Consolas" panose="020B0609020204030204" pitchFamily="49" charset="0"/>
              </a:rPr>
              <a:t> </a:t>
            </a:r>
            <a:r>
              <a:rPr lang="it-IT" sz="1050" b="0" dirty="0" err="1">
                <a:solidFill>
                  <a:srgbClr val="000000"/>
                </a:solidFill>
                <a:effectLst/>
                <a:latin typeface="Consolas" panose="020B0609020204030204" pitchFamily="49" charset="0"/>
              </a:rPr>
              <a:t>output_value</a:t>
            </a:r>
            <a:r>
              <a:rPr lang="it-IT" sz="1050" b="0" dirty="0">
                <a:solidFill>
                  <a:srgbClr val="000000"/>
                </a:solidFill>
                <a:effectLst/>
                <a:latin typeface="Consolas" panose="020B0609020204030204" pitchFamily="49" charset="0"/>
              </a:rPr>
              <a:t> = </a:t>
            </a:r>
            <a:r>
              <a:rPr lang="it-IT" sz="1050" b="0" dirty="0">
                <a:solidFill>
                  <a:srgbClr val="098658"/>
                </a:solidFill>
                <a:effectLst/>
                <a:latin typeface="Consolas" panose="020B0609020204030204" pitchFamily="49" charset="0"/>
              </a:rPr>
              <a:t>0.0f</a:t>
            </a:r>
            <a:r>
              <a:rPr lang="it-IT" sz="1050" b="0" dirty="0">
                <a:solidFill>
                  <a:srgbClr val="000000"/>
                </a:solidFill>
                <a:effectLst/>
                <a:latin typeface="Consolas" panose="020B0609020204030204" pitchFamily="49" charset="0"/>
              </a:rPr>
              <a:t>;</a:t>
            </a:r>
          </a:p>
          <a:p>
            <a:br>
              <a:rPr lang="it-IT" sz="1050" b="0" dirty="0">
                <a:solidFill>
                  <a:srgbClr val="000000"/>
                </a:solidFill>
                <a:effectLst/>
                <a:latin typeface="Consolas" panose="020B0609020204030204" pitchFamily="49" charset="0"/>
              </a:rPr>
            </a:br>
            <a:r>
              <a:rPr lang="it-IT" sz="1050" b="0" dirty="0">
                <a:solidFill>
                  <a:srgbClr val="008000"/>
                </a:solidFill>
                <a:effectLst/>
                <a:latin typeface="Consolas" panose="020B0609020204030204" pitchFamily="49" charset="0"/>
              </a:rPr>
              <a:t>            // Iterate over the kernel.</a:t>
            </a:r>
            <a:endParaRPr lang="it-IT" sz="1050" b="0" dirty="0">
              <a:solidFill>
                <a:srgbClr val="000000"/>
              </a:solidFill>
              <a:effectLst/>
              <a:latin typeface="Consolas" panose="020B0609020204030204" pitchFamily="49" charset="0"/>
            </a:endParaRPr>
          </a:p>
          <a:p>
            <a:r>
              <a:rPr lang="it-IT" sz="1050" b="0" dirty="0">
                <a:solidFill>
                  <a:srgbClr val="000000"/>
                </a:solidFill>
                <a:effectLst/>
                <a:latin typeface="Consolas" panose="020B0609020204030204" pitchFamily="49" charset="0"/>
              </a:rPr>
              <a:t>            </a:t>
            </a:r>
            <a:r>
              <a:rPr lang="it-IT" sz="1050" b="0" dirty="0">
                <a:solidFill>
                  <a:srgbClr val="0000FF"/>
                </a:solidFill>
                <a:effectLst/>
                <a:latin typeface="Consolas" panose="020B0609020204030204" pitchFamily="49" charset="0"/>
              </a:rPr>
              <a:t>for</a:t>
            </a:r>
            <a:r>
              <a:rPr lang="it-IT" sz="1050" b="0" dirty="0">
                <a:solidFill>
                  <a:srgbClr val="000000"/>
                </a:solidFill>
                <a:effectLst/>
                <a:latin typeface="Consolas" panose="020B0609020204030204" pitchFamily="49" charset="0"/>
              </a:rPr>
              <a:t>(</a:t>
            </a:r>
            <a:r>
              <a:rPr lang="it-IT" sz="1050" b="0" dirty="0" err="1">
                <a:solidFill>
                  <a:srgbClr val="0000FF"/>
                </a:solidFill>
                <a:effectLst/>
                <a:latin typeface="Consolas" panose="020B0609020204030204" pitchFamily="49" charset="0"/>
              </a:rPr>
              <a:t>int</a:t>
            </a:r>
            <a:r>
              <a:rPr lang="it-IT" sz="1050" b="0" dirty="0">
                <a:solidFill>
                  <a:srgbClr val="000000"/>
                </a:solidFill>
                <a:effectLst/>
                <a:latin typeface="Consolas" panose="020B0609020204030204" pitchFamily="49" charset="0"/>
              </a:rPr>
              <a:t> </a:t>
            </a:r>
            <a:r>
              <a:rPr lang="it-IT" sz="1050" b="0" dirty="0" err="1">
                <a:solidFill>
                  <a:srgbClr val="000000"/>
                </a:solidFill>
                <a:effectLst/>
                <a:latin typeface="Consolas" panose="020B0609020204030204" pitchFamily="49" charset="0"/>
              </a:rPr>
              <a:t>ky</a:t>
            </a:r>
            <a:r>
              <a:rPr lang="it-IT" sz="1050" b="0" dirty="0">
                <a:solidFill>
                  <a:srgbClr val="000000"/>
                </a:solidFill>
                <a:effectLst/>
                <a:latin typeface="Consolas" panose="020B0609020204030204" pitchFamily="49" charset="0"/>
              </a:rPr>
              <a:t> = </a:t>
            </a:r>
            <a:r>
              <a:rPr lang="it-IT" sz="1050" b="0" dirty="0">
                <a:solidFill>
                  <a:srgbClr val="098658"/>
                </a:solidFill>
                <a:effectLst/>
                <a:latin typeface="Consolas" panose="020B0609020204030204" pitchFamily="49" charset="0"/>
              </a:rPr>
              <a:t>0</a:t>
            </a:r>
            <a:r>
              <a:rPr lang="it-IT" sz="1050" b="0" dirty="0">
                <a:solidFill>
                  <a:srgbClr val="000000"/>
                </a:solidFill>
                <a:effectLst/>
                <a:latin typeface="Consolas" panose="020B0609020204030204" pitchFamily="49" charset="0"/>
              </a:rPr>
              <a:t>; </a:t>
            </a:r>
            <a:r>
              <a:rPr lang="it-IT" sz="1050" b="0" dirty="0" err="1">
                <a:solidFill>
                  <a:srgbClr val="000000"/>
                </a:solidFill>
                <a:effectLst/>
                <a:latin typeface="Consolas" panose="020B0609020204030204" pitchFamily="49" charset="0"/>
              </a:rPr>
              <a:t>ky</a:t>
            </a:r>
            <a:r>
              <a:rPr lang="it-IT" sz="1050" b="0" dirty="0">
                <a:solidFill>
                  <a:srgbClr val="000000"/>
                </a:solidFill>
                <a:effectLst/>
                <a:latin typeface="Consolas" panose="020B0609020204030204" pitchFamily="49" charset="0"/>
              </a:rPr>
              <a:t> &lt; </a:t>
            </a:r>
            <a:r>
              <a:rPr lang="it-IT" sz="1050" b="0" dirty="0" err="1">
                <a:solidFill>
                  <a:srgbClr val="808080"/>
                </a:solidFill>
                <a:effectLst/>
                <a:latin typeface="Consolas" panose="020B0609020204030204" pitchFamily="49" charset="0"/>
              </a:rPr>
              <a:t>kernel_height</a:t>
            </a:r>
            <a:r>
              <a:rPr lang="it-IT" sz="1050" b="0" dirty="0">
                <a:solidFill>
                  <a:srgbClr val="000000"/>
                </a:solidFill>
                <a:effectLst/>
                <a:latin typeface="Consolas" panose="020B0609020204030204" pitchFamily="49" charset="0"/>
              </a:rPr>
              <a:t>; </a:t>
            </a:r>
            <a:r>
              <a:rPr lang="it-IT" sz="1050" b="0" dirty="0" err="1">
                <a:solidFill>
                  <a:srgbClr val="000000"/>
                </a:solidFill>
                <a:effectLst/>
                <a:latin typeface="Consolas" panose="020B0609020204030204" pitchFamily="49" charset="0"/>
              </a:rPr>
              <a:t>ky</a:t>
            </a:r>
            <a:r>
              <a:rPr lang="it-IT" sz="1050" b="0" dirty="0">
                <a:solidFill>
                  <a:srgbClr val="000000"/>
                </a:solidFill>
                <a:effectLst/>
                <a:latin typeface="Consolas" panose="020B0609020204030204" pitchFamily="49" charset="0"/>
              </a:rPr>
              <a:t>++) {</a:t>
            </a:r>
          </a:p>
          <a:p>
            <a:r>
              <a:rPr lang="it-IT" sz="1050" b="0" dirty="0">
                <a:solidFill>
                  <a:srgbClr val="000000"/>
                </a:solidFill>
                <a:effectLst/>
                <a:latin typeface="Consolas" panose="020B0609020204030204" pitchFamily="49" charset="0"/>
              </a:rPr>
              <a:t>                </a:t>
            </a:r>
            <a:r>
              <a:rPr lang="it-IT" sz="1050" b="0" dirty="0">
                <a:solidFill>
                  <a:srgbClr val="0000FF"/>
                </a:solidFill>
                <a:effectLst/>
                <a:latin typeface="Consolas" panose="020B0609020204030204" pitchFamily="49" charset="0"/>
              </a:rPr>
              <a:t>for</a:t>
            </a:r>
            <a:r>
              <a:rPr lang="it-IT" sz="1050" b="0" dirty="0">
                <a:solidFill>
                  <a:srgbClr val="000000"/>
                </a:solidFill>
                <a:effectLst/>
                <a:latin typeface="Consolas" panose="020B0609020204030204" pitchFamily="49" charset="0"/>
              </a:rPr>
              <a:t>(</a:t>
            </a:r>
            <a:r>
              <a:rPr lang="it-IT" sz="1050" b="0" dirty="0" err="1">
                <a:solidFill>
                  <a:srgbClr val="0000FF"/>
                </a:solidFill>
                <a:effectLst/>
                <a:latin typeface="Consolas" panose="020B0609020204030204" pitchFamily="49" charset="0"/>
              </a:rPr>
              <a:t>int</a:t>
            </a:r>
            <a:r>
              <a:rPr lang="it-IT" sz="1050" b="0" dirty="0">
                <a:solidFill>
                  <a:srgbClr val="000000"/>
                </a:solidFill>
                <a:effectLst/>
                <a:latin typeface="Consolas" panose="020B0609020204030204" pitchFamily="49" charset="0"/>
              </a:rPr>
              <a:t> </a:t>
            </a:r>
            <a:r>
              <a:rPr lang="it-IT" sz="1050" b="0" dirty="0" err="1">
                <a:solidFill>
                  <a:srgbClr val="000000"/>
                </a:solidFill>
                <a:effectLst/>
                <a:latin typeface="Consolas" panose="020B0609020204030204" pitchFamily="49" charset="0"/>
              </a:rPr>
              <a:t>kx</a:t>
            </a:r>
            <a:r>
              <a:rPr lang="it-IT" sz="1050" b="0" dirty="0">
                <a:solidFill>
                  <a:srgbClr val="000000"/>
                </a:solidFill>
                <a:effectLst/>
                <a:latin typeface="Consolas" panose="020B0609020204030204" pitchFamily="49" charset="0"/>
              </a:rPr>
              <a:t> = </a:t>
            </a:r>
            <a:r>
              <a:rPr lang="it-IT" sz="1050" b="0" dirty="0">
                <a:solidFill>
                  <a:srgbClr val="098658"/>
                </a:solidFill>
                <a:effectLst/>
                <a:latin typeface="Consolas" panose="020B0609020204030204" pitchFamily="49" charset="0"/>
              </a:rPr>
              <a:t>0</a:t>
            </a:r>
            <a:r>
              <a:rPr lang="it-IT" sz="1050" b="0" dirty="0">
                <a:solidFill>
                  <a:srgbClr val="000000"/>
                </a:solidFill>
                <a:effectLst/>
                <a:latin typeface="Consolas" panose="020B0609020204030204" pitchFamily="49" charset="0"/>
              </a:rPr>
              <a:t>; </a:t>
            </a:r>
            <a:r>
              <a:rPr lang="it-IT" sz="1050" b="0" dirty="0" err="1">
                <a:solidFill>
                  <a:srgbClr val="000000"/>
                </a:solidFill>
                <a:effectLst/>
                <a:latin typeface="Consolas" panose="020B0609020204030204" pitchFamily="49" charset="0"/>
              </a:rPr>
              <a:t>kx</a:t>
            </a:r>
            <a:r>
              <a:rPr lang="it-IT" sz="1050" b="0" dirty="0">
                <a:solidFill>
                  <a:srgbClr val="000000"/>
                </a:solidFill>
                <a:effectLst/>
                <a:latin typeface="Consolas" panose="020B0609020204030204" pitchFamily="49" charset="0"/>
              </a:rPr>
              <a:t> &lt; </a:t>
            </a:r>
            <a:r>
              <a:rPr lang="it-IT" sz="1050" b="0" dirty="0" err="1">
                <a:solidFill>
                  <a:srgbClr val="808080"/>
                </a:solidFill>
                <a:effectLst/>
                <a:latin typeface="Consolas" panose="020B0609020204030204" pitchFamily="49" charset="0"/>
              </a:rPr>
              <a:t>kernel_width</a:t>
            </a:r>
            <a:r>
              <a:rPr lang="it-IT" sz="1050" b="0" dirty="0">
                <a:solidFill>
                  <a:srgbClr val="000000"/>
                </a:solidFill>
                <a:effectLst/>
                <a:latin typeface="Consolas" panose="020B0609020204030204" pitchFamily="49" charset="0"/>
              </a:rPr>
              <a:t>; </a:t>
            </a:r>
            <a:r>
              <a:rPr lang="it-IT" sz="1050" b="0" dirty="0" err="1">
                <a:solidFill>
                  <a:srgbClr val="000000"/>
                </a:solidFill>
                <a:effectLst/>
                <a:latin typeface="Consolas" panose="020B0609020204030204" pitchFamily="49" charset="0"/>
              </a:rPr>
              <a:t>kx</a:t>
            </a:r>
            <a:r>
              <a:rPr lang="it-IT" sz="1050" b="0" dirty="0">
                <a:solidFill>
                  <a:srgbClr val="000000"/>
                </a:solidFill>
                <a:effectLst/>
                <a:latin typeface="Consolas" panose="020B0609020204030204" pitchFamily="49" charset="0"/>
              </a:rPr>
              <a:t>++) {</a:t>
            </a:r>
          </a:p>
          <a:p>
            <a:r>
              <a:rPr lang="it-IT" sz="1050" b="0" dirty="0">
                <a:solidFill>
                  <a:srgbClr val="008000"/>
                </a:solidFill>
                <a:effectLst/>
                <a:latin typeface="Consolas" panose="020B0609020204030204" pitchFamily="49" charset="0"/>
              </a:rPr>
              <a:t>                    // </a:t>
            </a:r>
            <a:r>
              <a:rPr lang="it-IT" sz="1050" b="0" dirty="0" err="1">
                <a:solidFill>
                  <a:srgbClr val="008000"/>
                </a:solidFill>
                <a:effectLst/>
                <a:latin typeface="Consolas" panose="020B0609020204030204" pitchFamily="49" charset="0"/>
              </a:rPr>
              <a:t>Get</a:t>
            </a:r>
            <a:r>
              <a:rPr lang="it-IT" sz="1050" b="0" dirty="0">
                <a:solidFill>
                  <a:srgbClr val="008000"/>
                </a:solidFill>
                <a:effectLst/>
                <a:latin typeface="Consolas" panose="020B0609020204030204" pitchFamily="49" charset="0"/>
              </a:rPr>
              <a:t> the pixel index to be </a:t>
            </a:r>
            <a:r>
              <a:rPr lang="it-IT" sz="1050" b="0" dirty="0" err="1">
                <a:solidFill>
                  <a:srgbClr val="008000"/>
                </a:solidFill>
                <a:effectLst/>
                <a:latin typeface="Consolas" panose="020B0609020204030204" pitchFamily="49" charset="0"/>
              </a:rPr>
              <a:t>convolved</a:t>
            </a:r>
            <a:r>
              <a:rPr lang="it-IT" sz="1050" b="0" dirty="0">
                <a:solidFill>
                  <a:srgbClr val="008000"/>
                </a:solidFill>
                <a:effectLst/>
                <a:latin typeface="Consolas" panose="020B0609020204030204" pitchFamily="49" charset="0"/>
              </a:rPr>
              <a:t>.</a:t>
            </a:r>
            <a:endParaRPr lang="it-IT" sz="1050" b="0" dirty="0">
              <a:solidFill>
                <a:srgbClr val="000000"/>
              </a:solidFill>
              <a:effectLst/>
              <a:latin typeface="Consolas" panose="020B0609020204030204" pitchFamily="49" charset="0"/>
            </a:endParaRPr>
          </a:p>
          <a:p>
            <a:r>
              <a:rPr lang="it-IT" sz="1050" b="0" dirty="0">
                <a:solidFill>
                  <a:srgbClr val="000000"/>
                </a:solidFill>
                <a:effectLst/>
                <a:latin typeface="Consolas" panose="020B0609020204030204" pitchFamily="49" charset="0"/>
              </a:rPr>
              <a:t>                    </a:t>
            </a:r>
            <a:r>
              <a:rPr lang="it-IT" sz="1050" b="0" dirty="0" err="1">
                <a:solidFill>
                  <a:srgbClr val="0000FF"/>
                </a:solidFill>
                <a:effectLst/>
                <a:latin typeface="Consolas" panose="020B0609020204030204" pitchFamily="49" charset="0"/>
              </a:rPr>
              <a:t>const</a:t>
            </a:r>
            <a:r>
              <a:rPr lang="it-IT" sz="1050" b="0" dirty="0">
                <a:solidFill>
                  <a:srgbClr val="000000"/>
                </a:solidFill>
                <a:effectLst/>
                <a:latin typeface="Consolas" panose="020B0609020204030204" pitchFamily="49" charset="0"/>
              </a:rPr>
              <a:t> </a:t>
            </a:r>
            <a:r>
              <a:rPr lang="it-IT" sz="1050" b="0" dirty="0" err="1">
                <a:solidFill>
                  <a:srgbClr val="0000FF"/>
                </a:solidFill>
                <a:effectLst/>
                <a:latin typeface="Consolas" panose="020B0609020204030204" pitchFamily="49" charset="0"/>
              </a:rPr>
              <a:t>int</a:t>
            </a:r>
            <a:r>
              <a:rPr lang="it-IT" sz="1050" b="0" dirty="0">
                <a:solidFill>
                  <a:srgbClr val="000000"/>
                </a:solidFill>
                <a:effectLst/>
                <a:latin typeface="Consolas" panose="020B0609020204030204" pitchFamily="49" charset="0"/>
              </a:rPr>
              <a:t> col = x + </a:t>
            </a:r>
            <a:r>
              <a:rPr lang="it-IT" sz="1050" b="0" dirty="0" err="1">
                <a:solidFill>
                  <a:srgbClr val="000000"/>
                </a:solidFill>
                <a:effectLst/>
                <a:latin typeface="Consolas" panose="020B0609020204030204" pitchFamily="49" charset="0"/>
              </a:rPr>
              <a:t>kx</a:t>
            </a:r>
            <a:r>
              <a:rPr lang="it-IT" sz="1050" b="0" dirty="0">
                <a:solidFill>
                  <a:srgbClr val="000000"/>
                </a:solidFill>
                <a:effectLst/>
                <a:latin typeface="Consolas" panose="020B0609020204030204" pitchFamily="49" charset="0"/>
              </a:rPr>
              <a:t> - </a:t>
            </a:r>
            <a:r>
              <a:rPr lang="it-IT" sz="1050" b="0" dirty="0" err="1">
                <a:solidFill>
                  <a:srgbClr val="000000"/>
                </a:solidFill>
                <a:effectLst/>
                <a:latin typeface="Consolas" panose="020B0609020204030204" pitchFamily="49" charset="0"/>
              </a:rPr>
              <a:t>floor</a:t>
            </a:r>
            <a:r>
              <a:rPr lang="it-IT" sz="1050" b="0" dirty="0">
                <a:solidFill>
                  <a:srgbClr val="000000"/>
                </a:solidFill>
                <a:effectLst/>
                <a:latin typeface="Consolas" panose="020B0609020204030204" pitchFamily="49" charset="0"/>
              </a:rPr>
              <a:t>((</a:t>
            </a:r>
            <a:r>
              <a:rPr lang="it-IT" sz="1050" b="0" dirty="0">
                <a:solidFill>
                  <a:srgbClr val="0000FF"/>
                </a:solidFill>
                <a:effectLst/>
                <a:latin typeface="Consolas" panose="020B0609020204030204" pitchFamily="49" charset="0"/>
              </a:rPr>
              <a:t>float</a:t>
            </a:r>
            <a:r>
              <a:rPr lang="it-IT" sz="1050" b="0" dirty="0">
                <a:solidFill>
                  <a:srgbClr val="000000"/>
                </a:solidFill>
                <a:effectLst/>
                <a:latin typeface="Consolas" panose="020B0609020204030204" pitchFamily="49" charset="0"/>
              </a:rPr>
              <a:t>)</a:t>
            </a:r>
            <a:r>
              <a:rPr lang="it-IT" sz="1050" b="0" dirty="0" err="1">
                <a:solidFill>
                  <a:srgbClr val="808080"/>
                </a:solidFill>
                <a:effectLst/>
                <a:latin typeface="Consolas" panose="020B0609020204030204" pitchFamily="49" charset="0"/>
              </a:rPr>
              <a:t>kernel_width</a:t>
            </a:r>
            <a:r>
              <a:rPr lang="it-IT" sz="1050" b="0" dirty="0">
                <a:solidFill>
                  <a:srgbClr val="000000"/>
                </a:solidFill>
                <a:effectLst/>
                <a:latin typeface="Consolas" panose="020B0609020204030204" pitchFamily="49" charset="0"/>
              </a:rPr>
              <a:t>/</a:t>
            </a:r>
            <a:r>
              <a:rPr lang="it-IT" sz="1050" b="0" dirty="0">
                <a:solidFill>
                  <a:srgbClr val="098658"/>
                </a:solidFill>
                <a:effectLst/>
                <a:latin typeface="Consolas" panose="020B0609020204030204" pitchFamily="49" charset="0"/>
              </a:rPr>
              <a:t>2</a:t>
            </a:r>
            <a:r>
              <a:rPr lang="it-IT" sz="1050" b="0" dirty="0">
                <a:solidFill>
                  <a:srgbClr val="000000"/>
                </a:solidFill>
                <a:effectLst/>
                <a:latin typeface="Consolas" panose="020B0609020204030204" pitchFamily="49" charset="0"/>
              </a:rPr>
              <a:t>) + </a:t>
            </a:r>
            <a:r>
              <a:rPr lang="it-IT" sz="1050" b="0" dirty="0" err="1">
                <a:solidFill>
                  <a:srgbClr val="808080"/>
                </a:solidFill>
                <a:effectLst/>
                <a:latin typeface="Consolas" panose="020B0609020204030204" pitchFamily="49" charset="0"/>
              </a:rPr>
              <a:t>padding_width</a:t>
            </a:r>
            <a:r>
              <a:rPr lang="it-IT" sz="1050" b="0" dirty="0">
                <a:solidFill>
                  <a:srgbClr val="000000"/>
                </a:solidFill>
                <a:effectLst/>
                <a:latin typeface="Consolas" panose="020B0609020204030204" pitchFamily="49" charset="0"/>
              </a:rPr>
              <a:t>;</a:t>
            </a:r>
            <a:endParaRPr lang="it-IT" sz="1050" dirty="0">
              <a:solidFill>
                <a:srgbClr val="008000"/>
              </a:solidFill>
              <a:latin typeface="Consolas" panose="020B0609020204030204" pitchFamily="49" charset="0"/>
            </a:endParaRPr>
          </a:p>
          <a:p>
            <a:r>
              <a:rPr lang="it-IT" sz="1050" b="0" dirty="0">
                <a:solidFill>
                  <a:srgbClr val="000000"/>
                </a:solidFill>
                <a:effectLst/>
                <a:latin typeface="Consolas" panose="020B0609020204030204" pitchFamily="49" charset="0"/>
              </a:rPr>
              <a:t>                    </a:t>
            </a:r>
            <a:r>
              <a:rPr lang="it-IT" sz="1050" b="0" dirty="0" err="1">
                <a:solidFill>
                  <a:srgbClr val="0000FF"/>
                </a:solidFill>
                <a:effectLst/>
                <a:latin typeface="Consolas" panose="020B0609020204030204" pitchFamily="49" charset="0"/>
              </a:rPr>
              <a:t>const</a:t>
            </a:r>
            <a:r>
              <a:rPr lang="it-IT" sz="1050" b="0" dirty="0">
                <a:solidFill>
                  <a:srgbClr val="000000"/>
                </a:solidFill>
                <a:effectLst/>
                <a:latin typeface="Consolas" panose="020B0609020204030204" pitchFamily="49" charset="0"/>
              </a:rPr>
              <a:t> </a:t>
            </a:r>
            <a:r>
              <a:rPr lang="it-IT" sz="1050" b="0" dirty="0" err="1">
                <a:solidFill>
                  <a:srgbClr val="0000FF"/>
                </a:solidFill>
                <a:effectLst/>
                <a:latin typeface="Consolas" panose="020B0609020204030204" pitchFamily="49" charset="0"/>
              </a:rPr>
              <a:t>int</a:t>
            </a:r>
            <a:r>
              <a:rPr lang="it-IT" sz="1050" b="0" dirty="0">
                <a:solidFill>
                  <a:srgbClr val="000000"/>
                </a:solidFill>
                <a:effectLst/>
                <a:latin typeface="Consolas" panose="020B0609020204030204" pitchFamily="49" charset="0"/>
              </a:rPr>
              <a:t> </a:t>
            </a:r>
            <a:r>
              <a:rPr lang="it-IT" sz="1050" b="0" dirty="0" err="1">
                <a:solidFill>
                  <a:srgbClr val="000000"/>
                </a:solidFill>
                <a:effectLst/>
                <a:latin typeface="Consolas" panose="020B0609020204030204" pitchFamily="49" charset="0"/>
              </a:rPr>
              <a:t>row</a:t>
            </a:r>
            <a:r>
              <a:rPr lang="it-IT" sz="1050" b="0" dirty="0">
                <a:solidFill>
                  <a:srgbClr val="000000"/>
                </a:solidFill>
                <a:effectLst/>
                <a:latin typeface="Consolas" panose="020B0609020204030204" pitchFamily="49" charset="0"/>
              </a:rPr>
              <a:t> = y + </a:t>
            </a:r>
            <a:r>
              <a:rPr lang="it-IT" sz="1050" b="0" dirty="0" err="1">
                <a:solidFill>
                  <a:srgbClr val="000000"/>
                </a:solidFill>
                <a:effectLst/>
                <a:latin typeface="Consolas" panose="020B0609020204030204" pitchFamily="49" charset="0"/>
              </a:rPr>
              <a:t>ky</a:t>
            </a:r>
            <a:r>
              <a:rPr lang="it-IT" sz="1050" b="0" dirty="0">
                <a:solidFill>
                  <a:srgbClr val="000000"/>
                </a:solidFill>
                <a:effectLst/>
                <a:latin typeface="Consolas" panose="020B0609020204030204" pitchFamily="49" charset="0"/>
              </a:rPr>
              <a:t> - </a:t>
            </a:r>
            <a:r>
              <a:rPr lang="it-IT" sz="1050" b="0" dirty="0" err="1">
                <a:solidFill>
                  <a:srgbClr val="000000"/>
                </a:solidFill>
                <a:effectLst/>
                <a:latin typeface="Consolas" panose="020B0609020204030204" pitchFamily="49" charset="0"/>
              </a:rPr>
              <a:t>floor</a:t>
            </a:r>
            <a:r>
              <a:rPr lang="it-IT" sz="1050" b="0" dirty="0">
                <a:solidFill>
                  <a:srgbClr val="000000"/>
                </a:solidFill>
                <a:effectLst/>
                <a:latin typeface="Consolas" panose="020B0609020204030204" pitchFamily="49" charset="0"/>
              </a:rPr>
              <a:t>((</a:t>
            </a:r>
            <a:r>
              <a:rPr lang="it-IT" sz="1050" b="0" dirty="0">
                <a:solidFill>
                  <a:srgbClr val="0000FF"/>
                </a:solidFill>
                <a:effectLst/>
                <a:latin typeface="Consolas" panose="020B0609020204030204" pitchFamily="49" charset="0"/>
              </a:rPr>
              <a:t>float</a:t>
            </a:r>
            <a:r>
              <a:rPr lang="it-IT" sz="1050" b="0" dirty="0">
                <a:solidFill>
                  <a:srgbClr val="000000"/>
                </a:solidFill>
                <a:effectLst/>
                <a:latin typeface="Consolas" panose="020B0609020204030204" pitchFamily="49" charset="0"/>
              </a:rPr>
              <a:t>)</a:t>
            </a:r>
            <a:r>
              <a:rPr lang="it-IT" sz="1050" b="0" dirty="0" err="1">
                <a:solidFill>
                  <a:srgbClr val="808080"/>
                </a:solidFill>
                <a:effectLst/>
                <a:latin typeface="Consolas" panose="020B0609020204030204" pitchFamily="49" charset="0"/>
              </a:rPr>
              <a:t>kernel_height</a:t>
            </a:r>
            <a:r>
              <a:rPr lang="it-IT" sz="1050" b="0" dirty="0">
                <a:solidFill>
                  <a:srgbClr val="000000"/>
                </a:solidFill>
                <a:effectLst/>
                <a:latin typeface="Consolas" panose="020B0609020204030204" pitchFamily="49" charset="0"/>
              </a:rPr>
              <a:t>/</a:t>
            </a:r>
            <a:r>
              <a:rPr lang="it-IT" sz="1050" b="0" dirty="0">
                <a:solidFill>
                  <a:srgbClr val="098658"/>
                </a:solidFill>
                <a:effectLst/>
                <a:latin typeface="Consolas" panose="020B0609020204030204" pitchFamily="49" charset="0"/>
              </a:rPr>
              <a:t>2</a:t>
            </a:r>
            <a:r>
              <a:rPr lang="it-IT" sz="1050" b="0" dirty="0">
                <a:solidFill>
                  <a:srgbClr val="000000"/>
                </a:solidFill>
                <a:effectLst/>
                <a:latin typeface="Consolas" panose="020B0609020204030204" pitchFamily="49" charset="0"/>
              </a:rPr>
              <a:t>) + </a:t>
            </a:r>
            <a:r>
              <a:rPr lang="it-IT" sz="1050" b="0" dirty="0" err="1">
                <a:solidFill>
                  <a:srgbClr val="808080"/>
                </a:solidFill>
                <a:effectLst/>
                <a:latin typeface="Consolas" panose="020B0609020204030204" pitchFamily="49" charset="0"/>
              </a:rPr>
              <a:t>padding_height</a:t>
            </a:r>
            <a:r>
              <a:rPr lang="it-IT" sz="1050" b="0" dirty="0">
                <a:solidFill>
                  <a:srgbClr val="000000"/>
                </a:solidFill>
                <a:effectLst/>
                <a:latin typeface="Consolas" panose="020B0609020204030204" pitchFamily="49" charset="0"/>
              </a:rPr>
              <a:t>;</a:t>
            </a:r>
            <a:br>
              <a:rPr lang="it-IT" sz="1050" b="0" dirty="0">
                <a:solidFill>
                  <a:srgbClr val="000000"/>
                </a:solidFill>
                <a:effectLst/>
                <a:latin typeface="Consolas" panose="020B0609020204030204" pitchFamily="49" charset="0"/>
              </a:rPr>
            </a:br>
            <a:r>
              <a:rPr lang="it-IT" sz="1050" b="0" dirty="0">
                <a:solidFill>
                  <a:srgbClr val="008000"/>
                </a:solidFill>
                <a:effectLst/>
                <a:latin typeface="Consolas" panose="020B0609020204030204" pitchFamily="49" charset="0"/>
              </a:rPr>
              <a:t>                    // </a:t>
            </a:r>
            <a:r>
              <a:rPr lang="it-IT" sz="1050" b="0" dirty="0" err="1">
                <a:solidFill>
                  <a:srgbClr val="008000"/>
                </a:solidFill>
                <a:effectLst/>
                <a:latin typeface="Consolas" panose="020B0609020204030204" pitchFamily="49" charset="0"/>
              </a:rPr>
              <a:t>Add</a:t>
            </a:r>
            <a:r>
              <a:rPr lang="it-IT" sz="1050" b="0" dirty="0">
                <a:solidFill>
                  <a:srgbClr val="008000"/>
                </a:solidFill>
                <a:effectLst/>
                <a:latin typeface="Consolas" panose="020B0609020204030204" pitchFamily="49" charset="0"/>
              </a:rPr>
              <a:t> the </a:t>
            </a:r>
            <a:r>
              <a:rPr lang="it-IT" sz="1050" b="0" dirty="0" err="1">
                <a:solidFill>
                  <a:srgbClr val="008000"/>
                </a:solidFill>
                <a:effectLst/>
                <a:latin typeface="Consolas" panose="020B0609020204030204" pitchFamily="49" charset="0"/>
              </a:rPr>
              <a:t>convolution</a:t>
            </a:r>
            <a:r>
              <a:rPr lang="it-IT" sz="1050" b="0" dirty="0">
                <a:solidFill>
                  <a:srgbClr val="008000"/>
                </a:solidFill>
                <a:effectLst/>
                <a:latin typeface="Consolas" panose="020B0609020204030204" pitchFamily="49" charset="0"/>
              </a:rPr>
              <a:t> </a:t>
            </a:r>
            <a:r>
              <a:rPr lang="it-IT" sz="1050" b="0" dirty="0" err="1">
                <a:solidFill>
                  <a:srgbClr val="008000"/>
                </a:solidFill>
                <a:effectLst/>
                <a:latin typeface="Consolas" panose="020B0609020204030204" pitchFamily="49" charset="0"/>
              </a:rPr>
              <a:t>value</a:t>
            </a:r>
            <a:r>
              <a:rPr lang="it-IT" sz="1050" b="0" dirty="0">
                <a:solidFill>
                  <a:srgbClr val="008000"/>
                </a:solidFill>
                <a:effectLst/>
                <a:latin typeface="Consolas" panose="020B0609020204030204" pitchFamily="49" charset="0"/>
              </a:rPr>
              <a:t> to the output </a:t>
            </a:r>
            <a:r>
              <a:rPr lang="it-IT" sz="1050" b="0" dirty="0" err="1">
                <a:solidFill>
                  <a:srgbClr val="008000"/>
                </a:solidFill>
                <a:effectLst/>
                <a:latin typeface="Consolas" panose="020B0609020204030204" pitchFamily="49" charset="0"/>
              </a:rPr>
              <a:t>value</a:t>
            </a:r>
            <a:r>
              <a:rPr lang="it-IT" sz="1050" b="0" dirty="0">
                <a:solidFill>
                  <a:srgbClr val="008000"/>
                </a:solidFill>
                <a:effectLst/>
                <a:latin typeface="Consolas" panose="020B0609020204030204" pitchFamily="49" charset="0"/>
              </a:rPr>
              <a:t>.</a:t>
            </a:r>
            <a:endParaRPr lang="it-IT" sz="1050" b="0" dirty="0">
              <a:solidFill>
                <a:srgbClr val="000000"/>
              </a:solidFill>
              <a:effectLst/>
              <a:latin typeface="Consolas" panose="020B0609020204030204" pitchFamily="49" charset="0"/>
            </a:endParaRPr>
          </a:p>
          <a:p>
            <a:r>
              <a:rPr lang="it-IT" sz="1050" b="0" dirty="0">
                <a:solidFill>
                  <a:srgbClr val="000000"/>
                </a:solidFill>
                <a:effectLst/>
                <a:latin typeface="Consolas" panose="020B0609020204030204" pitchFamily="49" charset="0"/>
              </a:rPr>
              <a:t>                    </a:t>
            </a:r>
            <a:r>
              <a:rPr lang="it-IT" sz="1050" b="0" dirty="0" err="1">
                <a:solidFill>
                  <a:srgbClr val="000000"/>
                </a:solidFill>
                <a:effectLst/>
                <a:latin typeface="Consolas" panose="020B0609020204030204" pitchFamily="49" charset="0"/>
              </a:rPr>
              <a:t>output_value</a:t>
            </a:r>
            <a:r>
              <a:rPr lang="it-IT" sz="1050" b="0" dirty="0">
                <a:solidFill>
                  <a:srgbClr val="000000"/>
                </a:solidFill>
                <a:effectLst/>
                <a:latin typeface="Consolas" panose="020B0609020204030204" pitchFamily="49" charset="0"/>
              </a:rPr>
              <a:t> += </a:t>
            </a:r>
            <a:r>
              <a:rPr lang="it-IT" sz="1050" b="0" dirty="0" err="1">
                <a:solidFill>
                  <a:srgbClr val="000000"/>
                </a:solidFill>
                <a:effectLst/>
                <a:latin typeface="Consolas" panose="020B0609020204030204" pitchFamily="49" charset="0"/>
              </a:rPr>
              <a:t>get_pixel_value</a:t>
            </a:r>
            <a:r>
              <a:rPr lang="it-IT" sz="1050" b="0" dirty="0">
                <a:solidFill>
                  <a:srgbClr val="000000"/>
                </a:solidFill>
                <a:effectLst/>
                <a:latin typeface="Consolas" panose="020B0609020204030204" pitchFamily="49" charset="0"/>
              </a:rPr>
              <a:t>(</a:t>
            </a:r>
            <a:r>
              <a:rPr lang="it-IT" sz="1050" b="0" dirty="0" err="1">
                <a:solidFill>
                  <a:srgbClr val="808080"/>
                </a:solidFill>
                <a:effectLst/>
                <a:latin typeface="Consolas" panose="020B0609020204030204" pitchFamily="49" charset="0"/>
              </a:rPr>
              <a:t>d_input</a:t>
            </a:r>
            <a:r>
              <a:rPr lang="it-IT" sz="1050" b="0" dirty="0">
                <a:solidFill>
                  <a:srgbClr val="000000"/>
                </a:solidFill>
                <a:effectLst/>
                <a:latin typeface="Consolas" panose="020B0609020204030204" pitchFamily="49" charset="0"/>
              </a:rPr>
              <a:t>, col, </a:t>
            </a:r>
            <a:r>
              <a:rPr lang="it-IT" sz="1050" b="0" dirty="0" err="1">
                <a:solidFill>
                  <a:srgbClr val="000000"/>
                </a:solidFill>
                <a:effectLst/>
                <a:latin typeface="Consolas" panose="020B0609020204030204" pitchFamily="49" charset="0"/>
              </a:rPr>
              <a:t>row</a:t>
            </a:r>
            <a:r>
              <a:rPr lang="it-IT" sz="1050" b="0" dirty="0">
                <a:solidFill>
                  <a:srgbClr val="000000"/>
                </a:solidFill>
                <a:effectLst/>
                <a:latin typeface="Consolas" panose="020B0609020204030204" pitchFamily="49" charset="0"/>
              </a:rPr>
              <a:t>, </a:t>
            </a:r>
            <a:r>
              <a:rPr lang="it-IT" sz="1050" b="0" dirty="0" err="1">
                <a:solidFill>
                  <a:srgbClr val="000000"/>
                </a:solidFill>
                <a:effectLst/>
                <a:latin typeface="Consolas" panose="020B0609020204030204" pitchFamily="49" charset="0"/>
              </a:rPr>
              <a:t>channel</a:t>
            </a:r>
            <a:r>
              <a:rPr lang="it-IT" sz="1050" b="0" dirty="0">
                <a:solidFill>
                  <a:srgbClr val="000000"/>
                </a:solidFill>
                <a:effectLst/>
                <a:latin typeface="Consolas" panose="020B0609020204030204" pitchFamily="49" charset="0"/>
              </a:rPr>
              <a:t>, </a:t>
            </a:r>
            <a:r>
              <a:rPr lang="it-IT" sz="1050" b="0" dirty="0" err="1">
                <a:solidFill>
                  <a:srgbClr val="000000"/>
                </a:solidFill>
                <a:effectLst/>
                <a:latin typeface="Consolas" panose="020B0609020204030204" pitchFamily="49" charset="0"/>
              </a:rPr>
              <a:t>padded_width</a:t>
            </a:r>
            <a:r>
              <a:rPr lang="it-IT" sz="1050" b="0" dirty="0">
                <a:solidFill>
                  <a:srgbClr val="000000"/>
                </a:solidFill>
                <a:effectLst/>
                <a:latin typeface="Consolas" panose="020B0609020204030204" pitchFamily="49" charset="0"/>
              </a:rPr>
              <a:t>, 					</a:t>
            </a:r>
            <a:r>
              <a:rPr lang="it-IT" sz="1050" b="0" dirty="0" err="1">
                <a:solidFill>
                  <a:srgbClr val="000000"/>
                </a:solidFill>
                <a:effectLst/>
                <a:latin typeface="Consolas" panose="020B0609020204030204" pitchFamily="49" charset="0"/>
              </a:rPr>
              <a:t>padded_height</a:t>
            </a:r>
            <a:r>
              <a:rPr lang="it-IT" sz="1050" b="0" dirty="0">
                <a:solidFill>
                  <a:srgbClr val="000000"/>
                </a:solidFill>
                <a:effectLst/>
                <a:latin typeface="Consolas" panose="020B0609020204030204" pitchFamily="49" charset="0"/>
              </a:rPr>
              <a:t>, </a:t>
            </a:r>
            <a:r>
              <a:rPr lang="it-IT" sz="1050" b="0" dirty="0" err="1">
                <a:solidFill>
                  <a:srgbClr val="808080"/>
                </a:solidFill>
                <a:effectLst/>
                <a:latin typeface="Consolas" panose="020B0609020204030204" pitchFamily="49" charset="0"/>
              </a:rPr>
              <a:t>channels</a:t>
            </a:r>
            <a:r>
              <a:rPr lang="it-IT" sz="1050" b="0" dirty="0">
                <a:solidFill>
                  <a:srgbClr val="000000"/>
                </a:solidFill>
                <a:effectLst/>
                <a:latin typeface="Consolas" panose="020B0609020204030204" pitchFamily="49" charset="0"/>
              </a:rPr>
              <a:t>, </a:t>
            </a:r>
            <a:r>
              <a:rPr lang="it-IT" sz="1050" b="0" dirty="0" err="1">
                <a:solidFill>
                  <a:srgbClr val="808080"/>
                </a:solidFill>
                <a:effectLst/>
                <a:latin typeface="Consolas" panose="020B0609020204030204" pitchFamily="49" charset="0"/>
              </a:rPr>
              <a:t>is_SoA</a:t>
            </a:r>
            <a:r>
              <a:rPr lang="it-IT" sz="1050" b="0" dirty="0">
                <a:solidFill>
                  <a:srgbClr val="000000"/>
                </a:solidFill>
                <a:effectLst/>
                <a:latin typeface="Consolas" panose="020B0609020204030204" pitchFamily="49" charset="0"/>
              </a:rPr>
              <a:t>) * </a:t>
            </a:r>
            <a:r>
              <a:rPr lang="it-IT" sz="1050" b="0" dirty="0" err="1">
                <a:solidFill>
                  <a:srgbClr val="000000"/>
                </a:solidFill>
                <a:effectLst/>
                <a:latin typeface="Consolas" panose="020B0609020204030204" pitchFamily="49" charset="0"/>
              </a:rPr>
              <a:t>get_kernel_value</a:t>
            </a:r>
            <a:r>
              <a:rPr lang="it-IT" sz="1050" b="0" dirty="0">
                <a:solidFill>
                  <a:srgbClr val="000000"/>
                </a:solidFill>
                <a:effectLst/>
                <a:latin typeface="Consolas" panose="020B0609020204030204" pitchFamily="49" charset="0"/>
              </a:rPr>
              <a:t>(</a:t>
            </a:r>
            <a:r>
              <a:rPr lang="it-IT" sz="1050" b="0" dirty="0" err="1">
                <a:solidFill>
                  <a:srgbClr val="808080"/>
                </a:solidFill>
                <a:effectLst/>
                <a:latin typeface="Consolas" panose="020B0609020204030204" pitchFamily="49" charset="0"/>
              </a:rPr>
              <a:t>d_kernel</a:t>
            </a:r>
            <a:r>
              <a:rPr lang="it-IT" sz="1050" b="0" dirty="0">
                <a:solidFill>
                  <a:srgbClr val="000000"/>
                </a:solidFill>
                <a:effectLst/>
                <a:latin typeface="Consolas" panose="020B0609020204030204" pitchFamily="49" charset="0"/>
              </a:rPr>
              <a:t>, </a:t>
            </a:r>
            <a:r>
              <a:rPr lang="it-IT" sz="1050" b="0" dirty="0" err="1">
                <a:solidFill>
                  <a:srgbClr val="000000"/>
                </a:solidFill>
                <a:effectLst/>
                <a:latin typeface="Consolas" panose="020B0609020204030204" pitchFamily="49" charset="0"/>
              </a:rPr>
              <a:t>kx</a:t>
            </a:r>
            <a:r>
              <a:rPr lang="it-IT" sz="1050" b="0" dirty="0">
                <a:solidFill>
                  <a:srgbClr val="000000"/>
                </a:solidFill>
                <a:effectLst/>
                <a:latin typeface="Consolas" panose="020B0609020204030204" pitchFamily="49" charset="0"/>
              </a:rPr>
              <a:t>, </a:t>
            </a:r>
            <a:r>
              <a:rPr lang="it-IT" sz="1050" b="0" dirty="0" err="1">
                <a:solidFill>
                  <a:srgbClr val="000000"/>
                </a:solidFill>
                <a:effectLst/>
                <a:latin typeface="Consolas" panose="020B0609020204030204" pitchFamily="49" charset="0"/>
              </a:rPr>
              <a:t>ky</a:t>
            </a:r>
            <a:r>
              <a:rPr lang="it-IT" sz="1050" b="0" dirty="0">
                <a:solidFill>
                  <a:srgbClr val="000000"/>
                </a:solidFill>
                <a:effectLst/>
                <a:latin typeface="Consolas" panose="020B0609020204030204" pitchFamily="49" charset="0"/>
              </a:rPr>
              <a:t>, 					</a:t>
            </a:r>
            <a:r>
              <a:rPr lang="it-IT" sz="1050" b="0" dirty="0" err="1">
                <a:solidFill>
                  <a:srgbClr val="808080"/>
                </a:solidFill>
                <a:effectLst/>
                <a:latin typeface="Consolas" panose="020B0609020204030204" pitchFamily="49" charset="0"/>
              </a:rPr>
              <a:t>kernel_width</a:t>
            </a:r>
            <a:r>
              <a:rPr lang="it-IT" sz="1050" b="0" dirty="0">
                <a:solidFill>
                  <a:srgbClr val="000000"/>
                </a:solidFill>
                <a:effectLst/>
                <a:latin typeface="Consolas" panose="020B0609020204030204" pitchFamily="49" charset="0"/>
              </a:rPr>
              <a:t>, </a:t>
            </a:r>
            <a:r>
              <a:rPr lang="it-IT" sz="1050" b="0" dirty="0" err="1">
                <a:solidFill>
                  <a:srgbClr val="808080"/>
                </a:solidFill>
                <a:effectLst/>
                <a:latin typeface="Consolas" panose="020B0609020204030204" pitchFamily="49" charset="0"/>
              </a:rPr>
              <a:t>kernel_height</a:t>
            </a:r>
            <a:r>
              <a:rPr lang="it-IT" sz="1050" b="0" dirty="0">
                <a:solidFill>
                  <a:srgbClr val="000000"/>
                </a:solidFill>
                <a:effectLst/>
                <a:latin typeface="Consolas" panose="020B0609020204030204" pitchFamily="49" charset="0"/>
              </a:rPr>
              <a:t>);</a:t>
            </a:r>
          </a:p>
          <a:p>
            <a:r>
              <a:rPr lang="it-IT" sz="1050" b="0" dirty="0">
                <a:solidFill>
                  <a:srgbClr val="000000"/>
                </a:solidFill>
                <a:effectLst/>
                <a:latin typeface="Consolas" panose="020B0609020204030204" pitchFamily="49" charset="0"/>
              </a:rPr>
              <a:t>                }</a:t>
            </a:r>
          </a:p>
          <a:p>
            <a:r>
              <a:rPr lang="it-IT" sz="1050" b="0" dirty="0">
                <a:solidFill>
                  <a:srgbClr val="000000"/>
                </a:solidFill>
                <a:effectLst/>
                <a:latin typeface="Consolas" panose="020B0609020204030204" pitchFamily="49" charset="0"/>
              </a:rPr>
              <a:t>            }</a:t>
            </a:r>
          </a:p>
          <a:p>
            <a:br>
              <a:rPr lang="it-IT" sz="1050" b="0" dirty="0">
                <a:solidFill>
                  <a:srgbClr val="000000"/>
                </a:solidFill>
                <a:effectLst/>
                <a:latin typeface="Consolas" panose="020B0609020204030204" pitchFamily="49" charset="0"/>
              </a:rPr>
            </a:br>
            <a:r>
              <a:rPr lang="it-IT" sz="1050" b="0" dirty="0">
                <a:solidFill>
                  <a:srgbClr val="008000"/>
                </a:solidFill>
                <a:effectLst/>
                <a:latin typeface="Consolas" panose="020B0609020204030204" pitchFamily="49" charset="0"/>
              </a:rPr>
              <a:t>            // Store the output </a:t>
            </a:r>
            <a:r>
              <a:rPr lang="it-IT" sz="1050" b="0" dirty="0" err="1">
                <a:solidFill>
                  <a:srgbClr val="008000"/>
                </a:solidFill>
                <a:effectLst/>
                <a:latin typeface="Consolas" panose="020B0609020204030204" pitchFamily="49" charset="0"/>
              </a:rPr>
              <a:t>value</a:t>
            </a:r>
            <a:r>
              <a:rPr lang="it-IT" sz="1050" b="0" dirty="0">
                <a:solidFill>
                  <a:srgbClr val="008000"/>
                </a:solidFill>
                <a:effectLst/>
                <a:latin typeface="Consolas" panose="020B0609020204030204" pitchFamily="49" charset="0"/>
              </a:rPr>
              <a:t> in global </a:t>
            </a:r>
            <a:r>
              <a:rPr lang="it-IT" sz="1050" b="0" dirty="0" err="1">
                <a:solidFill>
                  <a:srgbClr val="008000"/>
                </a:solidFill>
                <a:effectLst/>
                <a:latin typeface="Consolas" panose="020B0609020204030204" pitchFamily="49" charset="0"/>
              </a:rPr>
              <a:t>memory</a:t>
            </a:r>
            <a:r>
              <a:rPr lang="it-IT" sz="1050" b="0" dirty="0">
                <a:solidFill>
                  <a:srgbClr val="008000"/>
                </a:solidFill>
                <a:effectLst/>
                <a:latin typeface="Consolas" panose="020B0609020204030204" pitchFamily="49" charset="0"/>
              </a:rPr>
              <a:t>.</a:t>
            </a:r>
            <a:endParaRPr lang="it-IT" sz="1050" b="0" dirty="0">
              <a:solidFill>
                <a:srgbClr val="000000"/>
              </a:solidFill>
              <a:effectLst/>
              <a:latin typeface="Consolas" panose="020B0609020204030204" pitchFamily="49" charset="0"/>
            </a:endParaRPr>
          </a:p>
          <a:p>
            <a:r>
              <a:rPr lang="it-IT" sz="1050" b="0" dirty="0">
                <a:solidFill>
                  <a:srgbClr val="000000"/>
                </a:solidFill>
                <a:effectLst/>
                <a:latin typeface="Consolas" panose="020B0609020204030204" pitchFamily="49" charset="0"/>
              </a:rPr>
              <a:t>            </a:t>
            </a:r>
            <a:r>
              <a:rPr lang="it-IT" sz="1050" b="0" dirty="0" err="1">
                <a:solidFill>
                  <a:srgbClr val="000000"/>
                </a:solidFill>
                <a:effectLst/>
                <a:latin typeface="Consolas" panose="020B0609020204030204" pitchFamily="49" charset="0"/>
              </a:rPr>
              <a:t>set_pixel_value</a:t>
            </a:r>
            <a:r>
              <a:rPr lang="it-IT" sz="1050" b="0" dirty="0">
                <a:solidFill>
                  <a:srgbClr val="000000"/>
                </a:solidFill>
                <a:effectLst/>
                <a:latin typeface="Consolas" panose="020B0609020204030204" pitchFamily="49" charset="0"/>
              </a:rPr>
              <a:t>(</a:t>
            </a:r>
            <a:r>
              <a:rPr lang="it-IT" sz="1050" b="0" dirty="0" err="1">
                <a:solidFill>
                  <a:srgbClr val="808080"/>
                </a:solidFill>
                <a:effectLst/>
                <a:latin typeface="Consolas" panose="020B0609020204030204" pitchFamily="49" charset="0"/>
              </a:rPr>
              <a:t>d_output</a:t>
            </a:r>
            <a:r>
              <a:rPr lang="it-IT" sz="1050" b="0" dirty="0">
                <a:solidFill>
                  <a:srgbClr val="000000"/>
                </a:solidFill>
                <a:effectLst/>
                <a:latin typeface="Consolas" panose="020B0609020204030204" pitchFamily="49" charset="0"/>
              </a:rPr>
              <a:t>, x, y, </a:t>
            </a:r>
            <a:r>
              <a:rPr lang="it-IT" sz="1050" b="0" dirty="0" err="1">
                <a:solidFill>
                  <a:srgbClr val="000000"/>
                </a:solidFill>
                <a:effectLst/>
                <a:latin typeface="Consolas" panose="020B0609020204030204" pitchFamily="49" charset="0"/>
              </a:rPr>
              <a:t>channel</a:t>
            </a:r>
            <a:r>
              <a:rPr lang="it-IT" sz="1050" b="0" dirty="0">
                <a:solidFill>
                  <a:srgbClr val="000000"/>
                </a:solidFill>
                <a:effectLst/>
                <a:latin typeface="Consolas" panose="020B0609020204030204" pitchFamily="49" charset="0"/>
              </a:rPr>
              <a:t>, </a:t>
            </a:r>
            <a:r>
              <a:rPr lang="it-IT" sz="1050" b="0" dirty="0" err="1">
                <a:solidFill>
                  <a:srgbClr val="808080"/>
                </a:solidFill>
                <a:effectLst/>
                <a:latin typeface="Consolas" panose="020B0609020204030204" pitchFamily="49" charset="0"/>
              </a:rPr>
              <a:t>width</a:t>
            </a:r>
            <a:r>
              <a:rPr lang="it-IT" sz="1050" b="0" dirty="0">
                <a:solidFill>
                  <a:srgbClr val="000000"/>
                </a:solidFill>
                <a:effectLst/>
                <a:latin typeface="Consolas" panose="020B0609020204030204" pitchFamily="49" charset="0"/>
              </a:rPr>
              <a:t>, </a:t>
            </a:r>
            <a:r>
              <a:rPr lang="it-IT" sz="1050" b="0" dirty="0" err="1">
                <a:solidFill>
                  <a:srgbClr val="808080"/>
                </a:solidFill>
                <a:effectLst/>
                <a:latin typeface="Consolas" panose="020B0609020204030204" pitchFamily="49" charset="0"/>
              </a:rPr>
              <a:t>height</a:t>
            </a:r>
            <a:r>
              <a:rPr lang="it-IT" sz="1050" b="0" dirty="0">
                <a:solidFill>
                  <a:srgbClr val="000000"/>
                </a:solidFill>
                <a:effectLst/>
                <a:latin typeface="Consolas" panose="020B0609020204030204" pitchFamily="49" charset="0"/>
              </a:rPr>
              <a:t>, </a:t>
            </a:r>
            <a:r>
              <a:rPr lang="it-IT" sz="1050" b="0" dirty="0" err="1">
                <a:solidFill>
                  <a:srgbClr val="808080"/>
                </a:solidFill>
                <a:effectLst/>
                <a:latin typeface="Consolas" panose="020B0609020204030204" pitchFamily="49" charset="0"/>
              </a:rPr>
              <a:t>channels</a:t>
            </a:r>
            <a:r>
              <a:rPr lang="it-IT" sz="1050" b="0" dirty="0">
                <a:solidFill>
                  <a:srgbClr val="000000"/>
                </a:solidFill>
                <a:effectLst/>
                <a:latin typeface="Consolas" panose="020B0609020204030204" pitchFamily="49" charset="0"/>
              </a:rPr>
              <a:t>, </a:t>
            </a:r>
            <a:r>
              <a:rPr lang="it-IT" sz="1050" b="0" dirty="0" err="1">
                <a:solidFill>
                  <a:srgbClr val="808080"/>
                </a:solidFill>
                <a:effectLst/>
                <a:latin typeface="Consolas" panose="020B0609020204030204" pitchFamily="49" charset="0"/>
              </a:rPr>
              <a:t>is_SoA</a:t>
            </a:r>
            <a:r>
              <a:rPr lang="it-IT" sz="1050" b="0" dirty="0">
                <a:solidFill>
                  <a:srgbClr val="000000"/>
                </a:solidFill>
                <a:effectLst/>
                <a:latin typeface="Consolas" panose="020B0609020204030204" pitchFamily="49" charset="0"/>
              </a:rPr>
              <a:t>,</a:t>
            </a:r>
          </a:p>
          <a:p>
            <a:r>
              <a:rPr lang="it-IT" sz="1050" dirty="0">
                <a:solidFill>
                  <a:srgbClr val="000000"/>
                </a:solidFill>
                <a:latin typeface="Consolas" panose="020B0609020204030204" pitchFamily="49" charset="0"/>
              </a:rPr>
              <a:t>			</a:t>
            </a:r>
            <a:r>
              <a:rPr lang="it-IT" sz="1050" b="0" dirty="0">
                <a:solidFill>
                  <a:srgbClr val="000000"/>
                </a:solidFill>
                <a:effectLst/>
                <a:latin typeface="Consolas" panose="020B0609020204030204" pitchFamily="49" charset="0"/>
              </a:rPr>
              <a:t>(</a:t>
            </a:r>
            <a:r>
              <a:rPr lang="it-IT" sz="1050" b="0" dirty="0">
                <a:solidFill>
                  <a:srgbClr val="2B91AF"/>
                </a:solidFill>
                <a:effectLst/>
                <a:latin typeface="Consolas" panose="020B0609020204030204" pitchFamily="49" charset="0"/>
              </a:rPr>
              <a:t>uint8_t</a:t>
            </a:r>
            <a:r>
              <a:rPr lang="it-IT" sz="1050" b="0" dirty="0">
                <a:solidFill>
                  <a:srgbClr val="000000"/>
                </a:solidFill>
                <a:effectLst/>
                <a:latin typeface="Consolas" panose="020B0609020204030204" pitchFamily="49" charset="0"/>
              </a:rPr>
              <a:t>)</a:t>
            </a:r>
            <a:r>
              <a:rPr lang="it-IT" sz="1050" b="0" dirty="0" err="1">
                <a:solidFill>
                  <a:srgbClr val="BD63C5"/>
                </a:solidFill>
                <a:effectLst/>
                <a:latin typeface="Consolas" panose="020B0609020204030204" pitchFamily="49" charset="0"/>
              </a:rPr>
              <a:t>clamp</a:t>
            </a:r>
            <a:r>
              <a:rPr lang="it-IT" sz="1050" b="0" dirty="0">
                <a:solidFill>
                  <a:srgbClr val="000000"/>
                </a:solidFill>
                <a:effectLst/>
                <a:latin typeface="Consolas" panose="020B0609020204030204" pitchFamily="49" charset="0"/>
              </a:rPr>
              <a:t>(</a:t>
            </a:r>
            <a:r>
              <a:rPr lang="it-IT" sz="1050" b="0" dirty="0">
                <a:solidFill>
                  <a:srgbClr val="098658"/>
                </a:solidFill>
                <a:effectLst/>
                <a:latin typeface="Consolas" panose="020B0609020204030204" pitchFamily="49" charset="0"/>
              </a:rPr>
              <a:t>0.0f</a:t>
            </a:r>
            <a:r>
              <a:rPr lang="it-IT" sz="1050" b="0" dirty="0">
                <a:solidFill>
                  <a:srgbClr val="000000"/>
                </a:solidFill>
                <a:effectLst/>
                <a:latin typeface="Consolas" panose="020B0609020204030204" pitchFamily="49" charset="0"/>
              </a:rPr>
              <a:t>, </a:t>
            </a:r>
            <a:r>
              <a:rPr lang="it-IT" sz="1050" b="0" dirty="0" err="1">
                <a:solidFill>
                  <a:srgbClr val="000000"/>
                </a:solidFill>
                <a:effectLst/>
                <a:latin typeface="Consolas" panose="020B0609020204030204" pitchFamily="49" charset="0"/>
              </a:rPr>
              <a:t>output_value</a:t>
            </a:r>
            <a:r>
              <a:rPr lang="it-IT" sz="1050" b="0" dirty="0">
                <a:solidFill>
                  <a:srgbClr val="000000"/>
                </a:solidFill>
                <a:effectLst/>
                <a:latin typeface="Consolas" panose="020B0609020204030204" pitchFamily="49" charset="0"/>
              </a:rPr>
              <a:t>, </a:t>
            </a:r>
            <a:r>
              <a:rPr lang="it-IT" sz="1050" b="0" dirty="0">
                <a:solidFill>
                  <a:srgbClr val="098658"/>
                </a:solidFill>
                <a:effectLst/>
                <a:latin typeface="Consolas" panose="020B0609020204030204" pitchFamily="49" charset="0"/>
              </a:rPr>
              <a:t>255.0f</a:t>
            </a:r>
            <a:r>
              <a:rPr lang="it-IT" sz="1050" b="0" dirty="0">
                <a:solidFill>
                  <a:srgbClr val="000000"/>
                </a:solidFill>
                <a:effectLst/>
                <a:latin typeface="Consolas" panose="020B0609020204030204" pitchFamily="49" charset="0"/>
              </a:rPr>
              <a:t>));</a:t>
            </a:r>
          </a:p>
          <a:p>
            <a:r>
              <a:rPr lang="it-IT" sz="1050" b="0" dirty="0">
                <a:solidFill>
                  <a:srgbClr val="000000"/>
                </a:solidFill>
                <a:effectLst/>
                <a:latin typeface="Consolas" panose="020B0609020204030204" pitchFamily="49" charset="0"/>
              </a:rPr>
              <a:t>        }</a:t>
            </a:r>
          </a:p>
          <a:p>
            <a:r>
              <a:rPr lang="it-IT" sz="1050" b="0" dirty="0">
                <a:solidFill>
                  <a:srgbClr val="000000"/>
                </a:solidFill>
                <a:effectLst/>
                <a:latin typeface="Consolas" panose="020B0609020204030204" pitchFamily="49" charset="0"/>
              </a:rPr>
              <a:t>    }</a:t>
            </a:r>
          </a:p>
          <a:p>
            <a:r>
              <a:rPr lang="it-IT" sz="1050" b="0" dirty="0">
                <a:solidFill>
                  <a:srgbClr val="000000"/>
                </a:solidFill>
                <a:effectLst/>
                <a:latin typeface="Consolas" panose="020B0609020204030204" pitchFamily="49" charset="0"/>
              </a:rPr>
              <a:t>}</a:t>
            </a:r>
          </a:p>
        </p:txBody>
      </p:sp>
      <p:sp>
        <p:nvSpPr>
          <p:cNvPr id="14" name="CasellaDiTesto 13">
            <a:extLst>
              <a:ext uri="{FF2B5EF4-FFF2-40B4-BE49-F238E27FC236}">
                <a16:creationId xmlns:a16="http://schemas.microsoft.com/office/drawing/2014/main" id="{A6EE57A8-B5BA-46C6-820C-F5D4F60F2C23}"/>
              </a:ext>
            </a:extLst>
          </p:cNvPr>
          <p:cNvSpPr txBox="1"/>
          <p:nvPr/>
        </p:nvSpPr>
        <p:spPr>
          <a:xfrm>
            <a:off x="472966" y="772890"/>
            <a:ext cx="8534400" cy="400110"/>
          </a:xfrm>
          <a:prstGeom prst="rect">
            <a:avLst/>
          </a:prstGeom>
          <a:noFill/>
        </p:spPr>
        <p:txBody>
          <a:bodyPr wrap="square" rtlCol="0">
            <a:spAutoFit/>
          </a:bodyPr>
          <a:lstStyle/>
          <a:p>
            <a:pPr marL="457200" indent="-457200">
              <a:spcAft>
                <a:spcPts val="1200"/>
              </a:spcAft>
              <a:buFont typeface="Arial" panose="020B0604020202020204" pitchFamily="34" charset="0"/>
              <a:buChar char="•"/>
            </a:pPr>
            <a:r>
              <a:rPr lang="it-IT" sz="2000" b="0" i="0" u="none" strike="noStrike" baseline="0" dirty="0"/>
              <a:t>Global </a:t>
            </a:r>
            <a:r>
              <a:rPr lang="it-IT" sz="2000" b="0" i="0" u="none" strike="noStrike" baseline="0" dirty="0" err="1"/>
              <a:t>memory</a:t>
            </a:r>
            <a:r>
              <a:rPr lang="it-IT" sz="2000" b="0" i="0" u="none" strike="noStrike" dirty="0"/>
              <a:t> kernel (one </a:t>
            </a:r>
            <a:r>
              <a:rPr lang="it-IT" sz="2000" b="0" i="0" u="none" strike="noStrike" dirty="0" err="1"/>
              <a:t>thread</a:t>
            </a:r>
            <a:r>
              <a:rPr lang="it-IT" sz="2000" b="0" i="0" u="none" strike="noStrike" dirty="0"/>
              <a:t> compute </a:t>
            </a:r>
            <a:r>
              <a:rPr lang="it-IT" sz="2000" b="0" i="0" u="none" strike="noStrike" dirty="0" err="1"/>
              <a:t>convolution</a:t>
            </a:r>
            <a:r>
              <a:rPr lang="it-IT" sz="2000" b="0" i="0" u="none" strike="noStrike" dirty="0"/>
              <a:t> with </a:t>
            </a:r>
            <a:r>
              <a:rPr lang="it-IT" sz="2000" b="0" i="0" u="none" strike="noStrike" dirty="0" err="1"/>
              <a:t>nearby</a:t>
            </a:r>
            <a:r>
              <a:rPr lang="it-IT" sz="2000" b="0" i="0" u="none" strike="noStrike" dirty="0"/>
              <a:t> pixel):</a:t>
            </a:r>
            <a:endParaRPr lang="en-US" sz="2000" b="0" i="0" u="none" strike="noStrike" baseline="0" dirty="0"/>
          </a:p>
        </p:txBody>
      </p:sp>
    </p:spTree>
    <p:extLst>
      <p:ext uri="{BB962C8B-B14F-4D97-AF65-F5344CB8AC3E}">
        <p14:creationId xmlns:p14="http://schemas.microsoft.com/office/powerpoint/2010/main" val="4958796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magine 1"/>
          <p:cNvPicPr>
            <a:picLocks noChangeAspect="1"/>
          </p:cNvPicPr>
          <p:nvPr/>
        </p:nvPicPr>
        <p:blipFill>
          <a:blip r:embed="rId3"/>
          <a:stretch>
            <a:fillRect/>
          </a:stretch>
        </p:blipFill>
        <p:spPr>
          <a:xfrm>
            <a:off x="0" y="-17145"/>
            <a:ext cx="9170670" cy="6875145"/>
          </a:xfrm>
          <a:prstGeom prst="rect">
            <a:avLst/>
          </a:prstGeom>
        </p:spPr>
      </p:pic>
      <p:sp>
        <p:nvSpPr>
          <p:cNvPr id="7" name="CasellaDiTesto 6"/>
          <p:cNvSpPr txBox="1"/>
          <p:nvPr/>
        </p:nvSpPr>
        <p:spPr>
          <a:xfrm>
            <a:off x="648253" y="1305402"/>
            <a:ext cx="4663050" cy="461665"/>
          </a:xfrm>
          <a:prstGeom prst="rect">
            <a:avLst/>
          </a:prstGeom>
          <a:noFill/>
        </p:spPr>
        <p:txBody>
          <a:bodyPr wrap="square" rtlCol="0">
            <a:spAutoFit/>
          </a:bodyPr>
          <a:lstStyle/>
          <a:p>
            <a:r>
              <a:rPr lang="it-IT" sz="2400" b="1" dirty="0" err="1">
                <a:solidFill>
                  <a:schemeClr val="accent1">
                    <a:lumMod val="75000"/>
                  </a:schemeClr>
                </a:solidFill>
                <a:latin typeface="Arial"/>
                <a:cs typeface="Arial"/>
              </a:rPr>
              <a:t>Introduction</a:t>
            </a:r>
            <a:endParaRPr lang="it-IT" sz="2400" b="1" dirty="0">
              <a:solidFill>
                <a:schemeClr val="accent1">
                  <a:lumMod val="75000"/>
                </a:schemeClr>
              </a:solidFill>
              <a:latin typeface="Arial"/>
              <a:cs typeface="Arial"/>
            </a:endParaRPr>
          </a:p>
        </p:txBody>
      </p:sp>
      <mc:AlternateContent xmlns:mc="http://schemas.openxmlformats.org/markup-compatibility/2006" xmlns:a14="http://schemas.microsoft.com/office/drawing/2010/main">
        <mc:Choice Requires="a14">
          <p:sp>
            <p:nvSpPr>
              <p:cNvPr id="9" name="CasellaDiTesto 8"/>
              <p:cNvSpPr txBox="1"/>
              <p:nvPr/>
            </p:nvSpPr>
            <p:spPr>
              <a:xfrm>
                <a:off x="895512" y="1922911"/>
                <a:ext cx="7106377" cy="4713021"/>
              </a:xfrm>
              <a:prstGeom prst="rect">
                <a:avLst/>
              </a:prstGeom>
              <a:noFill/>
            </p:spPr>
            <p:txBody>
              <a:bodyPr wrap="square" rtlCol="0">
                <a:spAutoFit/>
              </a:bodyPr>
              <a:lstStyle/>
              <a:p>
                <a:pPr marL="457200" indent="-457200">
                  <a:spcAft>
                    <a:spcPts val="1200"/>
                  </a:spcAft>
                  <a:buFont typeface="Arial" panose="020B0604020202020204" pitchFamily="34" charset="0"/>
                  <a:buChar char="•"/>
                </a:pPr>
                <a:r>
                  <a:rPr lang="en-US" sz="2000" dirty="0"/>
                  <a:t>An image is composed of pixels and each pixel consists of a primary colors combination.</a:t>
                </a:r>
              </a:p>
              <a:p>
                <a:pPr marL="457200" indent="-457200">
                  <a:spcAft>
                    <a:spcPts val="1200"/>
                  </a:spcAft>
                  <a:buFont typeface="Arial" panose="020B0604020202020204" pitchFamily="34" charset="0"/>
                  <a:buChar char="•"/>
                </a:pPr>
                <a:r>
                  <a:rPr lang="en-US" sz="2000" dirty="0"/>
                  <a:t>Kernels allow certain operations to be performed on images (blurring, edge detection, sharpening, </a:t>
                </a:r>
                <a:r>
                  <a:rPr lang="en-US" sz="2000" dirty="0" err="1"/>
                  <a:t>etc</a:t>
                </a:r>
                <a:r>
                  <a:rPr lang="en-US" sz="2000" dirty="0"/>
                  <a:t>…).</a:t>
                </a:r>
              </a:p>
              <a:p>
                <a:pPr marL="457200" indent="-457200">
                  <a:spcAft>
                    <a:spcPts val="1200"/>
                  </a:spcAft>
                  <a:buFont typeface="Arial" panose="020B0604020202020204" pitchFamily="34" charset="0"/>
                  <a:buChar char="•"/>
                </a:pPr>
                <a:r>
                  <a:rPr lang="en-US" sz="2000" dirty="0"/>
                  <a:t>A kernel is a small matrix representing a </a:t>
                </a:r>
                <a:r>
                  <a:rPr lang="en-US" sz="2000" b="1" dirty="0"/>
                  <a:t>function</a:t>
                </a:r>
                <a:r>
                  <a:rPr lang="en-US" sz="2000" dirty="0"/>
                  <a:t> to be applied to an original input image:</a:t>
                </a:r>
              </a:p>
              <a:p>
                <a:pPr marL="914400" lvl="1" indent="-457200">
                  <a:spcAft>
                    <a:spcPts val="1200"/>
                  </a:spcAft>
                  <a:buFont typeface="Courier New" panose="02070309020205020404" pitchFamily="49" charset="0"/>
                  <a:buChar char="o"/>
                </a:pPr>
                <a:r>
                  <a:rPr lang="en-US" sz="2000" dirty="0"/>
                  <a:t>Each pixel in the processed output image represents a function of nearby pixels in the input image.</a:t>
                </a:r>
              </a:p>
              <a:p>
                <a:pPr marL="457200" indent="-457200">
                  <a:spcAft>
                    <a:spcPts val="1200"/>
                  </a:spcAft>
                  <a:buFont typeface="Arial" panose="020B0604020202020204" pitchFamily="34" charset="0"/>
                  <a:buChar char="•"/>
                </a:pPr>
                <a:r>
                  <a:rPr lang="en-US" sz="2000" dirty="0"/>
                  <a:t>The operation we apply is known as </a:t>
                </a:r>
                <a:r>
                  <a:rPr lang="en-US" sz="2000" b="1" dirty="0"/>
                  <a:t>convolution</a:t>
                </a:r>
                <a:r>
                  <a:rPr lang="en-US" sz="2000" dirty="0"/>
                  <a:t>:</a:t>
                </a:r>
              </a:p>
              <a:p>
                <a:pPr>
                  <a:spcAft>
                    <a:spcPts val="1200"/>
                  </a:spcAft>
                </a:pPr>
                <a14:m>
                  <m:oMathPara xmlns:m="http://schemas.openxmlformats.org/officeDocument/2006/math">
                    <m:oMathParaPr>
                      <m:jc m:val="centerGroup"/>
                    </m:oMathParaPr>
                    <m:oMath xmlns:m="http://schemas.openxmlformats.org/officeDocument/2006/math">
                      <m:r>
                        <a:rPr lang="it-IT" sz="2000" b="0" i="1" smtClean="0">
                          <a:latin typeface="Cambria Math" panose="02040503050406030204" pitchFamily="18" charset="0"/>
                        </a:rPr>
                        <m:t>𝑔</m:t>
                      </m:r>
                      <m:d>
                        <m:dPr>
                          <m:ctrlPr>
                            <a:rPr lang="it-IT" sz="2000" b="0" i="1" smtClean="0">
                              <a:latin typeface="Cambria Math" panose="02040503050406030204" pitchFamily="18" charset="0"/>
                            </a:rPr>
                          </m:ctrlPr>
                        </m:dPr>
                        <m:e>
                          <m:r>
                            <a:rPr lang="it-IT" sz="2000" b="0" i="1" smtClean="0">
                              <a:latin typeface="Cambria Math" panose="02040503050406030204" pitchFamily="18" charset="0"/>
                            </a:rPr>
                            <m:t>𝑥</m:t>
                          </m:r>
                          <m:r>
                            <a:rPr lang="it-IT" sz="2000" b="0" i="1" smtClean="0">
                              <a:latin typeface="Cambria Math" panose="02040503050406030204" pitchFamily="18" charset="0"/>
                            </a:rPr>
                            <m:t>,</m:t>
                          </m:r>
                          <m:r>
                            <a:rPr lang="it-IT" sz="2000" b="0" i="1" smtClean="0">
                              <a:latin typeface="Cambria Math" panose="02040503050406030204" pitchFamily="18" charset="0"/>
                            </a:rPr>
                            <m:t>𝑦</m:t>
                          </m:r>
                        </m:e>
                      </m:d>
                      <m:r>
                        <a:rPr lang="it-IT" sz="2000" b="0" i="1" smtClean="0">
                          <a:latin typeface="Cambria Math" panose="02040503050406030204" pitchFamily="18" charset="0"/>
                        </a:rPr>
                        <m:t>=</m:t>
                      </m:r>
                      <m:r>
                        <a:rPr lang="it-IT" sz="2000" b="0" i="1" smtClean="0">
                          <a:latin typeface="Cambria Math" panose="02040503050406030204" pitchFamily="18" charset="0"/>
                          <a:ea typeface="Cambria Math" panose="02040503050406030204" pitchFamily="18" charset="0"/>
                        </a:rPr>
                        <m:t>𝜔</m:t>
                      </m:r>
                      <m:r>
                        <a:rPr lang="it-IT" sz="2000" b="0" i="1" smtClean="0">
                          <a:latin typeface="Cambria Math" panose="02040503050406030204" pitchFamily="18" charset="0"/>
                          <a:ea typeface="Cambria Math" panose="02040503050406030204" pitchFamily="18" charset="0"/>
                        </a:rPr>
                        <m:t>⨂</m:t>
                      </m:r>
                      <m:r>
                        <a:rPr lang="it-IT" sz="2000" b="0" i="1" smtClean="0">
                          <a:latin typeface="Cambria Math" panose="02040503050406030204" pitchFamily="18" charset="0"/>
                          <a:ea typeface="Cambria Math" panose="02040503050406030204" pitchFamily="18" charset="0"/>
                        </a:rPr>
                        <m:t>𝑓</m:t>
                      </m:r>
                      <m:d>
                        <m:dPr>
                          <m:ctrlPr>
                            <a:rPr lang="it-IT" sz="2000" b="0" i="1" smtClean="0">
                              <a:latin typeface="Cambria Math" panose="02040503050406030204" pitchFamily="18" charset="0"/>
                              <a:ea typeface="Cambria Math" panose="02040503050406030204" pitchFamily="18" charset="0"/>
                            </a:rPr>
                          </m:ctrlPr>
                        </m:dPr>
                        <m:e>
                          <m:r>
                            <a:rPr lang="it-IT" sz="2000" b="0" i="1" smtClean="0">
                              <a:latin typeface="Cambria Math" panose="02040503050406030204" pitchFamily="18" charset="0"/>
                              <a:ea typeface="Cambria Math" panose="02040503050406030204" pitchFamily="18" charset="0"/>
                            </a:rPr>
                            <m:t>𝑥</m:t>
                          </m:r>
                          <m:r>
                            <a:rPr lang="it-IT" sz="2000" b="0" i="1" smtClean="0">
                              <a:latin typeface="Cambria Math" panose="02040503050406030204" pitchFamily="18" charset="0"/>
                              <a:ea typeface="Cambria Math" panose="02040503050406030204" pitchFamily="18" charset="0"/>
                            </a:rPr>
                            <m:t>,</m:t>
                          </m:r>
                          <m:r>
                            <a:rPr lang="it-IT" sz="2000" b="0" i="1" smtClean="0">
                              <a:latin typeface="Cambria Math" panose="02040503050406030204" pitchFamily="18" charset="0"/>
                              <a:ea typeface="Cambria Math" panose="02040503050406030204" pitchFamily="18" charset="0"/>
                            </a:rPr>
                            <m:t>𝑦</m:t>
                          </m:r>
                        </m:e>
                      </m:d>
                      <m:r>
                        <a:rPr lang="it-IT" sz="2000" b="0" i="1" smtClean="0">
                          <a:latin typeface="Cambria Math" panose="02040503050406030204" pitchFamily="18" charset="0"/>
                          <a:ea typeface="Cambria Math" panose="02040503050406030204" pitchFamily="18" charset="0"/>
                        </a:rPr>
                        <m:t>=</m:t>
                      </m:r>
                      <m:nary>
                        <m:naryPr>
                          <m:chr m:val="∑"/>
                          <m:ctrlPr>
                            <a:rPr lang="it-IT" sz="2000" i="1">
                              <a:latin typeface="Cambria Math" panose="02040503050406030204" pitchFamily="18" charset="0"/>
                            </a:rPr>
                          </m:ctrlPr>
                        </m:naryPr>
                        <m:sub>
                          <m:r>
                            <m:rPr>
                              <m:brk m:alnAt="23"/>
                            </m:rPr>
                            <a:rPr lang="it-IT" sz="2000" i="1">
                              <a:latin typeface="Cambria Math" panose="02040503050406030204" pitchFamily="18" charset="0"/>
                            </a:rPr>
                            <m:t>𝑖</m:t>
                          </m:r>
                          <m:r>
                            <a:rPr lang="it-IT" sz="2000" i="1">
                              <a:latin typeface="Cambria Math" panose="02040503050406030204" pitchFamily="18" charset="0"/>
                            </a:rPr>
                            <m:t>=</m:t>
                          </m:r>
                          <m:r>
                            <a:rPr lang="it-IT" sz="2000" b="0" i="1" smtClean="0">
                              <a:latin typeface="Cambria Math" panose="02040503050406030204" pitchFamily="18" charset="0"/>
                            </a:rPr>
                            <m:t>−</m:t>
                          </m:r>
                          <m:r>
                            <a:rPr lang="it-IT" sz="2000" b="0" i="1" smtClean="0">
                              <a:latin typeface="Cambria Math" panose="02040503050406030204" pitchFamily="18" charset="0"/>
                            </a:rPr>
                            <m:t>𝑎</m:t>
                          </m:r>
                        </m:sub>
                        <m:sup>
                          <m:r>
                            <a:rPr lang="it-IT" sz="2000" b="0" i="1" smtClean="0">
                              <a:latin typeface="Cambria Math" panose="02040503050406030204" pitchFamily="18" charset="0"/>
                            </a:rPr>
                            <m:t>𝑎</m:t>
                          </m:r>
                        </m:sup>
                        <m:e>
                          <m:nary>
                            <m:naryPr>
                              <m:chr m:val="∑"/>
                              <m:ctrlPr>
                                <a:rPr lang="it-IT" sz="2000" i="1" smtClean="0">
                                  <a:latin typeface="Cambria Math" panose="02040503050406030204" pitchFamily="18" charset="0"/>
                                </a:rPr>
                              </m:ctrlPr>
                            </m:naryPr>
                            <m:sub>
                              <m:r>
                                <m:rPr>
                                  <m:brk m:alnAt="23"/>
                                </m:rPr>
                                <a:rPr lang="it-IT" sz="2000" b="0" i="1" smtClean="0">
                                  <a:latin typeface="Cambria Math" panose="02040503050406030204" pitchFamily="18" charset="0"/>
                                </a:rPr>
                                <m:t>𝑗</m:t>
                              </m:r>
                              <m:r>
                                <a:rPr lang="it-IT" sz="2000" b="0" i="1" smtClean="0">
                                  <a:latin typeface="Cambria Math" panose="02040503050406030204" pitchFamily="18" charset="0"/>
                                </a:rPr>
                                <m:t>=−</m:t>
                              </m:r>
                              <m:r>
                                <a:rPr lang="it-IT" sz="2000" b="0" i="1" smtClean="0">
                                  <a:latin typeface="Cambria Math" panose="02040503050406030204" pitchFamily="18" charset="0"/>
                                </a:rPr>
                                <m:t>𝑏</m:t>
                              </m:r>
                            </m:sub>
                            <m:sup>
                              <m:r>
                                <a:rPr lang="it-IT" sz="2000" b="0" i="1" smtClean="0">
                                  <a:latin typeface="Cambria Math" panose="02040503050406030204" pitchFamily="18" charset="0"/>
                                </a:rPr>
                                <m:t>𝑏</m:t>
                              </m:r>
                            </m:sup>
                            <m:e>
                              <m:r>
                                <a:rPr lang="it-IT" sz="2000" i="1">
                                  <a:latin typeface="Cambria Math" panose="02040503050406030204" pitchFamily="18" charset="0"/>
                                  <a:ea typeface="Cambria Math" panose="02040503050406030204" pitchFamily="18" charset="0"/>
                                </a:rPr>
                                <m:t>𝜔</m:t>
                              </m:r>
                              <m:r>
                                <a:rPr lang="it-IT" sz="2000" b="0" i="1" smtClean="0">
                                  <a:latin typeface="Cambria Math" panose="02040503050406030204" pitchFamily="18" charset="0"/>
                                  <a:ea typeface="Cambria Math" panose="02040503050406030204" pitchFamily="18" charset="0"/>
                                </a:rPr>
                                <m:t>(</m:t>
                              </m:r>
                              <m:r>
                                <a:rPr lang="it-IT" sz="2000" b="0" i="1" smtClean="0">
                                  <a:latin typeface="Cambria Math" panose="02040503050406030204" pitchFamily="18" charset="0"/>
                                  <a:ea typeface="Cambria Math" panose="02040503050406030204" pitchFamily="18" charset="0"/>
                                </a:rPr>
                                <m:t>𝑖</m:t>
                              </m:r>
                              <m:r>
                                <a:rPr lang="it-IT" sz="2000" b="0" i="1" smtClean="0">
                                  <a:latin typeface="Cambria Math" panose="02040503050406030204" pitchFamily="18" charset="0"/>
                                  <a:ea typeface="Cambria Math" panose="02040503050406030204" pitchFamily="18" charset="0"/>
                                </a:rPr>
                                <m:t>,</m:t>
                              </m:r>
                              <m:r>
                                <a:rPr lang="it-IT" sz="2000" b="0" i="1" smtClean="0">
                                  <a:latin typeface="Cambria Math" panose="02040503050406030204" pitchFamily="18" charset="0"/>
                                  <a:ea typeface="Cambria Math" panose="02040503050406030204" pitchFamily="18" charset="0"/>
                                </a:rPr>
                                <m:t>𝑗</m:t>
                              </m:r>
                              <m:r>
                                <a:rPr lang="it-IT" sz="2000" b="0" i="1" smtClean="0">
                                  <a:latin typeface="Cambria Math" panose="02040503050406030204" pitchFamily="18" charset="0"/>
                                  <a:ea typeface="Cambria Math" panose="02040503050406030204" pitchFamily="18" charset="0"/>
                                </a:rPr>
                                <m:t>)⋅</m:t>
                              </m:r>
                              <m:r>
                                <a:rPr lang="it-IT" sz="2000" b="0" i="1" smtClean="0">
                                  <a:latin typeface="Cambria Math" panose="02040503050406030204" pitchFamily="18" charset="0"/>
                                  <a:ea typeface="Cambria Math" panose="02040503050406030204" pitchFamily="18" charset="0"/>
                                </a:rPr>
                                <m:t>𝑓</m:t>
                              </m:r>
                              <m:r>
                                <a:rPr lang="it-IT" sz="2000" b="0" i="1" smtClean="0">
                                  <a:latin typeface="Cambria Math" panose="02040503050406030204" pitchFamily="18" charset="0"/>
                                  <a:ea typeface="Cambria Math" panose="02040503050406030204" pitchFamily="18" charset="0"/>
                                </a:rPr>
                                <m:t>(</m:t>
                              </m:r>
                              <m:r>
                                <a:rPr lang="it-IT" sz="2000" b="0" i="1" smtClean="0">
                                  <a:latin typeface="Cambria Math" panose="02040503050406030204" pitchFamily="18" charset="0"/>
                                  <a:ea typeface="Cambria Math" panose="02040503050406030204" pitchFamily="18" charset="0"/>
                                </a:rPr>
                                <m:t>𝑥</m:t>
                              </m:r>
                              <m:r>
                                <a:rPr lang="it-IT" sz="2000" b="0" i="1" smtClean="0">
                                  <a:latin typeface="Cambria Math" panose="02040503050406030204" pitchFamily="18" charset="0"/>
                                  <a:ea typeface="Cambria Math" panose="02040503050406030204" pitchFamily="18" charset="0"/>
                                </a:rPr>
                                <m:t>−</m:t>
                              </m:r>
                              <m:r>
                                <a:rPr lang="it-IT" sz="2000" b="0" i="1" smtClean="0">
                                  <a:latin typeface="Cambria Math" panose="02040503050406030204" pitchFamily="18" charset="0"/>
                                  <a:ea typeface="Cambria Math" panose="02040503050406030204" pitchFamily="18" charset="0"/>
                                </a:rPr>
                                <m:t>𝑖</m:t>
                              </m:r>
                              <m:r>
                                <a:rPr lang="it-IT" sz="2000" b="0" i="1" smtClean="0">
                                  <a:latin typeface="Cambria Math" panose="02040503050406030204" pitchFamily="18" charset="0"/>
                                  <a:ea typeface="Cambria Math" panose="02040503050406030204" pitchFamily="18" charset="0"/>
                                </a:rPr>
                                <m:t>,</m:t>
                              </m:r>
                              <m:r>
                                <a:rPr lang="it-IT" sz="2000" b="0" i="1" smtClean="0">
                                  <a:latin typeface="Cambria Math" panose="02040503050406030204" pitchFamily="18" charset="0"/>
                                  <a:ea typeface="Cambria Math" panose="02040503050406030204" pitchFamily="18" charset="0"/>
                                </a:rPr>
                                <m:t>𝑦</m:t>
                              </m:r>
                              <m:r>
                                <a:rPr lang="it-IT" sz="2000" b="0" i="1" smtClean="0">
                                  <a:latin typeface="Cambria Math" panose="02040503050406030204" pitchFamily="18" charset="0"/>
                                  <a:ea typeface="Cambria Math" panose="02040503050406030204" pitchFamily="18" charset="0"/>
                                </a:rPr>
                                <m:t>−</m:t>
                              </m:r>
                              <m:r>
                                <a:rPr lang="it-IT" sz="2000" b="0" i="1" smtClean="0">
                                  <a:latin typeface="Cambria Math" panose="02040503050406030204" pitchFamily="18" charset="0"/>
                                  <a:ea typeface="Cambria Math" panose="02040503050406030204" pitchFamily="18" charset="0"/>
                                </a:rPr>
                                <m:t>𝑗</m:t>
                              </m:r>
                              <m:r>
                                <a:rPr lang="it-IT" sz="2000" b="0" i="1" smtClean="0">
                                  <a:latin typeface="Cambria Math" panose="02040503050406030204" pitchFamily="18" charset="0"/>
                                  <a:ea typeface="Cambria Math" panose="02040503050406030204" pitchFamily="18" charset="0"/>
                                </a:rPr>
                                <m:t>)</m:t>
                              </m:r>
                            </m:e>
                          </m:nary>
                        </m:e>
                      </m:nary>
                    </m:oMath>
                  </m:oMathPara>
                </a14:m>
                <a:endParaRPr lang="en-US" sz="2000" dirty="0"/>
              </a:p>
            </p:txBody>
          </p:sp>
        </mc:Choice>
        <mc:Fallback xmlns="">
          <p:sp>
            <p:nvSpPr>
              <p:cNvPr id="9" name="CasellaDiTesto 8"/>
              <p:cNvSpPr txBox="1">
                <a:spLocks noRot="1" noChangeAspect="1" noMove="1" noResize="1" noEditPoints="1" noAdjustHandles="1" noChangeArrowheads="1" noChangeShapeType="1" noTextEdit="1"/>
              </p:cNvSpPr>
              <p:nvPr/>
            </p:nvSpPr>
            <p:spPr>
              <a:xfrm>
                <a:off x="895512" y="1922911"/>
                <a:ext cx="7106377" cy="4713021"/>
              </a:xfrm>
              <a:prstGeom prst="rect">
                <a:avLst/>
              </a:prstGeom>
              <a:blipFill>
                <a:blip r:embed="rId4"/>
                <a:stretch>
                  <a:fillRect l="-772" t="-646"/>
                </a:stretch>
              </a:blipFill>
            </p:spPr>
            <p:txBody>
              <a:bodyPr/>
              <a:lstStyle/>
              <a:p>
                <a:r>
                  <a:rPr lang="it-IT">
                    <a:noFill/>
                  </a:rPr>
                  <a:t> </a:t>
                </a:r>
              </a:p>
            </p:txBody>
          </p:sp>
        </mc:Fallback>
      </mc:AlternateContent>
      <p:sp>
        <p:nvSpPr>
          <p:cNvPr id="12" name="Rettangolo 11"/>
          <p:cNvSpPr/>
          <p:nvPr/>
        </p:nvSpPr>
        <p:spPr>
          <a:xfrm>
            <a:off x="8255000" y="6366466"/>
            <a:ext cx="280763" cy="501650"/>
          </a:xfrm>
          <a:prstGeom prst="rect">
            <a:avLst/>
          </a:prstGeom>
          <a:solidFill>
            <a:srgbClr val="003053"/>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solidFill>
                <a:srgbClr val="003257"/>
              </a:solidFill>
            </a:endParaRPr>
          </a:p>
        </p:txBody>
      </p:sp>
      <p:sp>
        <p:nvSpPr>
          <p:cNvPr id="11" name="Segnaposto numero diapositiva 10"/>
          <p:cNvSpPr>
            <a:spLocks noGrp="1"/>
          </p:cNvSpPr>
          <p:nvPr>
            <p:ph type="sldNum" sz="quarter" idx="12"/>
          </p:nvPr>
        </p:nvSpPr>
        <p:spPr>
          <a:xfrm>
            <a:off x="6402163" y="6356350"/>
            <a:ext cx="2133600" cy="365125"/>
          </a:xfrm>
        </p:spPr>
        <p:txBody>
          <a:bodyPr/>
          <a:lstStyle/>
          <a:p>
            <a:fld id="{8EB8520A-26EA-DE4B-B141-4532FC98FF0E}" type="slidenum">
              <a:rPr lang="it-IT" b="1" smtClean="0">
                <a:solidFill>
                  <a:schemeClr val="bg1"/>
                </a:solidFill>
                <a:latin typeface="Arial"/>
                <a:cs typeface="Arial"/>
              </a:rPr>
              <a:pPr/>
              <a:t>2</a:t>
            </a:fld>
            <a:endParaRPr lang="it-IT" b="1" dirty="0">
              <a:solidFill>
                <a:schemeClr val="bg1"/>
              </a:solidFill>
              <a:latin typeface="Arial"/>
              <a:cs typeface="Arial"/>
            </a:endParaRPr>
          </a:p>
        </p:txBody>
      </p:sp>
      <p:sp>
        <p:nvSpPr>
          <p:cNvPr id="10" name="CasellaDiTesto 9"/>
          <p:cNvSpPr txBox="1"/>
          <p:nvPr/>
        </p:nvSpPr>
        <p:spPr>
          <a:xfrm>
            <a:off x="6718592" y="136525"/>
            <a:ext cx="1975221" cy="338554"/>
          </a:xfrm>
          <a:prstGeom prst="rect">
            <a:avLst/>
          </a:prstGeom>
          <a:noFill/>
        </p:spPr>
        <p:txBody>
          <a:bodyPr wrap="none" rtlCol="0">
            <a:spAutoFit/>
          </a:bodyPr>
          <a:lstStyle/>
          <a:p>
            <a:pPr algn="r"/>
            <a:r>
              <a:rPr lang="it-IT" sz="800" b="1" dirty="0">
                <a:solidFill>
                  <a:schemeClr val="bg1"/>
                </a:solidFill>
                <a:latin typeface="Arial"/>
                <a:cs typeface="Arial"/>
              </a:rPr>
              <a:t>Kernel Image Processing with CUDA</a:t>
            </a:r>
          </a:p>
          <a:p>
            <a:pPr algn="r"/>
            <a:r>
              <a:rPr lang="it-IT" sz="800" dirty="0" err="1">
                <a:solidFill>
                  <a:schemeClr val="bg1"/>
                </a:solidFill>
                <a:latin typeface="Arial"/>
                <a:cs typeface="Arial"/>
              </a:rPr>
              <a:t>Introduction</a:t>
            </a:r>
            <a:endParaRPr lang="it-IT" sz="800" dirty="0">
              <a:solidFill>
                <a:schemeClr val="bg1"/>
              </a:solidFill>
              <a:latin typeface="Arial"/>
              <a:cs typeface="Arial"/>
            </a:endParaRPr>
          </a:p>
        </p:txBody>
      </p:sp>
    </p:spTree>
    <p:extLst>
      <p:ext uri="{BB962C8B-B14F-4D97-AF65-F5344CB8AC3E}">
        <p14:creationId xmlns:p14="http://schemas.microsoft.com/office/powerpoint/2010/main" val="28899641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xEl>
                                              <p:pRg st="4" end="4"/>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9">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uiExpand="1"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magine 1"/>
          <p:cNvPicPr>
            <a:picLocks noChangeAspect="1"/>
          </p:cNvPicPr>
          <p:nvPr/>
        </p:nvPicPr>
        <p:blipFill>
          <a:blip r:embed="rId3"/>
          <a:stretch>
            <a:fillRect/>
          </a:stretch>
        </p:blipFill>
        <p:spPr>
          <a:xfrm>
            <a:off x="0" y="-17145"/>
            <a:ext cx="9170670" cy="6875145"/>
          </a:xfrm>
          <a:prstGeom prst="rect">
            <a:avLst/>
          </a:prstGeom>
        </p:spPr>
      </p:pic>
      <p:sp>
        <p:nvSpPr>
          <p:cNvPr id="12" name="Rettangolo 11"/>
          <p:cNvSpPr/>
          <p:nvPr/>
        </p:nvSpPr>
        <p:spPr>
          <a:xfrm>
            <a:off x="8255000" y="6366466"/>
            <a:ext cx="280763" cy="501650"/>
          </a:xfrm>
          <a:prstGeom prst="rect">
            <a:avLst/>
          </a:prstGeom>
          <a:solidFill>
            <a:srgbClr val="003053"/>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solidFill>
                <a:srgbClr val="003257"/>
              </a:solidFill>
            </a:endParaRPr>
          </a:p>
        </p:txBody>
      </p:sp>
      <p:sp>
        <p:nvSpPr>
          <p:cNvPr id="11" name="Segnaposto numero diapositiva 10"/>
          <p:cNvSpPr>
            <a:spLocks noGrp="1"/>
          </p:cNvSpPr>
          <p:nvPr>
            <p:ph type="sldNum" sz="quarter" idx="12"/>
          </p:nvPr>
        </p:nvSpPr>
        <p:spPr>
          <a:xfrm>
            <a:off x="6433693" y="6356350"/>
            <a:ext cx="2133600" cy="365125"/>
          </a:xfrm>
        </p:spPr>
        <p:txBody>
          <a:bodyPr/>
          <a:lstStyle/>
          <a:p>
            <a:r>
              <a:rPr lang="it-IT" b="1" dirty="0">
                <a:solidFill>
                  <a:schemeClr val="bg1"/>
                </a:solidFill>
                <a:latin typeface="Arial"/>
                <a:cs typeface="Arial"/>
              </a:rPr>
              <a:t>15</a:t>
            </a:r>
          </a:p>
        </p:txBody>
      </p:sp>
      <p:sp>
        <p:nvSpPr>
          <p:cNvPr id="10" name="CasellaDiTesto 9"/>
          <p:cNvSpPr txBox="1"/>
          <p:nvPr/>
        </p:nvSpPr>
        <p:spPr>
          <a:xfrm>
            <a:off x="6864465" y="136525"/>
            <a:ext cx="1829348" cy="338554"/>
          </a:xfrm>
          <a:prstGeom prst="rect">
            <a:avLst/>
          </a:prstGeom>
          <a:noFill/>
        </p:spPr>
        <p:txBody>
          <a:bodyPr wrap="none" rtlCol="0">
            <a:spAutoFit/>
          </a:bodyPr>
          <a:lstStyle/>
          <a:p>
            <a:pPr algn="r"/>
            <a:r>
              <a:rPr lang="it-IT" sz="800" b="1" dirty="0">
                <a:solidFill>
                  <a:schemeClr val="bg1"/>
                </a:solidFill>
                <a:latin typeface="Arial"/>
                <a:cs typeface="Arial"/>
              </a:rPr>
              <a:t>K-</a:t>
            </a:r>
            <a:r>
              <a:rPr lang="it-IT" sz="800" b="1" dirty="0" err="1">
                <a:solidFill>
                  <a:schemeClr val="bg1"/>
                </a:solidFill>
                <a:latin typeface="Arial"/>
                <a:cs typeface="Arial"/>
              </a:rPr>
              <a:t>Means</a:t>
            </a:r>
            <a:r>
              <a:rPr lang="it-IT" sz="800" b="1" dirty="0">
                <a:solidFill>
                  <a:schemeClr val="bg1"/>
                </a:solidFill>
                <a:latin typeface="Arial"/>
                <a:cs typeface="Arial"/>
              </a:rPr>
              <a:t> Clustering with </a:t>
            </a:r>
            <a:r>
              <a:rPr lang="it-IT" sz="800" b="1" dirty="0" err="1">
                <a:solidFill>
                  <a:schemeClr val="bg1"/>
                </a:solidFill>
                <a:latin typeface="Arial"/>
                <a:cs typeface="Arial"/>
              </a:rPr>
              <a:t>OpenMP</a:t>
            </a:r>
            <a:endParaRPr lang="it-IT" sz="800" b="1" dirty="0">
              <a:solidFill>
                <a:schemeClr val="bg1"/>
              </a:solidFill>
              <a:latin typeface="Arial"/>
              <a:cs typeface="Arial"/>
            </a:endParaRPr>
          </a:p>
          <a:p>
            <a:pPr algn="r"/>
            <a:r>
              <a:rPr lang="it-IT" sz="800" dirty="0" err="1">
                <a:solidFill>
                  <a:schemeClr val="bg1"/>
                </a:solidFill>
                <a:latin typeface="Arial"/>
                <a:cs typeface="Arial"/>
              </a:rPr>
              <a:t>Parallel</a:t>
            </a:r>
            <a:r>
              <a:rPr lang="it-IT" sz="800" dirty="0">
                <a:solidFill>
                  <a:schemeClr val="bg1"/>
                </a:solidFill>
                <a:latin typeface="Arial"/>
                <a:cs typeface="Arial"/>
              </a:rPr>
              <a:t> </a:t>
            </a:r>
            <a:r>
              <a:rPr lang="it-IT" sz="800" dirty="0" err="1">
                <a:solidFill>
                  <a:schemeClr val="bg1"/>
                </a:solidFill>
                <a:latin typeface="Arial"/>
                <a:cs typeface="Arial"/>
              </a:rPr>
              <a:t>implementation</a:t>
            </a:r>
            <a:endParaRPr lang="it-IT" sz="800" dirty="0">
              <a:solidFill>
                <a:schemeClr val="bg1"/>
              </a:solidFill>
              <a:latin typeface="Arial"/>
              <a:cs typeface="Arial"/>
            </a:endParaRPr>
          </a:p>
        </p:txBody>
      </p:sp>
      <p:sp>
        <p:nvSpPr>
          <p:cNvPr id="13" name="CasellaDiTesto 12">
            <a:extLst>
              <a:ext uri="{FF2B5EF4-FFF2-40B4-BE49-F238E27FC236}">
                <a16:creationId xmlns:a16="http://schemas.microsoft.com/office/drawing/2014/main" id="{1747BF10-7465-4AAB-99C7-6155910CE4B8}"/>
              </a:ext>
            </a:extLst>
          </p:cNvPr>
          <p:cNvSpPr txBox="1"/>
          <p:nvPr/>
        </p:nvSpPr>
        <p:spPr>
          <a:xfrm>
            <a:off x="785164" y="884803"/>
            <a:ext cx="7558301" cy="5847755"/>
          </a:xfrm>
          <a:prstGeom prst="rect">
            <a:avLst/>
          </a:prstGeom>
          <a:noFill/>
        </p:spPr>
        <p:txBody>
          <a:bodyPr wrap="square">
            <a:spAutoFit/>
          </a:bodyPr>
          <a:lstStyle/>
          <a:p>
            <a:r>
              <a:rPr lang="it-IT" sz="1100" b="0" dirty="0">
                <a:solidFill>
                  <a:srgbClr val="BD63C5"/>
                </a:solidFill>
                <a:effectLst/>
                <a:latin typeface="Consolas" panose="020B0609020204030204" pitchFamily="49" charset="0"/>
              </a:rPr>
              <a:t>__global__</a:t>
            </a:r>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void</a:t>
            </a:r>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convolution_kernel_global</a:t>
            </a:r>
            <a:r>
              <a:rPr lang="it-IT" sz="1100" b="0" dirty="0">
                <a:solidFill>
                  <a:srgbClr val="000000"/>
                </a:solidFill>
                <a:effectLst/>
                <a:latin typeface="Consolas" panose="020B0609020204030204" pitchFamily="49" charset="0"/>
              </a:rPr>
              <a:t>(</a:t>
            </a:r>
            <a:r>
              <a:rPr lang="it-IT" sz="1100" b="0" dirty="0">
                <a:solidFill>
                  <a:srgbClr val="2B91AF"/>
                </a:solidFill>
                <a:effectLst/>
                <a:latin typeface="Consolas" panose="020B0609020204030204" pitchFamily="49" charset="0"/>
              </a:rPr>
              <a:t>uint8_t</a:t>
            </a:r>
            <a:r>
              <a:rPr lang="it-IT" sz="1100" b="0" dirty="0">
                <a:solidFill>
                  <a:srgbClr val="0000FF"/>
                </a:solidFill>
                <a:effectLst/>
                <a:latin typeface="Consolas" panose="020B0609020204030204" pitchFamily="49" charset="0"/>
              </a:rPr>
              <a:t>*</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d_input</a:t>
            </a:r>
            <a:r>
              <a:rPr lang="it-IT" sz="1100" b="0" dirty="0">
                <a:solidFill>
                  <a:srgbClr val="000000"/>
                </a:solidFill>
                <a:effectLst/>
                <a:latin typeface="Consolas" panose="020B0609020204030204" pitchFamily="49" charset="0"/>
              </a:rPr>
              <a:t>, </a:t>
            </a:r>
            <a:r>
              <a:rPr lang="it-IT" sz="1100" b="0" dirty="0">
                <a:solidFill>
                  <a:srgbClr val="0000FF"/>
                </a:solidFill>
                <a:effectLst/>
                <a:latin typeface="Consolas" panose="020B0609020204030204" pitchFamily="49" charset="0"/>
              </a:rPr>
              <a:t>float*</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d_kernel</a:t>
            </a:r>
            <a:r>
              <a:rPr lang="it-IT" sz="1100" b="0" dirty="0">
                <a:solidFill>
                  <a:srgbClr val="000000"/>
                </a:solidFill>
                <a:effectLst/>
                <a:latin typeface="Consolas" panose="020B0609020204030204" pitchFamily="49" charset="0"/>
              </a:rPr>
              <a:t>, </a:t>
            </a:r>
            <a:r>
              <a:rPr lang="it-IT" sz="1100" b="0" dirty="0">
                <a:solidFill>
                  <a:srgbClr val="2B91AF"/>
                </a:solidFill>
                <a:effectLst/>
                <a:latin typeface="Consolas" panose="020B0609020204030204" pitchFamily="49" charset="0"/>
              </a:rPr>
              <a:t>uint8_t</a:t>
            </a:r>
            <a:r>
              <a:rPr lang="it-IT" sz="1100" b="0" dirty="0">
                <a:solidFill>
                  <a:srgbClr val="0000FF"/>
                </a:solidFill>
                <a:effectLst/>
                <a:latin typeface="Consolas" panose="020B0609020204030204" pitchFamily="49" charset="0"/>
              </a:rPr>
              <a:t>*</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d_output</a:t>
            </a:r>
            <a:r>
              <a:rPr lang="it-IT" sz="1100" b="0" dirty="0">
                <a:solidFill>
                  <a:srgbClr val="000000"/>
                </a:solidFill>
                <a:effectLst/>
                <a:latin typeface="Consolas" panose="020B0609020204030204" pitchFamily="49" charset="0"/>
              </a:rPr>
              <a:t>,</a:t>
            </a:r>
          </a:p>
          <a:p>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int</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width</a:t>
            </a:r>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int</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height</a:t>
            </a:r>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int</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channels</a:t>
            </a:r>
            <a:r>
              <a:rPr lang="it-IT" sz="1100" b="0" dirty="0">
                <a:solidFill>
                  <a:srgbClr val="000000"/>
                </a:solidFill>
                <a:effectLst/>
                <a:latin typeface="Consolas" panose="020B0609020204030204" pitchFamily="49" charset="0"/>
              </a:rPr>
              <a:t>,</a:t>
            </a:r>
          </a:p>
          <a:p>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int</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kernel_width</a:t>
            </a:r>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int</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kernel_height</a:t>
            </a:r>
            <a:r>
              <a:rPr lang="it-IT" sz="1100" b="0" dirty="0">
                <a:solidFill>
                  <a:srgbClr val="000000"/>
                </a:solidFill>
                <a:effectLst/>
                <a:latin typeface="Consolas" panose="020B0609020204030204" pitchFamily="49" charset="0"/>
              </a:rPr>
              <a:t>,</a:t>
            </a:r>
          </a:p>
          <a:p>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int</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padding_width</a:t>
            </a:r>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int</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padding_height</a:t>
            </a:r>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bool</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is_SoA</a:t>
            </a:r>
            <a:r>
              <a:rPr lang="it-IT" sz="1100" b="0" dirty="0">
                <a:solidFill>
                  <a:srgbClr val="000000"/>
                </a:solidFill>
                <a:effectLst/>
                <a:latin typeface="Consolas" panose="020B0609020204030204" pitchFamily="49" charset="0"/>
              </a:rPr>
              <a:t>)</a:t>
            </a:r>
          </a:p>
          <a:p>
            <a:r>
              <a:rPr lang="it-IT" sz="1100" b="0" dirty="0">
                <a:solidFill>
                  <a:srgbClr val="000000"/>
                </a:solidFill>
                <a:effectLst/>
                <a:latin typeface="Consolas" panose="020B0609020204030204" pitchFamily="49" charset="0"/>
              </a:rPr>
              <a:t>{</a:t>
            </a:r>
          </a:p>
          <a:p>
            <a:r>
              <a:rPr lang="it-IT" sz="1100" b="0" dirty="0">
                <a:solidFill>
                  <a:srgbClr val="008000"/>
                </a:solidFill>
                <a:effectLst/>
                <a:latin typeface="Consolas" panose="020B0609020204030204" pitchFamily="49" charset="0"/>
              </a:rPr>
              <a:t>    // </a:t>
            </a:r>
            <a:r>
              <a:rPr lang="it-IT" sz="1100" b="0" dirty="0" err="1">
                <a:solidFill>
                  <a:srgbClr val="008000"/>
                </a:solidFill>
                <a:effectLst/>
                <a:latin typeface="Consolas" panose="020B0609020204030204" pitchFamily="49" charset="0"/>
              </a:rPr>
              <a:t>Calculate</a:t>
            </a:r>
            <a:r>
              <a:rPr lang="it-IT" sz="1100" b="0" dirty="0">
                <a:solidFill>
                  <a:srgbClr val="008000"/>
                </a:solidFill>
                <a:effectLst/>
                <a:latin typeface="Consolas" panose="020B0609020204030204" pitchFamily="49" charset="0"/>
              </a:rPr>
              <a:t> the global index in the output image.</a:t>
            </a:r>
            <a:endParaRPr lang="it-IT" sz="1100" b="0" dirty="0">
              <a:solidFill>
                <a:srgbClr val="000000"/>
              </a:solidFill>
              <a:effectLst/>
              <a:latin typeface="Consolas" panose="020B0609020204030204" pitchFamily="49" charset="0"/>
            </a:endParaRPr>
          </a:p>
          <a:p>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const</a:t>
            </a:r>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int</a:t>
            </a:r>
            <a:r>
              <a:rPr lang="it-IT" sz="1100" b="0" dirty="0">
                <a:solidFill>
                  <a:srgbClr val="000000"/>
                </a:solidFill>
                <a:effectLst/>
                <a:latin typeface="Consolas" panose="020B0609020204030204" pitchFamily="49" charset="0"/>
              </a:rPr>
              <a:t> x = </a:t>
            </a:r>
            <a:r>
              <a:rPr lang="it-IT" sz="1100" b="0" dirty="0" err="1">
                <a:solidFill>
                  <a:srgbClr val="000000"/>
                </a:solidFill>
                <a:effectLst/>
                <a:latin typeface="Consolas" panose="020B0609020204030204" pitchFamily="49" charset="0"/>
              </a:rPr>
              <a:t>blockIdx.x</a:t>
            </a:r>
            <a:r>
              <a:rPr lang="it-IT" sz="1100" b="0" dirty="0">
                <a:solidFill>
                  <a:srgbClr val="000000"/>
                </a:solidFill>
                <a:effectLst/>
                <a:latin typeface="Consolas" panose="020B0609020204030204" pitchFamily="49" charset="0"/>
              </a:rPr>
              <a:t> * </a:t>
            </a:r>
            <a:r>
              <a:rPr lang="it-IT" sz="1100" b="0" dirty="0" err="1">
                <a:solidFill>
                  <a:srgbClr val="000000"/>
                </a:solidFill>
                <a:effectLst/>
                <a:latin typeface="Consolas" panose="020B0609020204030204" pitchFamily="49" charset="0"/>
              </a:rPr>
              <a:t>blockDim.x</a:t>
            </a:r>
            <a:r>
              <a:rPr lang="it-IT" sz="1100" b="0" dirty="0">
                <a:solidFill>
                  <a:srgbClr val="000000"/>
                </a:solidFill>
                <a:effectLst/>
                <a:latin typeface="Consolas" panose="020B0609020204030204" pitchFamily="49" charset="0"/>
              </a:rPr>
              <a:t> + </a:t>
            </a:r>
            <a:r>
              <a:rPr lang="it-IT" sz="1100" b="0" dirty="0" err="1">
                <a:solidFill>
                  <a:srgbClr val="000000"/>
                </a:solidFill>
                <a:effectLst/>
                <a:latin typeface="Consolas" panose="020B0609020204030204" pitchFamily="49" charset="0"/>
              </a:rPr>
              <a:t>threadIdx.x</a:t>
            </a:r>
            <a:r>
              <a:rPr lang="it-IT" sz="1100" b="0" dirty="0">
                <a:solidFill>
                  <a:srgbClr val="000000"/>
                </a:solidFill>
                <a:effectLst/>
                <a:latin typeface="Consolas" panose="020B0609020204030204" pitchFamily="49" charset="0"/>
              </a:rPr>
              <a:t>;</a:t>
            </a:r>
            <a:r>
              <a:rPr lang="it-IT" sz="1100" b="0" dirty="0">
                <a:solidFill>
                  <a:srgbClr val="008000"/>
                </a:solidFill>
                <a:effectLst/>
                <a:latin typeface="Consolas" panose="020B0609020204030204" pitchFamily="49" charset="0"/>
              </a:rPr>
              <a:t> // </a:t>
            </a:r>
            <a:r>
              <a:rPr lang="it-IT" sz="1100" b="0" dirty="0" err="1">
                <a:solidFill>
                  <a:srgbClr val="008000"/>
                </a:solidFill>
                <a:effectLst/>
                <a:latin typeface="Consolas" panose="020B0609020204030204" pitchFamily="49" charset="0"/>
              </a:rPr>
              <a:t>Column</a:t>
            </a:r>
            <a:r>
              <a:rPr lang="it-IT" sz="1100" b="0" dirty="0">
                <a:solidFill>
                  <a:srgbClr val="008000"/>
                </a:solidFill>
                <a:effectLst/>
                <a:latin typeface="Consolas" panose="020B0609020204030204" pitchFamily="49" charset="0"/>
              </a:rPr>
              <a:t> index.</a:t>
            </a:r>
            <a:endParaRPr lang="it-IT" sz="1100" b="0" dirty="0">
              <a:solidFill>
                <a:srgbClr val="000000"/>
              </a:solidFill>
              <a:effectLst/>
              <a:latin typeface="Consolas" panose="020B0609020204030204" pitchFamily="49" charset="0"/>
            </a:endParaRPr>
          </a:p>
          <a:p>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const</a:t>
            </a:r>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int</a:t>
            </a:r>
            <a:r>
              <a:rPr lang="it-IT" sz="1100" b="0" dirty="0">
                <a:solidFill>
                  <a:srgbClr val="000000"/>
                </a:solidFill>
                <a:effectLst/>
                <a:latin typeface="Consolas" panose="020B0609020204030204" pitchFamily="49" charset="0"/>
              </a:rPr>
              <a:t> y = </a:t>
            </a:r>
            <a:r>
              <a:rPr lang="it-IT" sz="1100" b="0" dirty="0" err="1">
                <a:solidFill>
                  <a:srgbClr val="000000"/>
                </a:solidFill>
                <a:effectLst/>
                <a:latin typeface="Consolas" panose="020B0609020204030204" pitchFamily="49" charset="0"/>
              </a:rPr>
              <a:t>blockIdx.y</a:t>
            </a:r>
            <a:r>
              <a:rPr lang="it-IT" sz="1100" b="0" dirty="0">
                <a:solidFill>
                  <a:srgbClr val="000000"/>
                </a:solidFill>
                <a:effectLst/>
                <a:latin typeface="Consolas" panose="020B0609020204030204" pitchFamily="49" charset="0"/>
              </a:rPr>
              <a:t> * </a:t>
            </a:r>
            <a:r>
              <a:rPr lang="it-IT" sz="1100" b="0" dirty="0" err="1">
                <a:solidFill>
                  <a:srgbClr val="000000"/>
                </a:solidFill>
                <a:effectLst/>
                <a:latin typeface="Consolas" panose="020B0609020204030204" pitchFamily="49" charset="0"/>
              </a:rPr>
              <a:t>blockDim.y</a:t>
            </a:r>
            <a:r>
              <a:rPr lang="it-IT" sz="1100" b="0" dirty="0">
                <a:solidFill>
                  <a:srgbClr val="000000"/>
                </a:solidFill>
                <a:effectLst/>
                <a:latin typeface="Consolas" panose="020B0609020204030204" pitchFamily="49" charset="0"/>
              </a:rPr>
              <a:t> + </a:t>
            </a:r>
            <a:r>
              <a:rPr lang="it-IT" sz="1100" b="0" dirty="0" err="1">
                <a:solidFill>
                  <a:srgbClr val="000000"/>
                </a:solidFill>
                <a:effectLst/>
                <a:latin typeface="Consolas" panose="020B0609020204030204" pitchFamily="49" charset="0"/>
              </a:rPr>
              <a:t>threadIdx.y</a:t>
            </a:r>
            <a:r>
              <a:rPr lang="it-IT" sz="1100" b="0" dirty="0">
                <a:solidFill>
                  <a:srgbClr val="000000"/>
                </a:solidFill>
                <a:effectLst/>
                <a:latin typeface="Consolas" panose="020B0609020204030204" pitchFamily="49" charset="0"/>
              </a:rPr>
              <a:t>;</a:t>
            </a:r>
            <a:r>
              <a:rPr lang="it-IT" sz="1100" b="0" dirty="0">
                <a:solidFill>
                  <a:srgbClr val="008000"/>
                </a:solidFill>
                <a:effectLst/>
                <a:latin typeface="Consolas" panose="020B0609020204030204" pitchFamily="49" charset="0"/>
              </a:rPr>
              <a:t> // </a:t>
            </a:r>
            <a:r>
              <a:rPr lang="it-IT" sz="1100" b="0" dirty="0" err="1">
                <a:solidFill>
                  <a:srgbClr val="008000"/>
                </a:solidFill>
                <a:effectLst/>
                <a:latin typeface="Consolas" panose="020B0609020204030204" pitchFamily="49" charset="0"/>
              </a:rPr>
              <a:t>Row</a:t>
            </a:r>
            <a:r>
              <a:rPr lang="it-IT" sz="1100" b="0" dirty="0">
                <a:solidFill>
                  <a:srgbClr val="008000"/>
                </a:solidFill>
                <a:effectLst/>
                <a:latin typeface="Consolas" panose="020B0609020204030204" pitchFamily="49" charset="0"/>
              </a:rPr>
              <a:t> index.</a:t>
            </a:r>
            <a:endParaRPr lang="it-IT" sz="1100" b="0" dirty="0">
              <a:solidFill>
                <a:srgbClr val="000000"/>
              </a:solidFill>
              <a:effectLst/>
              <a:latin typeface="Consolas" panose="020B0609020204030204" pitchFamily="49" charset="0"/>
            </a:endParaRPr>
          </a:p>
          <a:p>
            <a:br>
              <a:rPr lang="it-IT" sz="1100" b="0" dirty="0">
                <a:solidFill>
                  <a:srgbClr val="000000"/>
                </a:solidFill>
                <a:effectLst/>
                <a:latin typeface="Consolas" panose="020B0609020204030204" pitchFamily="49" charset="0"/>
              </a:rPr>
            </a:br>
            <a:r>
              <a:rPr lang="it-IT" sz="1100" b="0" dirty="0">
                <a:solidFill>
                  <a:srgbClr val="008000"/>
                </a:solidFill>
                <a:effectLst/>
                <a:latin typeface="Consolas" panose="020B0609020204030204" pitchFamily="49" charset="0"/>
              </a:rPr>
              <a:t>    // Check </a:t>
            </a:r>
            <a:r>
              <a:rPr lang="it-IT" sz="1100" b="0" dirty="0" err="1">
                <a:solidFill>
                  <a:srgbClr val="008000"/>
                </a:solidFill>
                <a:effectLst/>
                <a:latin typeface="Consolas" panose="020B0609020204030204" pitchFamily="49" charset="0"/>
              </a:rPr>
              <a:t>if</a:t>
            </a:r>
            <a:r>
              <a:rPr lang="it-IT" sz="1100" b="0" dirty="0">
                <a:solidFill>
                  <a:srgbClr val="008000"/>
                </a:solidFill>
                <a:effectLst/>
                <a:latin typeface="Consolas" panose="020B0609020204030204" pitchFamily="49" charset="0"/>
              </a:rPr>
              <a:t> the </a:t>
            </a:r>
            <a:r>
              <a:rPr lang="it-IT" sz="1100" b="0" dirty="0" err="1">
                <a:solidFill>
                  <a:srgbClr val="008000"/>
                </a:solidFill>
                <a:effectLst/>
                <a:latin typeface="Consolas" panose="020B0609020204030204" pitchFamily="49" charset="0"/>
              </a:rPr>
              <a:t>thread</a:t>
            </a:r>
            <a:r>
              <a:rPr lang="it-IT" sz="1100" b="0" dirty="0">
                <a:solidFill>
                  <a:srgbClr val="008000"/>
                </a:solidFill>
                <a:effectLst/>
                <a:latin typeface="Consolas" panose="020B0609020204030204" pitchFamily="49" charset="0"/>
              </a:rPr>
              <a:t> </a:t>
            </a:r>
            <a:r>
              <a:rPr lang="it-IT" sz="1100" b="0" dirty="0" err="1">
                <a:solidFill>
                  <a:srgbClr val="008000"/>
                </a:solidFill>
                <a:effectLst/>
                <a:latin typeface="Consolas" panose="020B0609020204030204" pitchFamily="49" charset="0"/>
              </a:rPr>
              <a:t>is</a:t>
            </a:r>
            <a:r>
              <a:rPr lang="it-IT" sz="1100" b="0" dirty="0">
                <a:solidFill>
                  <a:srgbClr val="008000"/>
                </a:solidFill>
                <a:effectLst/>
                <a:latin typeface="Consolas" panose="020B0609020204030204" pitchFamily="49" charset="0"/>
              </a:rPr>
              <a:t> </a:t>
            </a:r>
            <a:r>
              <a:rPr lang="it-IT" sz="1100" b="0" dirty="0" err="1">
                <a:solidFill>
                  <a:srgbClr val="008000"/>
                </a:solidFill>
                <a:effectLst/>
                <a:latin typeface="Consolas" panose="020B0609020204030204" pitchFamily="49" charset="0"/>
              </a:rPr>
              <a:t>within</a:t>
            </a:r>
            <a:r>
              <a:rPr lang="it-IT" sz="1100" b="0" dirty="0">
                <a:solidFill>
                  <a:srgbClr val="008000"/>
                </a:solidFill>
                <a:effectLst/>
                <a:latin typeface="Consolas" panose="020B0609020204030204" pitchFamily="49" charset="0"/>
              </a:rPr>
              <a:t> the image bounds.</a:t>
            </a:r>
            <a:endParaRPr lang="it-IT" sz="1100" b="0" dirty="0">
              <a:solidFill>
                <a:srgbClr val="000000"/>
              </a:solidFill>
              <a:effectLst/>
              <a:latin typeface="Consolas" panose="020B0609020204030204" pitchFamily="49" charset="0"/>
            </a:endParaRPr>
          </a:p>
          <a:p>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if</a:t>
            </a:r>
            <a:r>
              <a:rPr lang="it-IT" sz="1100" b="0" dirty="0">
                <a:solidFill>
                  <a:srgbClr val="000000"/>
                </a:solidFill>
                <a:effectLst/>
                <a:latin typeface="Consolas" panose="020B0609020204030204" pitchFamily="49" charset="0"/>
              </a:rPr>
              <a:t>(x &lt; </a:t>
            </a:r>
            <a:r>
              <a:rPr lang="it-IT" sz="1100" b="0" dirty="0" err="1">
                <a:solidFill>
                  <a:srgbClr val="808080"/>
                </a:solidFill>
                <a:effectLst/>
                <a:latin typeface="Consolas" panose="020B0609020204030204" pitchFamily="49" charset="0"/>
              </a:rPr>
              <a:t>width</a:t>
            </a:r>
            <a:r>
              <a:rPr lang="it-IT" sz="1100" b="0" dirty="0">
                <a:solidFill>
                  <a:srgbClr val="000000"/>
                </a:solidFill>
                <a:effectLst/>
                <a:latin typeface="Consolas" panose="020B0609020204030204" pitchFamily="49" charset="0"/>
              </a:rPr>
              <a:t> &amp;&amp; y &lt; </a:t>
            </a:r>
            <a:r>
              <a:rPr lang="it-IT" sz="1100" b="0" dirty="0" err="1">
                <a:solidFill>
                  <a:srgbClr val="808080"/>
                </a:solidFill>
                <a:effectLst/>
                <a:latin typeface="Consolas" panose="020B0609020204030204" pitchFamily="49" charset="0"/>
              </a:rPr>
              <a:t>height</a:t>
            </a:r>
            <a:r>
              <a:rPr lang="it-IT" sz="1100" b="0" dirty="0">
                <a:solidFill>
                  <a:srgbClr val="000000"/>
                </a:solidFill>
                <a:effectLst/>
                <a:latin typeface="Consolas" panose="020B0609020204030204" pitchFamily="49" charset="0"/>
              </a:rPr>
              <a:t>) {</a:t>
            </a:r>
          </a:p>
          <a:p>
            <a:r>
              <a:rPr lang="it-IT" sz="1100" b="0" dirty="0">
                <a:solidFill>
                  <a:srgbClr val="000000"/>
                </a:solidFill>
                <a:effectLst/>
                <a:latin typeface="Consolas" panose="020B0609020204030204" pitchFamily="49" charset="0"/>
              </a:rPr>
              <a:t>        </a:t>
            </a:r>
            <a:r>
              <a:rPr lang="it-IT" sz="1100" b="0" dirty="0">
                <a:solidFill>
                  <a:srgbClr val="0000FF"/>
                </a:solidFill>
                <a:effectLst/>
                <a:latin typeface="Consolas" panose="020B0609020204030204" pitchFamily="49" charset="0"/>
              </a:rPr>
              <a:t>for</a:t>
            </a:r>
            <a:r>
              <a:rPr lang="it-IT" sz="1100" b="0" dirty="0">
                <a:solidFill>
                  <a:srgbClr val="000000"/>
                </a:solidFill>
                <a:effectLst/>
                <a:latin typeface="Consolas" panose="020B0609020204030204" pitchFamily="49" charset="0"/>
              </a:rPr>
              <a:t>(</a:t>
            </a:r>
            <a:r>
              <a:rPr lang="it-IT" sz="1100" b="0" dirty="0" err="1">
                <a:solidFill>
                  <a:srgbClr val="0000FF"/>
                </a:solidFill>
                <a:effectLst/>
                <a:latin typeface="Consolas" panose="020B0609020204030204" pitchFamily="49" charset="0"/>
              </a:rPr>
              <a:t>int</a:t>
            </a:r>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channel</a:t>
            </a:r>
            <a:r>
              <a:rPr lang="it-IT" sz="1100" b="0" dirty="0">
                <a:solidFill>
                  <a:srgbClr val="000000"/>
                </a:solidFill>
                <a:effectLst/>
                <a:latin typeface="Consolas" panose="020B0609020204030204" pitchFamily="49" charset="0"/>
              </a:rPr>
              <a:t> = </a:t>
            </a:r>
            <a:r>
              <a:rPr lang="it-IT" sz="1100" b="0" dirty="0">
                <a:solidFill>
                  <a:srgbClr val="098658"/>
                </a:solidFill>
                <a:effectLst/>
                <a:latin typeface="Consolas" panose="020B0609020204030204" pitchFamily="49" charset="0"/>
              </a:rPr>
              <a:t>0</a:t>
            </a:r>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channel</a:t>
            </a:r>
            <a:r>
              <a:rPr lang="it-IT" sz="1100" b="0" dirty="0">
                <a:solidFill>
                  <a:srgbClr val="000000"/>
                </a:solidFill>
                <a:effectLst/>
                <a:latin typeface="Consolas" panose="020B0609020204030204" pitchFamily="49" charset="0"/>
              </a:rPr>
              <a:t> &lt; </a:t>
            </a:r>
            <a:r>
              <a:rPr lang="it-IT" sz="1100" b="0" dirty="0" err="1">
                <a:solidFill>
                  <a:srgbClr val="808080"/>
                </a:solidFill>
                <a:effectLst/>
                <a:latin typeface="Consolas" panose="020B0609020204030204" pitchFamily="49" charset="0"/>
              </a:rPr>
              <a:t>channels</a:t>
            </a:r>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channel</a:t>
            </a:r>
            <a:r>
              <a:rPr lang="it-IT" sz="1100" b="0" dirty="0">
                <a:solidFill>
                  <a:srgbClr val="000000"/>
                </a:solidFill>
                <a:effectLst/>
                <a:latin typeface="Consolas" panose="020B0609020204030204" pitchFamily="49" charset="0"/>
              </a:rPr>
              <a:t>++) {</a:t>
            </a:r>
          </a:p>
          <a:p>
            <a:r>
              <a:rPr lang="it-IT" sz="1100" b="0" dirty="0">
                <a:solidFill>
                  <a:srgbClr val="008000"/>
                </a:solidFill>
                <a:effectLst/>
                <a:latin typeface="Consolas" panose="020B0609020204030204" pitchFamily="49" charset="0"/>
              </a:rPr>
              <a:t>            // Output </a:t>
            </a:r>
            <a:r>
              <a:rPr lang="it-IT" sz="1100" b="0" dirty="0" err="1">
                <a:solidFill>
                  <a:srgbClr val="008000"/>
                </a:solidFill>
                <a:effectLst/>
                <a:latin typeface="Consolas" panose="020B0609020204030204" pitchFamily="49" charset="0"/>
              </a:rPr>
              <a:t>value</a:t>
            </a:r>
            <a:r>
              <a:rPr lang="it-IT" sz="1100" b="0" dirty="0">
                <a:solidFill>
                  <a:srgbClr val="008000"/>
                </a:solidFill>
                <a:effectLst/>
                <a:latin typeface="Consolas" panose="020B0609020204030204" pitchFamily="49" charset="0"/>
              </a:rPr>
              <a:t> for the </a:t>
            </a:r>
            <a:r>
              <a:rPr lang="it-IT" sz="1100" b="0" dirty="0" err="1">
                <a:solidFill>
                  <a:srgbClr val="008000"/>
                </a:solidFill>
                <a:effectLst/>
                <a:latin typeface="Consolas" panose="020B0609020204030204" pitchFamily="49" charset="0"/>
              </a:rPr>
              <a:t>current</a:t>
            </a:r>
            <a:r>
              <a:rPr lang="it-IT" sz="1100" b="0" dirty="0">
                <a:solidFill>
                  <a:srgbClr val="008000"/>
                </a:solidFill>
                <a:effectLst/>
                <a:latin typeface="Consolas" panose="020B0609020204030204" pitchFamily="49" charset="0"/>
              </a:rPr>
              <a:t> pixel.</a:t>
            </a:r>
            <a:endParaRPr lang="it-IT" sz="1100" b="0" dirty="0">
              <a:solidFill>
                <a:srgbClr val="000000"/>
              </a:solidFill>
              <a:effectLst/>
              <a:latin typeface="Consolas" panose="020B0609020204030204" pitchFamily="49" charset="0"/>
            </a:endParaRPr>
          </a:p>
          <a:p>
            <a:r>
              <a:rPr lang="it-IT" sz="1100" b="0" dirty="0">
                <a:solidFill>
                  <a:srgbClr val="000000"/>
                </a:solidFill>
                <a:effectLst/>
                <a:latin typeface="Consolas" panose="020B0609020204030204" pitchFamily="49" charset="0"/>
              </a:rPr>
              <a:t>            </a:t>
            </a:r>
            <a:r>
              <a:rPr lang="it-IT" sz="1100" b="0" dirty="0">
                <a:solidFill>
                  <a:srgbClr val="0000FF"/>
                </a:solidFill>
                <a:effectLst/>
                <a:latin typeface="Consolas" panose="020B0609020204030204" pitchFamily="49" charset="0"/>
              </a:rPr>
              <a:t>float</a:t>
            </a:r>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output_value</a:t>
            </a:r>
            <a:r>
              <a:rPr lang="it-IT" sz="1100" b="0" dirty="0">
                <a:solidFill>
                  <a:srgbClr val="000000"/>
                </a:solidFill>
                <a:effectLst/>
                <a:latin typeface="Consolas" panose="020B0609020204030204" pitchFamily="49" charset="0"/>
              </a:rPr>
              <a:t> = </a:t>
            </a:r>
            <a:r>
              <a:rPr lang="it-IT" sz="1100" b="0" dirty="0">
                <a:solidFill>
                  <a:srgbClr val="098658"/>
                </a:solidFill>
                <a:effectLst/>
                <a:latin typeface="Consolas" panose="020B0609020204030204" pitchFamily="49" charset="0"/>
              </a:rPr>
              <a:t>0.0f</a:t>
            </a:r>
            <a:r>
              <a:rPr lang="it-IT" sz="1100" b="0" dirty="0">
                <a:solidFill>
                  <a:srgbClr val="000000"/>
                </a:solidFill>
                <a:effectLst/>
                <a:latin typeface="Consolas" panose="020B0609020204030204" pitchFamily="49" charset="0"/>
              </a:rPr>
              <a:t>;</a:t>
            </a:r>
          </a:p>
          <a:p>
            <a:br>
              <a:rPr lang="it-IT" sz="1100" b="0" dirty="0">
                <a:solidFill>
                  <a:srgbClr val="000000"/>
                </a:solidFill>
                <a:effectLst/>
                <a:latin typeface="Consolas" panose="020B0609020204030204" pitchFamily="49" charset="0"/>
              </a:rPr>
            </a:br>
            <a:r>
              <a:rPr lang="it-IT" sz="1100" b="0" dirty="0">
                <a:solidFill>
                  <a:srgbClr val="008000"/>
                </a:solidFill>
                <a:effectLst/>
                <a:latin typeface="Consolas" panose="020B0609020204030204" pitchFamily="49" charset="0"/>
              </a:rPr>
              <a:t>            // Iterate over the kernel.</a:t>
            </a:r>
            <a:endParaRPr lang="it-IT" sz="1100" b="0" dirty="0">
              <a:solidFill>
                <a:srgbClr val="000000"/>
              </a:solidFill>
              <a:effectLst/>
              <a:latin typeface="Consolas" panose="020B0609020204030204" pitchFamily="49" charset="0"/>
            </a:endParaRPr>
          </a:p>
          <a:p>
            <a:r>
              <a:rPr lang="it-IT" sz="1100" b="0" dirty="0">
                <a:solidFill>
                  <a:srgbClr val="000000"/>
                </a:solidFill>
                <a:effectLst/>
                <a:latin typeface="Consolas" panose="020B0609020204030204" pitchFamily="49" charset="0"/>
              </a:rPr>
              <a:t>            </a:t>
            </a:r>
            <a:r>
              <a:rPr lang="it-IT" sz="1100" b="0" dirty="0">
                <a:solidFill>
                  <a:srgbClr val="0000FF"/>
                </a:solidFill>
                <a:effectLst/>
                <a:latin typeface="Consolas" panose="020B0609020204030204" pitchFamily="49" charset="0"/>
              </a:rPr>
              <a:t>for</a:t>
            </a:r>
            <a:r>
              <a:rPr lang="it-IT" sz="1100" b="0" dirty="0">
                <a:solidFill>
                  <a:srgbClr val="000000"/>
                </a:solidFill>
                <a:effectLst/>
                <a:latin typeface="Consolas" panose="020B0609020204030204" pitchFamily="49" charset="0"/>
              </a:rPr>
              <a:t>(</a:t>
            </a:r>
            <a:r>
              <a:rPr lang="it-IT" sz="1100" b="0" dirty="0" err="1">
                <a:solidFill>
                  <a:srgbClr val="0000FF"/>
                </a:solidFill>
                <a:effectLst/>
                <a:latin typeface="Consolas" panose="020B0609020204030204" pitchFamily="49" charset="0"/>
              </a:rPr>
              <a:t>int</a:t>
            </a:r>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ky</a:t>
            </a:r>
            <a:r>
              <a:rPr lang="it-IT" sz="1100" b="0" dirty="0">
                <a:solidFill>
                  <a:srgbClr val="000000"/>
                </a:solidFill>
                <a:effectLst/>
                <a:latin typeface="Consolas" panose="020B0609020204030204" pitchFamily="49" charset="0"/>
              </a:rPr>
              <a:t> = </a:t>
            </a:r>
            <a:r>
              <a:rPr lang="it-IT" sz="1100" b="0" dirty="0">
                <a:solidFill>
                  <a:srgbClr val="098658"/>
                </a:solidFill>
                <a:effectLst/>
                <a:latin typeface="Consolas" panose="020B0609020204030204" pitchFamily="49" charset="0"/>
              </a:rPr>
              <a:t>0</a:t>
            </a:r>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ky</a:t>
            </a:r>
            <a:r>
              <a:rPr lang="it-IT" sz="1100" b="0" dirty="0">
                <a:solidFill>
                  <a:srgbClr val="000000"/>
                </a:solidFill>
                <a:effectLst/>
                <a:latin typeface="Consolas" panose="020B0609020204030204" pitchFamily="49" charset="0"/>
              </a:rPr>
              <a:t> &lt; </a:t>
            </a:r>
            <a:r>
              <a:rPr lang="it-IT" sz="1100" b="0" dirty="0" err="1">
                <a:solidFill>
                  <a:srgbClr val="808080"/>
                </a:solidFill>
                <a:effectLst/>
                <a:latin typeface="Consolas" panose="020B0609020204030204" pitchFamily="49" charset="0"/>
              </a:rPr>
              <a:t>kernel_height</a:t>
            </a:r>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ky</a:t>
            </a:r>
            <a:r>
              <a:rPr lang="it-IT" sz="1100" b="0" dirty="0">
                <a:solidFill>
                  <a:srgbClr val="000000"/>
                </a:solidFill>
                <a:effectLst/>
                <a:latin typeface="Consolas" panose="020B0609020204030204" pitchFamily="49" charset="0"/>
              </a:rPr>
              <a:t>++) {</a:t>
            </a:r>
          </a:p>
          <a:p>
            <a:r>
              <a:rPr lang="it-IT" sz="1100" b="0" dirty="0">
                <a:solidFill>
                  <a:srgbClr val="000000"/>
                </a:solidFill>
                <a:effectLst/>
                <a:latin typeface="Consolas" panose="020B0609020204030204" pitchFamily="49" charset="0"/>
              </a:rPr>
              <a:t>                </a:t>
            </a:r>
            <a:r>
              <a:rPr lang="it-IT" sz="1100" b="0" dirty="0">
                <a:solidFill>
                  <a:srgbClr val="0000FF"/>
                </a:solidFill>
                <a:effectLst/>
                <a:latin typeface="Consolas" panose="020B0609020204030204" pitchFamily="49" charset="0"/>
              </a:rPr>
              <a:t>for</a:t>
            </a:r>
            <a:r>
              <a:rPr lang="it-IT" sz="1100" b="0" dirty="0">
                <a:solidFill>
                  <a:srgbClr val="000000"/>
                </a:solidFill>
                <a:effectLst/>
                <a:latin typeface="Consolas" panose="020B0609020204030204" pitchFamily="49" charset="0"/>
              </a:rPr>
              <a:t>(</a:t>
            </a:r>
            <a:r>
              <a:rPr lang="it-IT" sz="1100" b="0" dirty="0" err="1">
                <a:solidFill>
                  <a:srgbClr val="0000FF"/>
                </a:solidFill>
                <a:effectLst/>
                <a:latin typeface="Consolas" panose="020B0609020204030204" pitchFamily="49" charset="0"/>
              </a:rPr>
              <a:t>int</a:t>
            </a:r>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kx</a:t>
            </a:r>
            <a:r>
              <a:rPr lang="it-IT" sz="1100" b="0" dirty="0">
                <a:solidFill>
                  <a:srgbClr val="000000"/>
                </a:solidFill>
                <a:effectLst/>
                <a:latin typeface="Consolas" panose="020B0609020204030204" pitchFamily="49" charset="0"/>
              </a:rPr>
              <a:t> = </a:t>
            </a:r>
            <a:r>
              <a:rPr lang="it-IT" sz="1100" b="0" dirty="0">
                <a:solidFill>
                  <a:srgbClr val="098658"/>
                </a:solidFill>
                <a:effectLst/>
                <a:latin typeface="Consolas" panose="020B0609020204030204" pitchFamily="49" charset="0"/>
              </a:rPr>
              <a:t>0</a:t>
            </a:r>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kx</a:t>
            </a:r>
            <a:r>
              <a:rPr lang="it-IT" sz="1100" b="0" dirty="0">
                <a:solidFill>
                  <a:srgbClr val="000000"/>
                </a:solidFill>
                <a:effectLst/>
                <a:latin typeface="Consolas" panose="020B0609020204030204" pitchFamily="49" charset="0"/>
              </a:rPr>
              <a:t> &lt; </a:t>
            </a:r>
            <a:r>
              <a:rPr lang="it-IT" sz="1100" b="0" dirty="0" err="1">
                <a:solidFill>
                  <a:srgbClr val="808080"/>
                </a:solidFill>
                <a:effectLst/>
                <a:latin typeface="Consolas" panose="020B0609020204030204" pitchFamily="49" charset="0"/>
              </a:rPr>
              <a:t>kernel_width</a:t>
            </a:r>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kx</a:t>
            </a:r>
            <a:r>
              <a:rPr lang="it-IT" sz="1100" b="0" dirty="0">
                <a:solidFill>
                  <a:srgbClr val="000000"/>
                </a:solidFill>
                <a:effectLst/>
                <a:latin typeface="Consolas" panose="020B0609020204030204" pitchFamily="49" charset="0"/>
              </a:rPr>
              <a:t>++) {</a:t>
            </a:r>
          </a:p>
          <a:p>
            <a:r>
              <a:rPr lang="it-IT" sz="1100" b="0" dirty="0">
                <a:solidFill>
                  <a:srgbClr val="008000"/>
                </a:solidFill>
                <a:effectLst/>
                <a:latin typeface="Consolas" panose="020B0609020204030204" pitchFamily="49" charset="0"/>
              </a:rPr>
              <a:t>                    // </a:t>
            </a:r>
            <a:r>
              <a:rPr lang="it-IT" sz="1100" b="0" dirty="0" err="1">
                <a:solidFill>
                  <a:srgbClr val="008000"/>
                </a:solidFill>
                <a:effectLst/>
                <a:latin typeface="Consolas" panose="020B0609020204030204" pitchFamily="49" charset="0"/>
              </a:rPr>
              <a:t>Get</a:t>
            </a:r>
            <a:r>
              <a:rPr lang="it-IT" sz="1100" b="0" dirty="0">
                <a:solidFill>
                  <a:srgbClr val="008000"/>
                </a:solidFill>
                <a:effectLst/>
                <a:latin typeface="Consolas" panose="020B0609020204030204" pitchFamily="49" charset="0"/>
              </a:rPr>
              <a:t> the pixel index to be </a:t>
            </a:r>
            <a:r>
              <a:rPr lang="it-IT" sz="1100" b="0" dirty="0" err="1">
                <a:solidFill>
                  <a:srgbClr val="008000"/>
                </a:solidFill>
                <a:effectLst/>
                <a:latin typeface="Consolas" panose="020B0609020204030204" pitchFamily="49" charset="0"/>
              </a:rPr>
              <a:t>convolved</a:t>
            </a:r>
            <a:r>
              <a:rPr lang="it-IT" sz="1100" b="0" dirty="0">
                <a:solidFill>
                  <a:srgbClr val="008000"/>
                </a:solidFill>
                <a:effectLst/>
                <a:latin typeface="Consolas" panose="020B0609020204030204" pitchFamily="49" charset="0"/>
              </a:rPr>
              <a:t>.</a:t>
            </a:r>
            <a:endParaRPr lang="it-IT" sz="1100" b="0" dirty="0">
              <a:solidFill>
                <a:srgbClr val="000000"/>
              </a:solidFill>
              <a:effectLst/>
              <a:latin typeface="Consolas" panose="020B0609020204030204" pitchFamily="49" charset="0"/>
            </a:endParaRPr>
          </a:p>
          <a:p>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const</a:t>
            </a:r>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int</a:t>
            </a:r>
            <a:r>
              <a:rPr lang="it-IT" sz="1100" b="0" dirty="0">
                <a:solidFill>
                  <a:srgbClr val="000000"/>
                </a:solidFill>
                <a:effectLst/>
                <a:latin typeface="Consolas" panose="020B0609020204030204" pitchFamily="49" charset="0"/>
              </a:rPr>
              <a:t> col = x + </a:t>
            </a:r>
            <a:r>
              <a:rPr lang="it-IT" sz="1100" b="0" dirty="0" err="1">
                <a:solidFill>
                  <a:srgbClr val="000000"/>
                </a:solidFill>
                <a:effectLst/>
                <a:latin typeface="Consolas" panose="020B0609020204030204" pitchFamily="49" charset="0"/>
              </a:rPr>
              <a:t>kx</a:t>
            </a:r>
            <a:r>
              <a:rPr lang="it-IT" sz="1100" b="0" dirty="0">
                <a:solidFill>
                  <a:srgbClr val="000000"/>
                </a:solidFill>
                <a:effectLst/>
                <a:latin typeface="Consolas" panose="020B0609020204030204" pitchFamily="49" charset="0"/>
              </a:rPr>
              <a:t> - </a:t>
            </a:r>
            <a:r>
              <a:rPr lang="it-IT" sz="1100" b="0" dirty="0" err="1">
                <a:solidFill>
                  <a:srgbClr val="000000"/>
                </a:solidFill>
                <a:effectLst/>
                <a:latin typeface="Consolas" panose="020B0609020204030204" pitchFamily="49" charset="0"/>
              </a:rPr>
              <a:t>floor</a:t>
            </a:r>
            <a:r>
              <a:rPr lang="it-IT" sz="1100" b="0" dirty="0">
                <a:solidFill>
                  <a:srgbClr val="000000"/>
                </a:solidFill>
                <a:effectLst/>
                <a:latin typeface="Consolas" panose="020B0609020204030204" pitchFamily="49" charset="0"/>
              </a:rPr>
              <a:t>((</a:t>
            </a:r>
            <a:r>
              <a:rPr lang="it-IT" sz="1100" b="0" dirty="0">
                <a:solidFill>
                  <a:srgbClr val="0000FF"/>
                </a:solidFill>
                <a:effectLst/>
                <a:latin typeface="Consolas" panose="020B0609020204030204" pitchFamily="49" charset="0"/>
              </a:rPr>
              <a:t>float</a:t>
            </a:r>
            <a:r>
              <a:rPr lang="it-IT" sz="1100" b="0" dirty="0">
                <a:solidFill>
                  <a:srgbClr val="000000"/>
                </a:solidFill>
                <a:effectLst/>
                <a:latin typeface="Consolas" panose="020B0609020204030204" pitchFamily="49" charset="0"/>
              </a:rPr>
              <a:t>)</a:t>
            </a:r>
            <a:r>
              <a:rPr lang="it-IT" sz="1100" b="0" dirty="0" err="1">
                <a:solidFill>
                  <a:srgbClr val="808080"/>
                </a:solidFill>
                <a:effectLst/>
                <a:latin typeface="Consolas" panose="020B0609020204030204" pitchFamily="49" charset="0"/>
              </a:rPr>
              <a:t>kernel_width</a:t>
            </a:r>
            <a:r>
              <a:rPr lang="it-IT" sz="1100" b="0" dirty="0">
                <a:solidFill>
                  <a:srgbClr val="000000"/>
                </a:solidFill>
                <a:effectLst/>
                <a:latin typeface="Consolas" panose="020B0609020204030204" pitchFamily="49" charset="0"/>
              </a:rPr>
              <a:t>/</a:t>
            </a:r>
            <a:r>
              <a:rPr lang="it-IT" sz="1100" b="0" dirty="0">
                <a:solidFill>
                  <a:srgbClr val="098658"/>
                </a:solidFill>
                <a:effectLst/>
                <a:latin typeface="Consolas" panose="020B0609020204030204" pitchFamily="49" charset="0"/>
              </a:rPr>
              <a:t>2</a:t>
            </a:r>
            <a:r>
              <a:rPr lang="it-IT" sz="1100" b="0" dirty="0">
                <a:solidFill>
                  <a:srgbClr val="000000"/>
                </a:solidFill>
                <a:effectLst/>
                <a:latin typeface="Consolas" panose="020B0609020204030204" pitchFamily="49" charset="0"/>
              </a:rPr>
              <a:t>) + </a:t>
            </a:r>
            <a:r>
              <a:rPr lang="it-IT" sz="1100" b="0" dirty="0" err="1">
                <a:solidFill>
                  <a:srgbClr val="808080"/>
                </a:solidFill>
                <a:effectLst/>
                <a:latin typeface="Consolas" panose="020B0609020204030204" pitchFamily="49" charset="0"/>
              </a:rPr>
              <a:t>padding_width</a:t>
            </a:r>
            <a:r>
              <a:rPr lang="it-IT" sz="1100" b="0" dirty="0">
                <a:solidFill>
                  <a:srgbClr val="000000"/>
                </a:solidFill>
                <a:effectLst/>
                <a:latin typeface="Consolas" panose="020B0609020204030204" pitchFamily="49" charset="0"/>
              </a:rPr>
              <a:t>;</a:t>
            </a:r>
            <a:endParaRPr lang="it-IT" sz="1100" dirty="0">
              <a:solidFill>
                <a:srgbClr val="008000"/>
              </a:solidFill>
              <a:latin typeface="Consolas" panose="020B0609020204030204" pitchFamily="49" charset="0"/>
            </a:endParaRPr>
          </a:p>
          <a:p>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const</a:t>
            </a:r>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int</a:t>
            </a:r>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row</a:t>
            </a:r>
            <a:r>
              <a:rPr lang="it-IT" sz="1100" b="0" dirty="0">
                <a:solidFill>
                  <a:srgbClr val="000000"/>
                </a:solidFill>
                <a:effectLst/>
                <a:latin typeface="Consolas" panose="020B0609020204030204" pitchFamily="49" charset="0"/>
              </a:rPr>
              <a:t> = y + </a:t>
            </a:r>
            <a:r>
              <a:rPr lang="it-IT" sz="1100" b="0" dirty="0" err="1">
                <a:solidFill>
                  <a:srgbClr val="000000"/>
                </a:solidFill>
                <a:effectLst/>
                <a:latin typeface="Consolas" panose="020B0609020204030204" pitchFamily="49" charset="0"/>
              </a:rPr>
              <a:t>ky</a:t>
            </a:r>
            <a:r>
              <a:rPr lang="it-IT" sz="1100" b="0" dirty="0">
                <a:solidFill>
                  <a:srgbClr val="000000"/>
                </a:solidFill>
                <a:effectLst/>
                <a:latin typeface="Consolas" panose="020B0609020204030204" pitchFamily="49" charset="0"/>
              </a:rPr>
              <a:t> - </a:t>
            </a:r>
            <a:r>
              <a:rPr lang="it-IT" sz="1100" b="0" dirty="0" err="1">
                <a:solidFill>
                  <a:srgbClr val="000000"/>
                </a:solidFill>
                <a:effectLst/>
                <a:latin typeface="Consolas" panose="020B0609020204030204" pitchFamily="49" charset="0"/>
              </a:rPr>
              <a:t>floor</a:t>
            </a:r>
            <a:r>
              <a:rPr lang="it-IT" sz="1100" b="0" dirty="0">
                <a:solidFill>
                  <a:srgbClr val="000000"/>
                </a:solidFill>
                <a:effectLst/>
                <a:latin typeface="Consolas" panose="020B0609020204030204" pitchFamily="49" charset="0"/>
              </a:rPr>
              <a:t>((</a:t>
            </a:r>
            <a:r>
              <a:rPr lang="it-IT" sz="1100" b="0" dirty="0">
                <a:solidFill>
                  <a:srgbClr val="0000FF"/>
                </a:solidFill>
                <a:effectLst/>
                <a:latin typeface="Consolas" panose="020B0609020204030204" pitchFamily="49" charset="0"/>
              </a:rPr>
              <a:t>float</a:t>
            </a:r>
            <a:r>
              <a:rPr lang="it-IT" sz="1100" b="0" dirty="0">
                <a:solidFill>
                  <a:srgbClr val="000000"/>
                </a:solidFill>
                <a:effectLst/>
                <a:latin typeface="Consolas" panose="020B0609020204030204" pitchFamily="49" charset="0"/>
              </a:rPr>
              <a:t>)</a:t>
            </a:r>
            <a:r>
              <a:rPr lang="it-IT" sz="1100" b="0" dirty="0" err="1">
                <a:solidFill>
                  <a:srgbClr val="808080"/>
                </a:solidFill>
                <a:effectLst/>
                <a:latin typeface="Consolas" panose="020B0609020204030204" pitchFamily="49" charset="0"/>
              </a:rPr>
              <a:t>kernel_height</a:t>
            </a:r>
            <a:r>
              <a:rPr lang="it-IT" sz="1100" b="0" dirty="0">
                <a:solidFill>
                  <a:srgbClr val="000000"/>
                </a:solidFill>
                <a:effectLst/>
                <a:latin typeface="Consolas" panose="020B0609020204030204" pitchFamily="49" charset="0"/>
              </a:rPr>
              <a:t>/</a:t>
            </a:r>
            <a:r>
              <a:rPr lang="it-IT" sz="1100" b="0" dirty="0">
                <a:solidFill>
                  <a:srgbClr val="098658"/>
                </a:solidFill>
                <a:effectLst/>
                <a:latin typeface="Consolas" panose="020B0609020204030204" pitchFamily="49" charset="0"/>
              </a:rPr>
              <a:t>2</a:t>
            </a:r>
            <a:r>
              <a:rPr lang="it-IT" sz="1100" b="0" dirty="0">
                <a:solidFill>
                  <a:srgbClr val="000000"/>
                </a:solidFill>
                <a:effectLst/>
                <a:latin typeface="Consolas" panose="020B0609020204030204" pitchFamily="49" charset="0"/>
              </a:rPr>
              <a:t>) + </a:t>
            </a:r>
            <a:r>
              <a:rPr lang="it-IT" sz="1100" b="0" dirty="0" err="1">
                <a:solidFill>
                  <a:srgbClr val="808080"/>
                </a:solidFill>
                <a:effectLst/>
                <a:latin typeface="Consolas" panose="020B0609020204030204" pitchFamily="49" charset="0"/>
              </a:rPr>
              <a:t>padding_height</a:t>
            </a:r>
            <a:r>
              <a:rPr lang="it-IT" sz="1100" b="0" dirty="0">
                <a:solidFill>
                  <a:srgbClr val="000000"/>
                </a:solidFill>
                <a:effectLst/>
                <a:latin typeface="Consolas" panose="020B0609020204030204" pitchFamily="49" charset="0"/>
              </a:rPr>
              <a:t>;</a:t>
            </a:r>
            <a:br>
              <a:rPr lang="it-IT" sz="1100" b="0" dirty="0">
                <a:solidFill>
                  <a:srgbClr val="000000"/>
                </a:solidFill>
                <a:effectLst/>
                <a:latin typeface="Consolas" panose="020B0609020204030204" pitchFamily="49" charset="0"/>
              </a:rPr>
            </a:br>
            <a:r>
              <a:rPr lang="it-IT" sz="1100" b="0" dirty="0">
                <a:solidFill>
                  <a:srgbClr val="008000"/>
                </a:solidFill>
                <a:effectLst/>
                <a:latin typeface="Consolas" panose="020B0609020204030204" pitchFamily="49" charset="0"/>
              </a:rPr>
              <a:t>                    // </a:t>
            </a:r>
            <a:r>
              <a:rPr lang="it-IT" sz="1100" b="0" dirty="0" err="1">
                <a:solidFill>
                  <a:srgbClr val="008000"/>
                </a:solidFill>
                <a:effectLst/>
                <a:latin typeface="Consolas" panose="020B0609020204030204" pitchFamily="49" charset="0"/>
              </a:rPr>
              <a:t>Add</a:t>
            </a:r>
            <a:r>
              <a:rPr lang="it-IT" sz="1100" b="0" dirty="0">
                <a:solidFill>
                  <a:srgbClr val="008000"/>
                </a:solidFill>
                <a:effectLst/>
                <a:latin typeface="Consolas" panose="020B0609020204030204" pitchFamily="49" charset="0"/>
              </a:rPr>
              <a:t> the </a:t>
            </a:r>
            <a:r>
              <a:rPr lang="it-IT" sz="1100" b="0" dirty="0" err="1">
                <a:solidFill>
                  <a:srgbClr val="008000"/>
                </a:solidFill>
                <a:effectLst/>
                <a:latin typeface="Consolas" panose="020B0609020204030204" pitchFamily="49" charset="0"/>
              </a:rPr>
              <a:t>convolution</a:t>
            </a:r>
            <a:r>
              <a:rPr lang="it-IT" sz="1100" b="0" dirty="0">
                <a:solidFill>
                  <a:srgbClr val="008000"/>
                </a:solidFill>
                <a:effectLst/>
                <a:latin typeface="Consolas" panose="020B0609020204030204" pitchFamily="49" charset="0"/>
              </a:rPr>
              <a:t> </a:t>
            </a:r>
            <a:r>
              <a:rPr lang="it-IT" sz="1100" b="0" dirty="0" err="1">
                <a:solidFill>
                  <a:srgbClr val="008000"/>
                </a:solidFill>
                <a:effectLst/>
                <a:latin typeface="Consolas" panose="020B0609020204030204" pitchFamily="49" charset="0"/>
              </a:rPr>
              <a:t>value</a:t>
            </a:r>
            <a:r>
              <a:rPr lang="it-IT" sz="1100" b="0" dirty="0">
                <a:solidFill>
                  <a:srgbClr val="008000"/>
                </a:solidFill>
                <a:effectLst/>
                <a:latin typeface="Consolas" panose="020B0609020204030204" pitchFamily="49" charset="0"/>
              </a:rPr>
              <a:t> to the output </a:t>
            </a:r>
            <a:r>
              <a:rPr lang="it-IT" sz="1100" b="0" dirty="0" err="1">
                <a:solidFill>
                  <a:srgbClr val="008000"/>
                </a:solidFill>
                <a:effectLst/>
                <a:latin typeface="Consolas" panose="020B0609020204030204" pitchFamily="49" charset="0"/>
              </a:rPr>
              <a:t>value</a:t>
            </a:r>
            <a:r>
              <a:rPr lang="it-IT" sz="1100" b="0" dirty="0">
                <a:solidFill>
                  <a:srgbClr val="008000"/>
                </a:solidFill>
                <a:effectLst/>
                <a:latin typeface="Consolas" panose="020B0609020204030204" pitchFamily="49" charset="0"/>
              </a:rPr>
              <a:t>.</a:t>
            </a:r>
            <a:endParaRPr lang="it-IT" sz="1100" b="0" dirty="0">
              <a:solidFill>
                <a:srgbClr val="000000"/>
              </a:solidFill>
              <a:effectLst/>
              <a:latin typeface="Consolas" panose="020B0609020204030204" pitchFamily="49" charset="0"/>
            </a:endParaRPr>
          </a:p>
          <a:p>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output_value</a:t>
            </a:r>
            <a:r>
              <a:rPr lang="it-IT" sz="1100" b="0" dirty="0">
                <a:solidFill>
                  <a:srgbClr val="000000"/>
                </a:solidFill>
                <a:effectLst/>
                <a:latin typeface="Consolas" panose="020B0609020204030204" pitchFamily="49" charset="0"/>
              </a:rPr>
              <a:t> += </a:t>
            </a:r>
            <a:r>
              <a:rPr lang="it-IT" sz="1100" b="0" dirty="0" err="1">
                <a:solidFill>
                  <a:srgbClr val="000000"/>
                </a:solidFill>
                <a:effectLst/>
                <a:highlight>
                  <a:srgbClr val="FFFF00"/>
                </a:highlight>
                <a:latin typeface="Consolas" panose="020B0609020204030204" pitchFamily="49" charset="0"/>
              </a:rPr>
              <a:t>get_pixel_value</a:t>
            </a:r>
            <a:r>
              <a:rPr lang="it-IT" sz="1100" b="0" dirty="0">
                <a:solidFill>
                  <a:srgbClr val="000000"/>
                </a:solidFill>
                <a:effectLst/>
                <a:highlight>
                  <a:srgbClr val="FFFF00"/>
                </a:highlight>
                <a:latin typeface="Consolas" panose="020B0609020204030204" pitchFamily="49" charset="0"/>
              </a:rPr>
              <a:t>(</a:t>
            </a:r>
            <a:r>
              <a:rPr lang="it-IT" sz="1100" b="0" dirty="0" err="1">
                <a:solidFill>
                  <a:srgbClr val="808080"/>
                </a:solidFill>
                <a:effectLst/>
                <a:highlight>
                  <a:srgbClr val="FFFF00"/>
                </a:highlight>
                <a:latin typeface="Consolas" panose="020B0609020204030204" pitchFamily="49" charset="0"/>
              </a:rPr>
              <a:t>d_input</a:t>
            </a:r>
            <a:r>
              <a:rPr lang="it-IT" sz="1100" b="0" dirty="0">
                <a:solidFill>
                  <a:srgbClr val="000000"/>
                </a:solidFill>
                <a:effectLst/>
                <a:highlight>
                  <a:srgbClr val="FFFF00"/>
                </a:highlight>
                <a:latin typeface="Consolas" panose="020B0609020204030204" pitchFamily="49" charset="0"/>
              </a:rPr>
              <a:t>, col, </a:t>
            </a:r>
            <a:r>
              <a:rPr lang="it-IT" sz="1100" b="0" dirty="0" err="1">
                <a:solidFill>
                  <a:srgbClr val="000000"/>
                </a:solidFill>
                <a:effectLst/>
                <a:highlight>
                  <a:srgbClr val="FFFF00"/>
                </a:highlight>
                <a:latin typeface="Consolas" panose="020B0609020204030204" pitchFamily="49" charset="0"/>
              </a:rPr>
              <a:t>row</a:t>
            </a:r>
            <a:r>
              <a:rPr lang="it-IT" sz="1100" b="0" dirty="0">
                <a:solidFill>
                  <a:srgbClr val="000000"/>
                </a:solidFill>
                <a:effectLst/>
                <a:highlight>
                  <a:srgbClr val="FFFF00"/>
                </a:highlight>
                <a:latin typeface="Consolas" panose="020B0609020204030204" pitchFamily="49" charset="0"/>
              </a:rPr>
              <a:t>, </a:t>
            </a:r>
            <a:r>
              <a:rPr lang="it-IT" sz="1100" b="0" dirty="0" err="1">
                <a:solidFill>
                  <a:srgbClr val="000000"/>
                </a:solidFill>
                <a:effectLst/>
                <a:highlight>
                  <a:srgbClr val="FFFF00"/>
                </a:highlight>
                <a:latin typeface="Consolas" panose="020B0609020204030204" pitchFamily="49" charset="0"/>
              </a:rPr>
              <a:t>channel</a:t>
            </a:r>
            <a:r>
              <a:rPr lang="it-IT" sz="1100" b="0" dirty="0">
                <a:solidFill>
                  <a:srgbClr val="000000"/>
                </a:solidFill>
                <a:effectLst/>
                <a:highlight>
                  <a:srgbClr val="FFFF00"/>
                </a:highlight>
                <a:latin typeface="Consolas" panose="020B0609020204030204" pitchFamily="49" charset="0"/>
              </a:rPr>
              <a:t>, </a:t>
            </a:r>
            <a:r>
              <a:rPr lang="it-IT" sz="1100" b="0" dirty="0" err="1">
                <a:solidFill>
                  <a:srgbClr val="000000"/>
                </a:solidFill>
                <a:effectLst/>
                <a:highlight>
                  <a:srgbClr val="FFFF00"/>
                </a:highlight>
                <a:latin typeface="Consolas" panose="020B0609020204030204" pitchFamily="49" charset="0"/>
              </a:rPr>
              <a:t>padded_width</a:t>
            </a:r>
            <a:r>
              <a:rPr lang="it-IT" sz="1100" b="0" dirty="0">
                <a:solidFill>
                  <a:srgbClr val="000000"/>
                </a:solidFill>
                <a:effectLst/>
                <a:highlight>
                  <a:srgbClr val="FFFF00"/>
                </a:highlight>
                <a:latin typeface="Consolas" panose="020B0609020204030204" pitchFamily="49" charset="0"/>
              </a:rPr>
              <a:t>, 	</a:t>
            </a:r>
            <a:r>
              <a:rPr lang="it-IT" sz="1100" b="0" dirty="0">
                <a:solidFill>
                  <a:srgbClr val="000000"/>
                </a:solidFill>
                <a:effectLst/>
                <a:latin typeface="Consolas" panose="020B0609020204030204" pitchFamily="49" charset="0"/>
              </a:rPr>
              <a:t>				</a:t>
            </a:r>
            <a:r>
              <a:rPr lang="it-IT" sz="1100" b="0" dirty="0" err="1">
                <a:solidFill>
                  <a:srgbClr val="000000"/>
                </a:solidFill>
                <a:effectLst/>
                <a:highlight>
                  <a:srgbClr val="FFFF00"/>
                </a:highlight>
                <a:latin typeface="Consolas" panose="020B0609020204030204" pitchFamily="49" charset="0"/>
              </a:rPr>
              <a:t>padded_height</a:t>
            </a:r>
            <a:r>
              <a:rPr lang="it-IT" sz="1100" b="0" dirty="0">
                <a:solidFill>
                  <a:srgbClr val="000000"/>
                </a:solidFill>
                <a:effectLst/>
                <a:highlight>
                  <a:srgbClr val="FFFF00"/>
                </a:highlight>
                <a:latin typeface="Consolas" panose="020B0609020204030204" pitchFamily="49" charset="0"/>
              </a:rPr>
              <a:t>, </a:t>
            </a:r>
            <a:r>
              <a:rPr lang="it-IT" sz="1100" b="0" dirty="0" err="1">
                <a:solidFill>
                  <a:srgbClr val="808080"/>
                </a:solidFill>
                <a:effectLst/>
                <a:highlight>
                  <a:srgbClr val="FFFF00"/>
                </a:highlight>
                <a:latin typeface="Consolas" panose="020B0609020204030204" pitchFamily="49" charset="0"/>
              </a:rPr>
              <a:t>channels</a:t>
            </a:r>
            <a:r>
              <a:rPr lang="it-IT" sz="1100" b="0" dirty="0">
                <a:solidFill>
                  <a:srgbClr val="000000"/>
                </a:solidFill>
                <a:effectLst/>
                <a:highlight>
                  <a:srgbClr val="FFFF00"/>
                </a:highlight>
                <a:latin typeface="Consolas" panose="020B0609020204030204" pitchFamily="49" charset="0"/>
              </a:rPr>
              <a:t>, </a:t>
            </a:r>
            <a:r>
              <a:rPr lang="it-IT" sz="1100" b="0" dirty="0" err="1">
                <a:solidFill>
                  <a:srgbClr val="808080"/>
                </a:solidFill>
                <a:effectLst/>
                <a:highlight>
                  <a:srgbClr val="FFFF00"/>
                </a:highlight>
                <a:latin typeface="Consolas" panose="020B0609020204030204" pitchFamily="49" charset="0"/>
              </a:rPr>
              <a:t>is_SoA</a:t>
            </a:r>
            <a:r>
              <a:rPr lang="it-IT" sz="1100" b="0" dirty="0">
                <a:solidFill>
                  <a:srgbClr val="000000"/>
                </a:solidFill>
                <a:effectLst/>
                <a:highlight>
                  <a:srgbClr val="FFFF00"/>
                </a:highlight>
                <a:latin typeface="Consolas" panose="020B0609020204030204" pitchFamily="49" charset="0"/>
              </a:rPr>
              <a:t>)</a:t>
            </a:r>
            <a:r>
              <a:rPr lang="it-IT" sz="1100" b="0" dirty="0">
                <a:solidFill>
                  <a:srgbClr val="000000"/>
                </a:solidFill>
                <a:effectLst/>
                <a:latin typeface="Consolas" panose="020B0609020204030204" pitchFamily="49" charset="0"/>
              </a:rPr>
              <a:t> * </a:t>
            </a:r>
            <a:r>
              <a:rPr lang="it-IT" sz="1100" b="0" dirty="0" err="1">
                <a:solidFill>
                  <a:srgbClr val="000000"/>
                </a:solidFill>
                <a:effectLst/>
                <a:latin typeface="Consolas" panose="020B0609020204030204" pitchFamily="49" charset="0"/>
              </a:rPr>
              <a:t>get_kernel_value</a:t>
            </a:r>
            <a:r>
              <a:rPr lang="it-IT" sz="1100" b="0" dirty="0">
                <a:solidFill>
                  <a:srgbClr val="000000"/>
                </a:solidFill>
                <a:effectLst/>
                <a:latin typeface="Consolas" panose="020B0609020204030204" pitchFamily="49" charset="0"/>
              </a:rPr>
              <a:t>(</a:t>
            </a:r>
            <a:r>
              <a:rPr lang="it-IT" sz="1100" b="0" dirty="0" err="1">
                <a:solidFill>
                  <a:srgbClr val="808080"/>
                </a:solidFill>
                <a:effectLst/>
                <a:latin typeface="Consolas" panose="020B0609020204030204" pitchFamily="49" charset="0"/>
              </a:rPr>
              <a:t>d_kernel</a:t>
            </a:r>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kx</a:t>
            </a:r>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ky</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kernel_width</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kernel_height</a:t>
            </a:r>
            <a:r>
              <a:rPr lang="it-IT" sz="1100" b="0" dirty="0">
                <a:solidFill>
                  <a:srgbClr val="000000"/>
                </a:solidFill>
                <a:effectLst/>
                <a:latin typeface="Consolas" panose="020B0609020204030204" pitchFamily="49" charset="0"/>
              </a:rPr>
              <a:t>);</a:t>
            </a:r>
          </a:p>
          <a:p>
            <a:r>
              <a:rPr lang="it-IT" sz="1100" b="0" dirty="0">
                <a:solidFill>
                  <a:srgbClr val="000000"/>
                </a:solidFill>
                <a:effectLst/>
                <a:latin typeface="Consolas" panose="020B0609020204030204" pitchFamily="49" charset="0"/>
              </a:rPr>
              <a:t>                }</a:t>
            </a:r>
          </a:p>
          <a:p>
            <a:r>
              <a:rPr lang="it-IT" sz="1100" b="0" dirty="0">
                <a:solidFill>
                  <a:srgbClr val="000000"/>
                </a:solidFill>
                <a:effectLst/>
                <a:latin typeface="Consolas" panose="020B0609020204030204" pitchFamily="49" charset="0"/>
              </a:rPr>
              <a:t>            }</a:t>
            </a:r>
          </a:p>
          <a:p>
            <a:br>
              <a:rPr lang="it-IT" sz="1100" b="0" dirty="0">
                <a:solidFill>
                  <a:srgbClr val="000000"/>
                </a:solidFill>
                <a:effectLst/>
                <a:latin typeface="Consolas" panose="020B0609020204030204" pitchFamily="49" charset="0"/>
              </a:rPr>
            </a:br>
            <a:r>
              <a:rPr lang="it-IT" sz="1100" b="0" dirty="0">
                <a:solidFill>
                  <a:srgbClr val="008000"/>
                </a:solidFill>
                <a:effectLst/>
                <a:latin typeface="Consolas" panose="020B0609020204030204" pitchFamily="49" charset="0"/>
              </a:rPr>
              <a:t>            // Store the output </a:t>
            </a:r>
            <a:r>
              <a:rPr lang="it-IT" sz="1100" b="0" dirty="0" err="1">
                <a:solidFill>
                  <a:srgbClr val="008000"/>
                </a:solidFill>
                <a:effectLst/>
                <a:latin typeface="Consolas" panose="020B0609020204030204" pitchFamily="49" charset="0"/>
              </a:rPr>
              <a:t>value</a:t>
            </a:r>
            <a:r>
              <a:rPr lang="it-IT" sz="1100" b="0" dirty="0">
                <a:solidFill>
                  <a:srgbClr val="008000"/>
                </a:solidFill>
                <a:effectLst/>
                <a:latin typeface="Consolas" panose="020B0609020204030204" pitchFamily="49" charset="0"/>
              </a:rPr>
              <a:t> in global </a:t>
            </a:r>
            <a:r>
              <a:rPr lang="it-IT" sz="1100" b="0" dirty="0" err="1">
                <a:solidFill>
                  <a:srgbClr val="008000"/>
                </a:solidFill>
                <a:effectLst/>
                <a:latin typeface="Consolas" panose="020B0609020204030204" pitchFamily="49" charset="0"/>
              </a:rPr>
              <a:t>memory</a:t>
            </a:r>
            <a:r>
              <a:rPr lang="it-IT" sz="1100" b="0" dirty="0">
                <a:solidFill>
                  <a:srgbClr val="008000"/>
                </a:solidFill>
                <a:effectLst/>
                <a:latin typeface="Consolas" panose="020B0609020204030204" pitchFamily="49" charset="0"/>
              </a:rPr>
              <a:t>.</a:t>
            </a:r>
            <a:endParaRPr lang="it-IT" sz="1100" b="0" dirty="0">
              <a:solidFill>
                <a:srgbClr val="000000"/>
              </a:solidFill>
              <a:effectLst/>
              <a:latin typeface="Consolas" panose="020B0609020204030204" pitchFamily="49" charset="0"/>
            </a:endParaRPr>
          </a:p>
          <a:p>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set_pixel_value</a:t>
            </a:r>
            <a:r>
              <a:rPr lang="it-IT" sz="1100" b="0" dirty="0">
                <a:solidFill>
                  <a:srgbClr val="000000"/>
                </a:solidFill>
                <a:effectLst/>
                <a:latin typeface="Consolas" panose="020B0609020204030204" pitchFamily="49" charset="0"/>
              </a:rPr>
              <a:t>(</a:t>
            </a:r>
            <a:r>
              <a:rPr lang="it-IT" sz="1100" b="0" dirty="0" err="1">
                <a:solidFill>
                  <a:srgbClr val="808080"/>
                </a:solidFill>
                <a:effectLst/>
                <a:latin typeface="Consolas" panose="020B0609020204030204" pitchFamily="49" charset="0"/>
              </a:rPr>
              <a:t>d_output</a:t>
            </a:r>
            <a:r>
              <a:rPr lang="it-IT" sz="1100" b="0" dirty="0">
                <a:solidFill>
                  <a:srgbClr val="000000"/>
                </a:solidFill>
                <a:effectLst/>
                <a:latin typeface="Consolas" panose="020B0609020204030204" pitchFamily="49" charset="0"/>
              </a:rPr>
              <a:t>, x, y, </a:t>
            </a:r>
            <a:r>
              <a:rPr lang="it-IT" sz="1100" b="0" dirty="0" err="1">
                <a:solidFill>
                  <a:srgbClr val="000000"/>
                </a:solidFill>
                <a:effectLst/>
                <a:latin typeface="Consolas" panose="020B0609020204030204" pitchFamily="49" charset="0"/>
              </a:rPr>
              <a:t>channel</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width</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height</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channels</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is_SoA</a:t>
            </a:r>
            <a:r>
              <a:rPr lang="it-IT" sz="1100" b="0" dirty="0">
                <a:solidFill>
                  <a:srgbClr val="000000"/>
                </a:solidFill>
                <a:effectLst/>
                <a:latin typeface="Consolas" panose="020B0609020204030204" pitchFamily="49" charset="0"/>
              </a:rPr>
              <a:t>,</a:t>
            </a:r>
          </a:p>
          <a:p>
            <a:r>
              <a:rPr lang="it-IT" sz="1100" dirty="0">
                <a:solidFill>
                  <a:srgbClr val="000000"/>
                </a:solidFill>
                <a:latin typeface="Consolas" panose="020B0609020204030204" pitchFamily="49" charset="0"/>
              </a:rPr>
              <a:t>			</a:t>
            </a:r>
            <a:r>
              <a:rPr lang="it-IT" sz="1100" b="0" dirty="0">
                <a:solidFill>
                  <a:srgbClr val="000000"/>
                </a:solidFill>
                <a:effectLst/>
                <a:latin typeface="Consolas" panose="020B0609020204030204" pitchFamily="49" charset="0"/>
              </a:rPr>
              <a:t>(</a:t>
            </a:r>
            <a:r>
              <a:rPr lang="it-IT" sz="1100" b="0" dirty="0">
                <a:solidFill>
                  <a:srgbClr val="2B91AF"/>
                </a:solidFill>
                <a:effectLst/>
                <a:latin typeface="Consolas" panose="020B0609020204030204" pitchFamily="49" charset="0"/>
              </a:rPr>
              <a:t>uint8_t</a:t>
            </a:r>
            <a:r>
              <a:rPr lang="it-IT" sz="1100" b="0" dirty="0">
                <a:solidFill>
                  <a:srgbClr val="000000"/>
                </a:solidFill>
                <a:effectLst/>
                <a:latin typeface="Consolas" panose="020B0609020204030204" pitchFamily="49" charset="0"/>
              </a:rPr>
              <a:t>)</a:t>
            </a:r>
            <a:r>
              <a:rPr lang="it-IT" sz="1100" b="0" dirty="0" err="1">
                <a:solidFill>
                  <a:srgbClr val="BD63C5"/>
                </a:solidFill>
                <a:effectLst/>
                <a:latin typeface="Consolas" panose="020B0609020204030204" pitchFamily="49" charset="0"/>
              </a:rPr>
              <a:t>clamp</a:t>
            </a:r>
            <a:r>
              <a:rPr lang="it-IT" sz="1100" b="0" dirty="0">
                <a:solidFill>
                  <a:srgbClr val="000000"/>
                </a:solidFill>
                <a:effectLst/>
                <a:latin typeface="Consolas" panose="020B0609020204030204" pitchFamily="49" charset="0"/>
              </a:rPr>
              <a:t>(</a:t>
            </a:r>
            <a:r>
              <a:rPr lang="it-IT" sz="1100" b="0" dirty="0">
                <a:solidFill>
                  <a:srgbClr val="098658"/>
                </a:solidFill>
                <a:effectLst/>
                <a:latin typeface="Consolas" panose="020B0609020204030204" pitchFamily="49" charset="0"/>
              </a:rPr>
              <a:t>0.0f</a:t>
            </a:r>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output_value</a:t>
            </a:r>
            <a:r>
              <a:rPr lang="it-IT" sz="1100" b="0" dirty="0">
                <a:solidFill>
                  <a:srgbClr val="000000"/>
                </a:solidFill>
                <a:effectLst/>
                <a:latin typeface="Consolas" panose="020B0609020204030204" pitchFamily="49" charset="0"/>
              </a:rPr>
              <a:t>, </a:t>
            </a:r>
            <a:r>
              <a:rPr lang="it-IT" sz="1100" b="0" dirty="0">
                <a:solidFill>
                  <a:srgbClr val="098658"/>
                </a:solidFill>
                <a:effectLst/>
                <a:latin typeface="Consolas" panose="020B0609020204030204" pitchFamily="49" charset="0"/>
              </a:rPr>
              <a:t>255.0f</a:t>
            </a:r>
            <a:r>
              <a:rPr lang="it-IT" sz="1100" b="0" dirty="0">
                <a:solidFill>
                  <a:srgbClr val="000000"/>
                </a:solidFill>
                <a:effectLst/>
                <a:latin typeface="Consolas" panose="020B0609020204030204" pitchFamily="49" charset="0"/>
              </a:rPr>
              <a:t>));</a:t>
            </a:r>
          </a:p>
          <a:p>
            <a:r>
              <a:rPr lang="it-IT" sz="1100" b="0" dirty="0">
                <a:solidFill>
                  <a:srgbClr val="000000"/>
                </a:solidFill>
                <a:effectLst/>
                <a:latin typeface="Consolas" panose="020B0609020204030204" pitchFamily="49" charset="0"/>
              </a:rPr>
              <a:t>        }</a:t>
            </a:r>
          </a:p>
          <a:p>
            <a:r>
              <a:rPr lang="it-IT" sz="1100" b="0" dirty="0">
                <a:solidFill>
                  <a:srgbClr val="000000"/>
                </a:solidFill>
                <a:effectLst/>
                <a:latin typeface="Consolas" panose="020B0609020204030204" pitchFamily="49" charset="0"/>
              </a:rPr>
              <a:t>    }</a:t>
            </a:r>
          </a:p>
          <a:p>
            <a:r>
              <a:rPr lang="it-IT" sz="1100"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11264237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magine 1"/>
          <p:cNvPicPr>
            <a:picLocks noChangeAspect="1"/>
          </p:cNvPicPr>
          <p:nvPr/>
        </p:nvPicPr>
        <p:blipFill>
          <a:blip r:embed="rId3"/>
          <a:stretch>
            <a:fillRect/>
          </a:stretch>
        </p:blipFill>
        <p:spPr>
          <a:xfrm>
            <a:off x="0" y="-17145"/>
            <a:ext cx="9170670" cy="6875145"/>
          </a:xfrm>
          <a:prstGeom prst="rect">
            <a:avLst/>
          </a:prstGeom>
        </p:spPr>
      </p:pic>
      <p:sp>
        <p:nvSpPr>
          <p:cNvPr id="12" name="Rettangolo 11"/>
          <p:cNvSpPr/>
          <p:nvPr/>
        </p:nvSpPr>
        <p:spPr>
          <a:xfrm>
            <a:off x="8255000" y="6366466"/>
            <a:ext cx="280763" cy="501650"/>
          </a:xfrm>
          <a:prstGeom prst="rect">
            <a:avLst/>
          </a:prstGeom>
          <a:solidFill>
            <a:srgbClr val="003053"/>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solidFill>
                <a:srgbClr val="003257"/>
              </a:solidFill>
            </a:endParaRPr>
          </a:p>
        </p:txBody>
      </p:sp>
      <p:sp>
        <p:nvSpPr>
          <p:cNvPr id="11" name="Segnaposto numero diapositiva 10"/>
          <p:cNvSpPr>
            <a:spLocks noGrp="1"/>
          </p:cNvSpPr>
          <p:nvPr>
            <p:ph type="sldNum" sz="quarter" idx="12"/>
          </p:nvPr>
        </p:nvSpPr>
        <p:spPr>
          <a:xfrm>
            <a:off x="6433693" y="6356350"/>
            <a:ext cx="2133600" cy="365125"/>
          </a:xfrm>
        </p:spPr>
        <p:txBody>
          <a:bodyPr/>
          <a:lstStyle/>
          <a:p>
            <a:r>
              <a:rPr lang="it-IT" b="1" dirty="0">
                <a:solidFill>
                  <a:schemeClr val="bg1"/>
                </a:solidFill>
                <a:latin typeface="Arial"/>
                <a:cs typeface="Arial"/>
              </a:rPr>
              <a:t>15</a:t>
            </a:r>
          </a:p>
        </p:txBody>
      </p:sp>
      <p:sp>
        <p:nvSpPr>
          <p:cNvPr id="10" name="CasellaDiTesto 9"/>
          <p:cNvSpPr txBox="1"/>
          <p:nvPr/>
        </p:nvSpPr>
        <p:spPr>
          <a:xfrm>
            <a:off x="6864465" y="136525"/>
            <a:ext cx="1829348" cy="338554"/>
          </a:xfrm>
          <a:prstGeom prst="rect">
            <a:avLst/>
          </a:prstGeom>
          <a:noFill/>
        </p:spPr>
        <p:txBody>
          <a:bodyPr wrap="none" rtlCol="0">
            <a:spAutoFit/>
          </a:bodyPr>
          <a:lstStyle/>
          <a:p>
            <a:pPr algn="r"/>
            <a:r>
              <a:rPr lang="it-IT" sz="800" b="1" dirty="0">
                <a:solidFill>
                  <a:schemeClr val="bg1"/>
                </a:solidFill>
                <a:latin typeface="Arial"/>
                <a:cs typeface="Arial"/>
              </a:rPr>
              <a:t>K-</a:t>
            </a:r>
            <a:r>
              <a:rPr lang="it-IT" sz="800" b="1" dirty="0" err="1">
                <a:solidFill>
                  <a:schemeClr val="bg1"/>
                </a:solidFill>
                <a:latin typeface="Arial"/>
                <a:cs typeface="Arial"/>
              </a:rPr>
              <a:t>Means</a:t>
            </a:r>
            <a:r>
              <a:rPr lang="it-IT" sz="800" b="1" dirty="0">
                <a:solidFill>
                  <a:schemeClr val="bg1"/>
                </a:solidFill>
                <a:latin typeface="Arial"/>
                <a:cs typeface="Arial"/>
              </a:rPr>
              <a:t> Clustering with </a:t>
            </a:r>
            <a:r>
              <a:rPr lang="it-IT" sz="800" b="1" dirty="0" err="1">
                <a:solidFill>
                  <a:schemeClr val="bg1"/>
                </a:solidFill>
                <a:latin typeface="Arial"/>
                <a:cs typeface="Arial"/>
              </a:rPr>
              <a:t>OpenMP</a:t>
            </a:r>
            <a:endParaRPr lang="it-IT" sz="800" b="1" dirty="0">
              <a:solidFill>
                <a:schemeClr val="bg1"/>
              </a:solidFill>
              <a:latin typeface="Arial"/>
              <a:cs typeface="Arial"/>
            </a:endParaRPr>
          </a:p>
          <a:p>
            <a:pPr algn="r"/>
            <a:r>
              <a:rPr lang="it-IT" sz="800" dirty="0" err="1">
                <a:solidFill>
                  <a:schemeClr val="bg1"/>
                </a:solidFill>
                <a:latin typeface="Arial"/>
                <a:cs typeface="Arial"/>
              </a:rPr>
              <a:t>Parallel</a:t>
            </a:r>
            <a:r>
              <a:rPr lang="it-IT" sz="800" dirty="0">
                <a:solidFill>
                  <a:schemeClr val="bg1"/>
                </a:solidFill>
                <a:latin typeface="Arial"/>
                <a:cs typeface="Arial"/>
              </a:rPr>
              <a:t> </a:t>
            </a:r>
            <a:r>
              <a:rPr lang="it-IT" sz="800" dirty="0" err="1">
                <a:solidFill>
                  <a:schemeClr val="bg1"/>
                </a:solidFill>
                <a:latin typeface="Arial"/>
                <a:cs typeface="Arial"/>
              </a:rPr>
              <a:t>implementation</a:t>
            </a:r>
            <a:endParaRPr lang="it-IT" sz="800" dirty="0">
              <a:solidFill>
                <a:schemeClr val="bg1"/>
              </a:solidFill>
              <a:latin typeface="Arial"/>
              <a:cs typeface="Arial"/>
            </a:endParaRPr>
          </a:p>
        </p:txBody>
      </p:sp>
      <p:sp>
        <p:nvSpPr>
          <p:cNvPr id="13" name="CasellaDiTesto 12">
            <a:extLst>
              <a:ext uri="{FF2B5EF4-FFF2-40B4-BE49-F238E27FC236}">
                <a16:creationId xmlns:a16="http://schemas.microsoft.com/office/drawing/2014/main" id="{1747BF10-7465-4AAB-99C7-6155910CE4B8}"/>
              </a:ext>
            </a:extLst>
          </p:cNvPr>
          <p:cNvSpPr txBox="1"/>
          <p:nvPr/>
        </p:nvSpPr>
        <p:spPr>
          <a:xfrm>
            <a:off x="785164" y="884803"/>
            <a:ext cx="7558301" cy="5847755"/>
          </a:xfrm>
          <a:prstGeom prst="rect">
            <a:avLst/>
          </a:prstGeom>
          <a:noFill/>
        </p:spPr>
        <p:txBody>
          <a:bodyPr wrap="square">
            <a:spAutoFit/>
          </a:bodyPr>
          <a:lstStyle/>
          <a:p>
            <a:r>
              <a:rPr lang="it-IT" sz="1100" b="0" dirty="0">
                <a:solidFill>
                  <a:srgbClr val="BD63C5"/>
                </a:solidFill>
                <a:effectLst/>
                <a:latin typeface="Consolas" panose="020B0609020204030204" pitchFamily="49" charset="0"/>
              </a:rPr>
              <a:t>__global__</a:t>
            </a:r>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void</a:t>
            </a:r>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convolution_kernel_global</a:t>
            </a:r>
            <a:r>
              <a:rPr lang="it-IT" sz="1100" b="0" dirty="0">
                <a:solidFill>
                  <a:srgbClr val="000000"/>
                </a:solidFill>
                <a:effectLst/>
                <a:latin typeface="Consolas" panose="020B0609020204030204" pitchFamily="49" charset="0"/>
              </a:rPr>
              <a:t>(</a:t>
            </a:r>
            <a:r>
              <a:rPr lang="it-IT" sz="1100" b="0" dirty="0">
                <a:solidFill>
                  <a:srgbClr val="2B91AF"/>
                </a:solidFill>
                <a:effectLst/>
                <a:latin typeface="Consolas" panose="020B0609020204030204" pitchFamily="49" charset="0"/>
              </a:rPr>
              <a:t>uint8_t</a:t>
            </a:r>
            <a:r>
              <a:rPr lang="it-IT" sz="1100" b="0" dirty="0">
                <a:solidFill>
                  <a:srgbClr val="0000FF"/>
                </a:solidFill>
                <a:effectLst/>
                <a:latin typeface="Consolas" panose="020B0609020204030204" pitchFamily="49" charset="0"/>
              </a:rPr>
              <a:t>*</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d_input</a:t>
            </a:r>
            <a:r>
              <a:rPr lang="it-IT" sz="1100" b="0" dirty="0">
                <a:solidFill>
                  <a:srgbClr val="000000"/>
                </a:solidFill>
                <a:effectLst/>
                <a:latin typeface="Consolas" panose="020B0609020204030204" pitchFamily="49" charset="0"/>
              </a:rPr>
              <a:t>, </a:t>
            </a:r>
            <a:r>
              <a:rPr lang="it-IT" sz="1100" b="0" dirty="0">
                <a:solidFill>
                  <a:srgbClr val="0000FF"/>
                </a:solidFill>
                <a:effectLst/>
                <a:latin typeface="Consolas" panose="020B0609020204030204" pitchFamily="49" charset="0"/>
              </a:rPr>
              <a:t>float*</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d_kernel</a:t>
            </a:r>
            <a:r>
              <a:rPr lang="it-IT" sz="1100" b="0" dirty="0">
                <a:solidFill>
                  <a:srgbClr val="000000"/>
                </a:solidFill>
                <a:effectLst/>
                <a:latin typeface="Consolas" panose="020B0609020204030204" pitchFamily="49" charset="0"/>
              </a:rPr>
              <a:t>, </a:t>
            </a:r>
            <a:r>
              <a:rPr lang="it-IT" sz="1100" b="0" dirty="0">
                <a:solidFill>
                  <a:srgbClr val="2B91AF"/>
                </a:solidFill>
                <a:effectLst/>
                <a:latin typeface="Consolas" panose="020B0609020204030204" pitchFamily="49" charset="0"/>
              </a:rPr>
              <a:t>uint8_t</a:t>
            </a:r>
            <a:r>
              <a:rPr lang="it-IT" sz="1100" b="0" dirty="0">
                <a:solidFill>
                  <a:srgbClr val="0000FF"/>
                </a:solidFill>
                <a:effectLst/>
                <a:latin typeface="Consolas" panose="020B0609020204030204" pitchFamily="49" charset="0"/>
              </a:rPr>
              <a:t>*</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d_output</a:t>
            </a:r>
            <a:r>
              <a:rPr lang="it-IT" sz="1100" b="0" dirty="0">
                <a:solidFill>
                  <a:srgbClr val="000000"/>
                </a:solidFill>
                <a:effectLst/>
                <a:latin typeface="Consolas" panose="020B0609020204030204" pitchFamily="49" charset="0"/>
              </a:rPr>
              <a:t>,</a:t>
            </a:r>
          </a:p>
          <a:p>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int</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width</a:t>
            </a:r>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int</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height</a:t>
            </a:r>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int</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channels</a:t>
            </a:r>
            <a:r>
              <a:rPr lang="it-IT" sz="1100" b="0" dirty="0">
                <a:solidFill>
                  <a:srgbClr val="000000"/>
                </a:solidFill>
                <a:effectLst/>
                <a:latin typeface="Consolas" panose="020B0609020204030204" pitchFamily="49" charset="0"/>
              </a:rPr>
              <a:t>,</a:t>
            </a:r>
          </a:p>
          <a:p>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int</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kernel_width</a:t>
            </a:r>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int</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kernel_height</a:t>
            </a:r>
            <a:r>
              <a:rPr lang="it-IT" sz="1100" b="0" dirty="0">
                <a:solidFill>
                  <a:srgbClr val="000000"/>
                </a:solidFill>
                <a:effectLst/>
                <a:latin typeface="Consolas" panose="020B0609020204030204" pitchFamily="49" charset="0"/>
              </a:rPr>
              <a:t>,</a:t>
            </a:r>
          </a:p>
          <a:p>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int</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padding_width</a:t>
            </a:r>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int</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padding_height</a:t>
            </a:r>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bool</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is_SoA</a:t>
            </a:r>
            <a:r>
              <a:rPr lang="it-IT" sz="1100" b="0" dirty="0">
                <a:solidFill>
                  <a:srgbClr val="000000"/>
                </a:solidFill>
                <a:effectLst/>
                <a:latin typeface="Consolas" panose="020B0609020204030204" pitchFamily="49" charset="0"/>
              </a:rPr>
              <a:t>)</a:t>
            </a:r>
          </a:p>
          <a:p>
            <a:r>
              <a:rPr lang="it-IT" sz="1100" b="0" dirty="0">
                <a:solidFill>
                  <a:srgbClr val="000000"/>
                </a:solidFill>
                <a:effectLst/>
                <a:latin typeface="Consolas" panose="020B0609020204030204" pitchFamily="49" charset="0"/>
              </a:rPr>
              <a:t>{</a:t>
            </a:r>
          </a:p>
          <a:p>
            <a:r>
              <a:rPr lang="it-IT" sz="1100" b="0" dirty="0">
                <a:solidFill>
                  <a:srgbClr val="008000"/>
                </a:solidFill>
                <a:effectLst/>
                <a:latin typeface="Consolas" panose="020B0609020204030204" pitchFamily="49" charset="0"/>
              </a:rPr>
              <a:t>    // </a:t>
            </a:r>
            <a:r>
              <a:rPr lang="it-IT" sz="1100" b="0" dirty="0" err="1">
                <a:solidFill>
                  <a:srgbClr val="008000"/>
                </a:solidFill>
                <a:effectLst/>
                <a:latin typeface="Consolas" panose="020B0609020204030204" pitchFamily="49" charset="0"/>
              </a:rPr>
              <a:t>Calculate</a:t>
            </a:r>
            <a:r>
              <a:rPr lang="it-IT" sz="1100" b="0" dirty="0">
                <a:solidFill>
                  <a:srgbClr val="008000"/>
                </a:solidFill>
                <a:effectLst/>
                <a:latin typeface="Consolas" panose="020B0609020204030204" pitchFamily="49" charset="0"/>
              </a:rPr>
              <a:t> the global index in the output image.</a:t>
            </a:r>
            <a:endParaRPr lang="it-IT" sz="1100" b="0" dirty="0">
              <a:solidFill>
                <a:srgbClr val="000000"/>
              </a:solidFill>
              <a:effectLst/>
              <a:latin typeface="Consolas" panose="020B0609020204030204" pitchFamily="49" charset="0"/>
            </a:endParaRPr>
          </a:p>
          <a:p>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const</a:t>
            </a:r>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int</a:t>
            </a:r>
            <a:r>
              <a:rPr lang="it-IT" sz="1100" b="0" dirty="0">
                <a:solidFill>
                  <a:srgbClr val="000000"/>
                </a:solidFill>
                <a:effectLst/>
                <a:latin typeface="Consolas" panose="020B0609020204030204" pitchFamily="49" charset="0"/>
              </a:rPr>
              <a:t> x = </a:t>
            </a:r>
            <a:r>
              <a:rPr lang="it-IT" sz="1100" b="0" dirty="0" err="1">
                <a:solidFill>
                  <a:srgbClr val="000000"/>
                </a:solidFill>
                <a:effectLst/>
                <a:latin typeface="Consolas" panose="020B0609020204030204" pitchFamily="49" charset="0"/>
              </a:rPr>
              <a:t>blockIdx.x</a:t>
            </a:r>
            <a:r>
              <a:rPr lang="it-IT" sz="1100" b="0" dirty="0">
                <a:solidFill>
                  <a:srgbClr val="000000"/>
                </a:solidFill>
                <a:effectLst/>
                <a:latin typeface="Consolas" panose="020B0609020204030204" pitchFamily="49" charset="0"/>
              </a:rPr>
              <a:t> * </a:t>
            </a:r>
            <a:r>
              <a:rPr lang="it-IT" sz="1100" b="0" dirty="0" err="1">
                <a:solidFill>
                  <a:srgbClr val="000000"/>
                </a:solidFill>
                <a:effectLst/>
                <a:latin typeface="Consolas" panose="020B0609020204030204" pitchFamily="49" charset="0"/>
              </a:rPr>
              <a:t>blockDim.x</a:t>
            </a:r>
            <a:r>
              <a:rPr lang="it-IT" sz="1100" b="0" dirty="0">
                <a:solidFill>
                  <a:srgbClr val="000000"/>
                </a:solidFill>
                <a:effectLst/>
                <a:latin typeface="Consolas" panose="020B0609020204030204" pitchFamily="49" charset="0"/>
              </a:rPr>
              <a:t> + </a:t>
            </a:r>
            <a:r>
              <a:rPr lang="it-IT" sz="1100" b="0" dirty="0" err="1">
                <a:solidFill>
                  <a:srgbClr val="000000"/>
                </a:solidFill>
                <a:effectLst/>
                <a:latin typeface="Consolas" panose="020B0609020204030204" pitchFamily="49" charset="0"/>
              </a:rPr>
              <a:t>threadIdx.x</a:t>
            </a:r>
            <a:r>
              <a:rPr lang="it-IT" sz="1100" b="0" dirty="0">
                <a:solidFill>
                  <a:srgbClr val="000000"/>
                </a:solidFill>
                <a:effectLst/>
                <a:latin typeface="Consolas" panose="020B0609020204030204" pitchFamily="49" charset="0"/>
              </a:rPr>
              <a:t>;</a:t>
            </a:r>
            <a:r>
              <a:rPr lang="it-IT" sz="1100" b="0" dirty="0">
                <a:solidFill>
                  <a:srgbClr val="008000"/>
                </a:solidFill>
                <a:effectLst/>
                <a:latin typeface="Consolas" panose="020B0609020204030204" pitchFamily="49" charset="0"/>
              </a:rPr>
              <a:t> // </a:t>
            </a:r>
            <a:r>
              <a:rPr lang="it-IT" sz="1100" b="0" dirty="0" err="1">
                <a:solidFill>
                  <a:srgbClr val="008000"/>
                </a:solidFill>
                <a:effectLst/>
                <a:latin typeface="Consolas" panose="020B0609020204030204" pitchFamily="49" charset="0"/>
              </a:rPr>
              <a:t>Column</a:t>
            </a:r>
            <a:r>
              <a:rPr lang="it-IT" sz="1100" b="0" dirty="0">
                <a:solidFill>
                  <a:srgbClr val="008000"/>
                </a:solidFill>
                <a:effectLst/>
                <a:latin typeface="Consolas" panose="020B0609020204030204" pitchFamily="49" charset="0"/>
              </a:rPr>
              <a:t> index.</a:t>
            </a:r>
            <a:endParaRPr lang="it-IT" sz="1100" b="0" dirty="0">
              <a:solidFill>
                <a:srgbClr val="000000"/>
              </a:solidFill>
              <a:effectLst/>
              <a:latin typeface="Consolas" panose="020B0609020204030204" pitchFamily="49" charset="0"/>
            </a:endParaRPr>
          </a:p>
          <a:p>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const</a:t>
            </a:r>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int</a:t>
            </a:r>
            <a:r>
              <a:rPr lang="it-IT" sz="1100" b="0" dirty="0">
                <a:solidFill>
                  <a:srgbClr val="000000"/>
                </a:solidFill>
                <a:effectLst/>
                <a:latin typeface="Consolas" panose="020B0609020204030204" pitchFamily="49" charset="0"/>
              </a:rPr>
              <a:t> y = </a:t>
            </a:r>
            <a:r>
              <a:rPr lang="it-IT" sz="1100" b="0" dirty="0" err="1">
                <a:solidFill>
                  <a:srgbClr val="000000"/>
                </a:solidFill>
                <a:effectLst/>
                <a:latin typeface="Consolas" panose="020B0609020204030204" pitchFamily="49" charset="0"/>
              </a:rPr>
              <a:t>blockIdx.y</a:t>
            </a:r>
            <a:r>
              <a:rPr lang="it-IT" sz="1100" b="0" dirty="0">
                <a:solidFill>
                  <a:srgbClr val="000000"/>
                </a:solidFill>
                <a:effectLst/>
                <a:latin typeface="Consolas" panose="020B0609020204030204" pitchFamily="49" charset="0"/>
              </a:rPr>
              <a:t> * </a:t>
            </a:r>
            <a:r>
              <a:rPr lang="it-IT" sz="1100" b="0" dirty="0" err="1">
                <a:solidFill>
                  <a:srgbClr val="000000"/>
                </a:solidFill>
                <a:effectLst/>
                <a:latin typeface="Consolas" panose="020B0609020204030204" pitchFamily="49" charset="0"/>
              </a:rPr>
              <a:t>blockDim.y</a:t>
            </a:r>
            <a:r>
              <a:rPr lang="it-IT" sz="1100" b="0" dirty="0">
                <a:solidFill>
                  <a:srgbClr val="000000"/>
                </a:solidFill>
                <a:effectLst/>
                <a:latin typeface="Consolas" panose="020B0609020204030204" pitchFamily="49" charset="0"/>
              </a:rPr>
              <a:t> + </a:t>
            </a:r>
            <a:r>
              <a:rPr lang="it-IT" sz="1100" b="0" dirty="0" err="1">
                <a:solidFill>
                  <a:srgbClr val="000000"/>
                </a:solidFill>
                <a:effectLst/>
                <a:latin typeface="Consolas" panose="020B0609020204030204" pitchFamily="49" charset="0"/>
              </a:rPr>
              <a:t>threadIdx.y</a:t>
            </a:r>
            <a:r>
              <a:rPr lang="it-IT" sz="1100" b="0" dirty="0">
                <a:solidFill>
                  <a:srgbClr val="000000"/>
                </a:solidFill>
                <a:effectLst/>
                <a:latin typeface="Consolas" panose="020B0609020204030204" pitchFamily="49" charset="0"/>
              </a:rPr>
              <a:t>;</a:t>
            </a:r>
            <a:r>
              <a:rPr lang="it-IT" sz="1100" b="0" dirty="0">
                <a:solidFill>
                  <a:srgbClr val="008000"/>
                </a:solidFill>
                <a:effectLst/>
                <a:latin typeface="Consolas" panose="020B0609020204030204" pitchFamily="49" charset="0"/>
              </a:rPr>
              <a:t> // </a:t>
            </a:r>
            <a:r>
              <a:rPr lang="it-IT" sz="1100" b="0" dirty="0" err="1">
                <a:solidFill>
                  <a:srgbClr val="008000"/>
                </a:solidFill>
                <a:effectLst/>
                <a:latin typeface="Consolas" panose="020B0609020204030204" pitchFamily="49" charset="0"/>
              </a:rPr>
              <a:t>Row</a:t>
            </a:r>
            <a:r>
              <a:rPr lang="it-IT" sz="1100" b="0" dirty="0">
                <a:solidFill>
                  <a:srgbClr val="008000"/>
                </a:solidFill>
                <a:effectLst/>
                <a:latin typeface="Consolas" panose="020B0609020204030204" pitchFamily="49" charset="0"/>
              </a:rPr>
              <a:t> index.</a:t>
            </a:r>
            <a:endParaRPr lang="it-IT" sz="1100" b="0" dirty="0">
              <a:solidFill>
                <a:srgbClr val="000000"/>
              </a:solidFill>
              <a:effectLst/>
              <a:latin typeface="Consolas" panose="020B0609020204030204" pitchFamily="49" charset="0"/>
            </a:endParaRPr>
          </a:p>
          <a:p>
            <a:br>
              <a:rPr lang="it-IT" sz="1100" b="0" dirty="0">
                <a:solidFill>
                  <a:srgbClr val="000000"/>
                </a:solidFill>
                <a:effectLst/>
                <a:latin typeface="Consolas" panose="020B0609020204030204" pitchFamily="49" charset="0"/>
              </a:rPr>
            </a:br>
            <a:r>
              <a:rPr lang="it-IT" sz="1100" b="0" dirty="0">
                <a:solidFill>
                  <a:srgbClr val="008000"/>
                </a:solidFill>
                <a:effectLst/>
                <a:latin typeface="Consolas" panose="020B0609020204030204" pitchFamily="49" charset="0"/>
              </a:rPr>
              <a:t>    // Check </a:t>
            </a:r>
            <a:r>
              <a:rPr lang="it-IT" sz="1100" b="0" dirty="0" err="1">
                <a:solidFill>
                  <a:srgbClr val="008000"/>
                </a:solidFill>
                <a:effectLst/>
                <a:latin typeface="Consolas" panose="020B0609020204030204" pitchFamily="49" charset="0"/>
              </a:rPr>
              <a:t>if</a:t>
            </a:r>
            <a:r>
              <a:rPr lang="it-IT" sz="1100" b="0" dirty="0">
                <a:solidFill>
                  <a:srgbClr val="008000"/>
                </a:solidFill>
                <a:effectLst/>
                <a:latin typeface="Consolas" panose="020B0609020204030204" pitchFamily="49" charset="0"/>
              </a:rPr>
              <a:t> the </a:t>
            </a:r>
            <a:r>
              <a:rPr lang="it-IT" sz="1100" b="0" dirty="0" err="1">
                <a:solidFill>
                  <a:srgbClr val="008000"/>
                </a:solidFill>
                <a:effectLst/>
                <a:latin typeface="Consolas" panose="020B0609020204030204" pitchFamily="49" charset="0"/>
              </a:rPr>
              <a:t>thread</a:t>
            </a:r>
            <a:r>
              <a:rPr lang="it-IT" sz="1100" b="0" dirty="0">
                <a:solidFill>
                  <a:srgbClr val="008000"/>
                </a:solidFill>
                <a:effectLst/>
                <a:latin typeface="Consolas" panose="020B0609020204030204" pitchFamily="49" charset="0"/>
              </a:rPr>
              <a:t> </a:t>
            </a:r>
            <a:r>
              <a:rPr lang="it-IT" sz="1100" b="0" dirty="0" err="1">
                <a:solidFill>
                  <a:srgbClr val="008000"/>
                </a:solidFill>
                <a:effectLst/>
                <a:latin typeface="Consolas" panose="020B0609020204030204" pitchFamily="49" charset="0"/>
              </a:rPr>
              <a:t>is</a:t>
            </a:r>
            <a:r>
              <a:rPr lang="it-IT" sz="1100" b="0" dirty="0">
                <a:solidFill>
                  <a:srgbClr val="008000"/>
                </a:solidFill>
                <a:effectLst/>
                <a:latin typeface="Consolas" panose="020B0609020204030204" pitchFamily="49" charset="0"/>
              </a:rPr>
              <a:t> </a:t>
            </a:r>
            <a:r>
              <a:rPr lang="it-IT" sz="1100" b="0" dirty="0" err="1">
                <a:solidFill>
                  <a:srgbClr val="008000"/>
                </a:solidFill>
                <a:effectLst/>
                <a:latin typeface="Consolas" panose="020B0609020204030204" pitchFamily="49" charset="0"/>
              </a:rPr>
              <a:t>within</a:t>
            </a:r>
            <a:r>
              <a:rPr lang="it-IT" sz="1100" b="0" dirty="0">
                <a:solidFill>
                  <a:srgbClr val="008000"/>
                </a:solidFill>
                <a:effectLst/>
                <a:latin typeface="Consolas" panose="020B0609020204030204" pitchFamily="49" charset="0"/>
              </a:rPr>
              <a:t> the image bounds.</a:t>
            </a:r>
            <a:endParaRPr lang="it-IT" sz="1100" b="0" dirty="0">
              <a:solidFill>
                <a:srgbClr val="000000"/>
              </a:solidFill>
              <a:effectLst/>
              <a:latin typeface="Consolas" panose="020B0609020204030204" pitchFamily="49" charset="0"/>
            </a:endParaRPr>
          </a:p>
          <a:p>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if</a:t>
            </a:r>
            <a:r>
              <a:rPr lang="it-IT" sz="1100" b="0" dirty="0">
                <a:solidFill>
                  <a:srgbClr val="000000"/>
                </a:solidFill>
                <a:effectLst/>
                <a:latin typeface="Consolas" panose="020B0609020204030204" pitchFamily="49" charset="0"/>
              </a:rPr>
              <a:t>(x &lt; </a:t>
            </a:r>
            <a:r>
              <a:rPr lang="it-IT" sz="1100" b="0" dirty="0" err="1">
                <a:solidFill>
                  <a:srgbClr val="808080"/>
                </a:solidFill>
                <a:effectLst/>
                <a:latin typeface="Consolas" panose="020B0609020204030204" pitchFamily="49" charset="0"/>
              </a:rPr>
              <a:t>width</a:t>
            </a:r>
            <a:r>
              <a:rPr lang="it-IT" sz="1100" b="0" dirty="0">
                <a:solidFill>
                  <a:srgbClr val="000000"/>
                </a:solidFill>
                <a:effectLst/>
                <a:latin typeface="Consolas" panose="020B0609020204030204" pitchFamily="49" charset="0"/>
              </a:rPr>
              <a:t> &amp;&amp; y &lt; </a:t>
            </a:r>
            <a:r>
              <a:rPr lang="it-IT" sz="1100" b="0" dirty="0" err="1">
                <a:solidFill>
                  <a:srgbClr val="808080"/>
                </a:solidFill>
                <a:effectLst/>
                <a:latin typeface="Consolas" panose="020B0609020204030204" pitchFamily="49" charset="0"/>
              </a:rPr>
              <a:t>height</a:t>
            </a:r>
            <a:r>
              <a:rPr lang="it-IT" sz="1100" b="0" dirty="0">
                <a:solidFill>
                  <a:srgbClr val="000000"/>
                </a:solidFill>
                <a:effectLst/>
                <a:latin typeface="Consolas" panose="020B0609020204030204" pitchFamily="49" charset="0"/>
              </a:rPr>
              <a:t>) {</a:t>
            </a:r>
          </a:p>
          <a:p>
            <a:r>
              <a:rPr lang="it-IT" sz="1100" b="0" dirty="0">
                <a:solidFill>
                  <a:srgbClr val="000000"/>
                </a:solidFill>
                <a:effectLst/>
                <a:latin typeface="Consolas" panose="020B0609020204030204" pitchFamily="49" charset="0"/>
              </a:rPr>
              <a:t>        </a:t>
            </a:r>
            <a:r>
              <a:rPr lang="it-IT" sz="1100" b="0" dirty="0">
                <a:solidFill>
                  <a:srgbClr val="0000FF"/>
                </a:solidFill>
                <a:effectLst/>
                <a:latin typeface="Consolas" panose="020B0609020204030204" pitchFamily="49" charset="0"/>
              </a:rPr>
              <a:t>for</a:t>
            </a:r>
            <a:r>
              <a:rPr lang="it-IT" sz="1100" b="0" dirty="0">
                <a:solidFill>
                  <a:srgbClr val="000000"/>
                </a:solidFill>
                <a:effectLst/>
                <a:latin typeface="Consolas" panose="020B0609020204030204" pitchFamily="49" charset="0"/>
              </a:rPr>
              <a:t>(</a:t>
            </a:r>
            <a:r>
              <a:rPr lang="it-IT" sz="1100" b="0" dirty="0" err="1">
                <a:solidFill>
                  <a:srgbClr val="0000FF"/>
                </a:solidFill>
                <a:effectLst/>
                <a:latin typeface="Consolas" panose="020B0609020204030204" pitchFamily="49" charset="0"/>
              </a:rPr>
              <a:t>int</a:t>
            </a:r>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channel</a:t>
            </a:r>
            <a:r>
              <a:rPr lang="it-IT" sz="1100" b="0" dirty="0">
                <a:solidFill>
                  <a:srgbClr val="000000"/>
                </a:solidFill>
                <a:effectLst/>
                <a:latin typeface="Consolas" panose="020B0609020204030204" pitchFamily="49" charset="0"/>
              </a:rPr>
              <a:t> = </a:t>
            </a:r>
            <a:r>
              <a:rPr lang="it-IT" sz="1100" b="0" dirty="0">
                <a:solidFill>
                  <a:srgbClr val="098658"/>
                </a:solidFill>
                <a:effectLst/>
                <a:latin typeface="Consolas" panose="020B0609020204030204" pitchFamily="49" charset="0"/>
              </a:rPr>
              <a:t>0</a:t>
            </a:r>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channel</a:t>
            </a:r>
            <a:r>
              <a:rPr lang="it-IT" sz="1100" b="0" dirty="0">
                <a:solidFill>
                  <a:srgbClr val="000000"/>
                </a:solidFill>
                <a:effectLst/>
                <a:latin typeface="Consolas" panose="020B0609020204030204" pitchFamily="49" charset="0"/>
              </a:rPr>
              <a:t> &lt; </a:t>
            </a:r>
            <a:r>
              <a:rPr lang="it-IT" sz="1100" b="0" dirty="0" err="1">
                <a:solidFill>
                  <a:srgbClr val="808080"/>
                </a:solidFill>
                <a:effectLst/>
                <a:latin typeface="Consolas" panose="020B0609020204030204" pitchFamily="49" charset="0"/>
              </a:rPr>
              <a:t>channels</a:t>
            </a:r>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channel</a:t>
            </a:r>
            <a:r>
              <a:rPr lang="it-IT" sz="1100" b="0" dirty="0">
                <a:solidFill>
                  <a:srgbClr val="000000"/>
                </a:solidFill>
                <a:effectLst/>
                <a:latin typeface="Consolas" panose="020B0609020204030204" pitchFamily="49" charset="0"/>
              </a:rPr>
              <a:t>++) {</a:t>
            </a:r>
          </a:p>
          <a:p>
            <a:r>
              <a:rPr lang="it-IT" sz="1100" b="0" dirty="0">
                <a:solidFill>
                  <a:srgbClr val="008000"/>
                </a:solidFill>
                <a:effectLst/>
                <a:latin typeface="Consolas" panose="020B0609020204030204" pitchFamily="49" charset="0"/>
              </a:rPr>
              <a:t>            // Output </a:t>
            </a:r>
            <a:r>
              <a:rPr lang="it-IT" sz="1100" b="0" dirty="0" err="1">
                <a:solidFill>
                  <a:srgbClr val="008000"/>
                </a:solidFill>
                <a:effectLst/>
                <a:latin typeface="Consolas" panose="020B0609020204030204" pitchFamily="49" charset="0"/>
              </a:rPr>
              <a:t>value</a:t>
            </a:r>
            <a:r>
              <a:rPr lang="it-IT" sz="1100" b="0" dirty="0">
                <a:solidFill>
                  <a:srgbClr val="008000"/>
                </a:solidFill>
                <a:effectLst/>
                <a:latin typeface="Consolas" panose="020B0609020204030204" pitchFamily="49" charset="0"/>
              </a:rPr>
              <a:t> for the </a:t>
            </a:r>
            <a:r>
              <a:rPr lang="it-IT" sz="1100" b="0" dirty="0" err="1">
                <a:solidFill>
                  <a:srgbClr val="008000"/>
                </a:solidFill>
                <a:effectLst/>
                <a:latin typeface="Consolas" panose="020B0609020204030204" pitchFamily="49" charset="0"/>
              </a:rPr>
              <a:t>current</a:t>
            </a:r>
            <a:r>
              <a:rPr lang="it-IT" sz="1100" b="0" dirty="0">
                <a:solidFill>
                  <a:srgbClr val="008000"/>
                </a:solidFill>
                <a:effectLst/>
                <a:latin typeface="Consolas" panose="020B0609020204030204" pitchFamily="49" charset="0"/>
              </a:rPr>
              <a:t> pixel.</a:t>
            </a:r>
            <a:endParaRPr lang="it-IT" sz="1100" b="0" dirty="0">
              <a:solidFill>
                <a:srgbClr val="000000"/>
              </a:solidFill>
              <a:effectLst/>
              <a:latin typeface="Consolas" panose="020B0609020204030204" pitchFamily="49" charset="0"/>
            </a:endParaRPr>
          </a:p>
          <a:p>
            <a:r>
              <a:rPr lang="it-IT" sz="1100" b="0" dirty="0">
                <a:solidFill>
                  <a:srgbClr val="000000"/>
                </a:solidFill>
                <a:effectLst/>
                <a:latin typeface="Consolas" panose="020B0609020204030204" pitchFamily="49" charset="0"/>
              </a:rPr>
              <a:t>            </a:t>
            </a:r>
            <a:r>
              <a:rPr lang="it-IT" sz="1100" b="0" dirty="0">
                <a:solidFill>
                  <a:srgbClr val="0000FF"/>
                </a:solidFill>
                <a:effectLst/>
                <a:latin typeface="Consolas" panose="020B0609020204030204" pitchFamily="49" charset="0"/>
              </a:rPr>
              <a:t>float</a:t>
            </a:r>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output_value</a:t>
            </a:r>
            <a:r>
              <a:rPr lang="it-IT" sz="1100" b="0" dirty="0">
                <a:solidFill>
                  <a:srgbClr val="000000"/>
                </a:solidFill>
                <a:effectLst/>
                <a:latin typeface="Consolas" panose="020B0609020204030204" pitchFamily="49" charset="0"/>
              </a:rPr>
              <a:t> = </a:t>
            </a:r>
            <a:r>
              <a:rPr lang="it-IT" sz="1100" b="0" dirty="0">
                <a:solidFill>
                  <a:srgbClr val="098658"/>
                </a:solidFill>
                <a:effectLst/>
                <a:latin typeface="Consolas" panose="020B0609020204030204" pitchFamily="49" charset="0"/>
              </a:rPr>
              <a:t>0.0f</a:t>
            </a:r>
            <a:r>
              <a:rPr lang="it-IT" sz="1100" b="0" dirty="0">
                <a:solidFill>
                  <a:srgbClr val="000000"/>
                </a:solidFill>
                <a:effectLst/>
                <a:latin typeface="Consolas" panose="020B0609020204030204" pitchFamily="49" charset="0"/>
              </a:rPr>
              <a:t>;</a:t>
            </a:r>
          </a:p>
          <a:p>
            <a:br>
              <a:rPr lang="it-IT" sz="1100" b="0" dirty="0">
                <a:solidFill>
                  <a:srgbClr val="000000"/>
                </a:solidFill>
                <a:effectLst/>
                <a:latin typeface="Consolas" panose="020B0609020204030204" pitchFamily="49" charset="0"/>
              </a:rPr>
            </a:br>
            <a:r>
              <a:rPr lang="it-IT" sz="1100" b="0" dirty="0">
                <a:solidFill>
                  <a:srgbClr val="008000"/>
                </a:solidFill>
                <a:effectLst/>
                <a:latin typeface="Consolas" panose="020B0609020204030204" pitchFamily="49" charset="0"/>
              </a:rPr>
              <a:t>            // Iterate over the kernel.</a:t>
            </a:r>
            <a:endParaRPr lang="it-IT" sz="1100" b="0" dirty="0">
              <a:solidFill>
                <a:srgbClr val="000000"/>
              </a:solidFill>
              <a:effectLst/>
              <a:latin typeface="Consolas" panose="020B0609020204030204" pitchFamily="49" charset="0"/>
            </a:endParaRPr>
          </a:p>
          <a:p>
            <a:r>
              <a:rPr lang="it-IT" sz="1100" b="0" dirty="0">
                <a:solidFill>
                  <a:srgbClr val="000000"/>
                </a:solidFill>
                <a:effectLst/>
                <a:latin typeface="Consolas" panose="020B0609020204030204" pitchFamily="49" charset="0"/>
              </a:rPr>
              <a:t>            </a:t>
            </a:r>
            <a:r>
              <a:rPr lang="it-IT" sz="1100" b="0" dirty="0">
                <a:solidFill>
                  <a:srgbClr val="0000FF"/>
                </a:solidFill>
                <a:effectLst/>
                <a:latin typeface="Consolas" panose="020B0609020204030204" pitchFamily="49" charset="0"/>
              </a:rPr>
              <a:t>for</a:t>
            </a:r>
            <a:r>
              <a:rPr lang="it-IT" sz="1100" b="0" dirty="0">
                <a:solidFill>
                  <a:srgbClr val="000000"/>
                </a:solidFill>
                <a:effectLst/>
                <a:latin typeface="Consolas" panose="020B0609020204030204" pitchFamily="49" charset="0"/>
              </a:rPr>
              <a:t>(</a:t>
            </a:r>
            <a:r>
              <a:rPr lang="it-IT" sz="1100" b="0" dirty="0" err="1">
                <a:solidFill>
                  <a:srgbClr val="0000FF"/>
                </a:solidFill>
                <a:effectLst/>
                <a:latin typeface="Consolas" panose="020B0609020204030204" pitchFamily="49" charset="0"/>
              </a:rPr>
              <a:t>int</a:t>
            </a:r>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ky</a:t>
            </a:r>
            <a:r>
              <a:rPr lang="it-IT" sz="1100" b="0" dirty="0">
                <a:solidFill>
                  <a:srgbClr val="000000"/>
                </a:solidFill>
                <a:effectLst/>
                <a:latin typeface="Consolas" panose="020B0609020204030204" pitchFamily="49" charset="0"/>
              </a:rPr>
              <a:t> = </a:t>
            </a:r>
            <a:r>
              <a:rPr lang="it-IT" sz="1100" b="0" dirty="0">
                <a:solidFill>
                  <a:srgbClr val="098658"/>
                </a:solidFill>
                <a:effectLst/>
                <a:latin typeface="Consolas" panose="020B0609020204030204" pitchFamily="49" charset="0"/>
              </a:rPr>
              <a:t>0</a:t>
            </a:r>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ky</a:t>
            </a:r>
            <a:r>
              <a:rPr lang="it-IT" sz="1100" b="0" dirty="0">
                <a:solidFill>
                  <a:srgbClr val="000000"/>
                </a:solidFill>
                <a:effectLst/>
                <a:latin typeface="Consolas" panose="020B0609020204030204" pitchFamily="49" charset="0"/>
              </a:rPr>
              <a:t> &lt; </a:t>
            </a:r>
            <a:r>
              <a:rPr lang="it-IT" sz="1100" b="0" dirty="0" err="1">
                <a:solidFill>
                  <a:srgbClr val="808080"/>
                </a:solidFill>
                <a:effectLst/>
                <a:latin typeface="Consolas" panose="020B0609020204030204" pitchFamily="49" charset="0"/>
              </a:rPr>
              <a:t>kernel_height</a:t>
            </a:r>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ky</a:t>
            </a:r>
            <a:r>
              <a:rPr lang="it-IT" sz="1100" b="0" dirty="0">
                <a:solidFill>
                  <a:srgbClr val="000000"/>
                </a:solidFill>
                <a:effectLst/>
                <a:latin typeface="Consolas" panose="020B0609020204030204" pitchFamily="49" charset="0"/>
              </a:rPr>
              <a:t>++) {</a:t>
            </a:r>
          </a:p>
          <a:p>
            <a:r>
              <a:rPr lang="it-IT" sz="1100" b="0" dirty="0">
                <a:solidFill>
                  <a:srgbClr val="000000"/>
                </a:solidFill>
                <a:effectLst/>
                <a:latin typeface="Consolas" panose="020B0609020204030204" pitchFamily="49" charset="0"/>
              </a:rPr>
              <a:t>                </a:t>
            </a:r>
            <a:r>
              <a:rPr lang="it-IT" sz="1100" b="0" dirty="0">
                <a:solidFill>
                  <a:srgbClr val="0000FF"/>
                </a:solidFill>
                <a:effectLst/>
                <a:latin typeface="Consolas" panose="020B0609020204030204" pitchFamily="49" charset="0"/>
              </a:rPr>
              <a:t>for</a:t>
            </a:r>
            <a:r>
              <a:rPr lang="it-IT" sz="1100" b="0" dirty="0">
                <a:solidFill>
                  <a:srgbClr val="000000"/>
                </a:solidFill>
                <a:effectLst/>
                <a:latin typeface="Consolas" panose="020B0609020204030204" pitchFamily="49" charset="0"/>
              </a:rPr>
              <a:t>(</a:t>
            </a:r>
            <a:r>
              <a:rPr lang="it-IT" sz="1100" b="0" dirty="0" err="1">
                <a:solidFill>
                  <a:srgbClr val="0000FF"/>
                </a:solidFill>
                <a:effectLst/>
                <a:latin typeface="Consolas" panose="020B0609020204030204" pitchFamily="49" charset="0"/>
              </a:rPr>
              <a:t>int</a:t>
            </a:r>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kx</a:t>
            </a:r>
            <a:r>
              <a:rPr lang="it-IT" sz="1100" b="0" dirty="0">
                <a:solidFill>
                  <a:srgbClr val="000000"/>
                </a:solidFill>
                <a:effectLst/>
                <a:latin typeface="Consolas" panose="020B0609020204030204" pitchFamily="49" charset="0"/>
              </a:rPr>
              <a:t> = </a:t>
            </a:r>
            <a:r>
              <a:rPr lang="it-IT" sz="1100" b="0" dirty="0">
                <a:solidFill>
                  <a:srgbClr val="098658"/>
                </a:solidFill>
                <a:effectLst/>
                <a:latin typeface="Consolas" panose="020B0609020204030204" pitchFamily="49" charset="0"/>
              </a:rPr>
              <a:t>0</a:t>
            </a:r>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kx</a:t>
            </a:r>
            <a:r>
              <a:rPr lang="it-IT" sz="1100" b="0" dirty="0">
                <a:solidFill>
                  <a:srgbClr val="000000"/>
                </a:solidFill>
                <a:effectLst/>
                <a:latin typeface="Consolas" panose="020B0609020204030204" pitchFamily="49" charset="0"/>
              </a:rPr>
              <a:t> &lt; </a:t>
            </a:r>
            <a:r>
              <a:rPr lang="it-IT" sz="1100" b="0" dirty="0" err="1">
                <a:solidFill>
                  <a:srgbClr val="808080"/>
                </a:solidFill>
                <a:effectLst/>
                <a:latin typeface="Consolas" panose="020B0609020204030204" pitchFamily="49" charset="0"/>
              </a:rPr>
              <a:t>kernel_width</a:t>
            </a:r>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kx</a:t>
            </a:r>
            <a:r>
              <a:rPr lang="it-IT" sz="1100" b="0" dirty="0">
                <a:solidFill>
                  <a:srgbClr val="000000"/>
                </a:solidFill>
                <a:effectLst/>
                <a:latin typeface="Consolas" panose="020B0609020204030204" pitchFamily="49" charset="0"/>
              </a:rPr>
              <a:t>++) {</a:t>
            </a:r>
          </a:p>
          <a:p>
            <a:r>
              <a:rPr lang="it-IT" sz="1100" b="0" dirty="0">
                <a:solidFill>
                  <a:srgbClr val="008000"/>
                </a:solidFill>
                <a:effectLst/>
                <a:latin typeface="Consolas" panose="020B0609020204030204" pitchFamily="49" charset="0"/>
              </a:rPr>
              <a:t>                    // </a:t>
            </a:r>
            <a:r>
              <a:rPr lang="it-IT" sz="1100" b="0" dirty="0" err="1">
                <a:solidFill>
                  <a:srgbClr val="008000"/>
                </a:solidFill>
                <a:effectLst/>
                <a:latin typeface="Consolas" panose="020B0609020204030204" pitchFamily="49" charset="0"/>
              </a:rPr>
              <a:t>Get</a:t>
            </a:r>
            <a:r>
              <a:rPr lang="it-IT" sz="1100" b="0" dirty="0">
                <a:solidFill>
                  <a:srgbClr val="008000"/>
                </a:solidFill>
                <a:effectLst/>
                <a:latin typeface="Consolas" panose="020B0609020204030204" pitchFamily="49" charset="0"/>
              </a:rPr>
              <a:t> the pixel index to be </a:t>
            </a:r>
            <a:r>
              <a:rPr lang="it-IT" sz="1100" b="0" dirty="0" err="1">
                <a:solidFill>
                  <a:srgbClr val="008000"/>
                </a:solidFill>
                <a:effectLst/>
                <a:latin typeface="Consolas" panose="020B0609020204030204" pitchFamily="49" charset="0"/>
              </a:rPr>
              <a:t>convolved</a:t>
            </a:r>
            <a:r>
              <a:rPr lang="it-IT" sz="1100" b="0" dirty="0">
                <a:solidFill>
                  <a:srgbClr val="008000"/>
                </a:solidFill>
                <a:effectLst/>
                <a:latin typeface="Consolas" panose="020B0609020204030204" pitchFamily="49" charset="0"/>
              </a:rPr>
              <a:t>.</a:t>
            </a:r>
            <a:endParaRPr lang="it-IT" sz="1100" b="0" dirty="0">
              <a:solidFill>
                <a:srgbClr val="000000"/>
              </a:solidFill>
              <a:effectLst/>
              <a:latin typeface="Consolas" panose="020B0609020204030204" pitchFamily="49" charset="0"/>
            </a:endParaRPr>
          </a:p>
          <a:p>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const</a:t>
            </a:r>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int</a:t>
            </a:r>
            <a:r>
              <a:rPr lang="it-IT" sz="1100" b="0" dirty="0">
                <a:solidFill>
                  <a:srgbClr val="000000"/>
                </a:solidFill>
                <a:effectLst/>
                <a:latin typeface="Consolas" panose="020B0609020204030204" pitchFamily="49" charset="0"/>
              </a:rPr>
              <a:t> col = x + </a:t>
            </a:r>
            <a:r>
              <a:rPr lang="it-IT" sz="1100" b="0" dirty="0" err="1">
                <a:solidFill>
                  <a:srgbClr val="000000"/>
                </a:solidFill>
                <a:effectLst/>
                <a:latin typeface="Consolas" panose="020B0609020204030204" pitchFamily="49" charset="0"/>
              </a:rPr>
              <a:t>kx</a:t>
            </a:r>
            <a:r>
              <a:rPr lang="it-IT" sz="1100" b="0" dirty="0">
                <a:solidFill>
                  <a:srgbClr val="000000"/>
                </a:solidFill>
                <a:effectLst/>
                <a:latin typeface="Consolas" panose="020B0609020204030204" pitchFamily="49" charset="0"/>
              </a:rPr>
              <a:t> - </a:t>
            </a:r>
            <a:r>
              <a:rPr lang="it-IT" sz="1100" b="0" dirty="0" err="1">
                <a:solidFill>
                  <a:srgbClr val="000000"/>
                </a:solidFill>
                <a:effectLst/>
                <a:latin typeface="Consolas" panose="020B0609020204030204" pitchFamily="49" charset="0"/>
              </a:rPr>
              <a:t>floor</a:t>
            </a:r>
            <a:r>
              <a:rPr lang="it-IT" sz="1100" b="0" dirty="0">
                <a:solidFill>
                  <a:srgbClr val="000000"/>
                </a:solidFill>
                <a:effectLst/>
                <a:latin typeface="Consolas" panose="020B0609020204030204" pitchFamily="49" charset="0"/>
              </a:rPr>
              <a:t>((</a:t>
            </a:r>
            <a:r>
              <a:rPr lang="it-IT" sz="1100" b="0" dirty="0">
                <a:solidFill>
                  <a:srgbClr val="0000FF"/>
                </a:solidFill>
                <a:effectLst/>
                <a:latin typeface="Consolas" panose="020B0609020204030204" pitchFamily="49" charset="0"/>
              </a:rPr>
              <a:t>float</a:t>
            </a:r>
            <a:r>
              <a:rPr lang="it-IT" sz="1100" b="0" dirty="0">
                <a:solidFill>
                  <a:srgbClr val="000000"/>
                </a:solidFill>
                <a:effectLst/>
                <a:latin typeface="Consolas" panose="020B0609020204030204" pitchFamily="49" charset="0"/>
              </a:rPr>
              <a:t>)</a:t>
            </a:r>
            <a:r>
              <a:rPr lang="it-IT" sz="1100" b="0" dirty="0" err="1">
                <a:solidFill>
                  <a:srgbClr val="808080"/>
                </a:solidFill>
                <a:effectLst/>
                <a:latin typeface="Consolas" panose="020B0609020204030204" pitchFamily="49" charset="0"/>
              </a:rPr>
              <a:t>kernel_width</a:t>
            </a:r>
            <a:r>
              <a:rPr lang="it-IT" sz="1100" b="0" dirty="0">
                <a:solidFill>
                  <a:srgbClr val="000000"/>
                </a:solidFill>
                <a:effectLst/>
                <a:latin typeface="Consolas" panose="020B0609020204030204" pitchFamily="49" charset="0"/>
              </a:rPr>
              <a:t>/</a:t>
            </a:r>
            <a:r>
              <a:rPr lang="it-IT" sz="1100" b="0" dirty="0">
                <a:solidFill>
                  <a:srgbClr val="098658"/>
                </a:solidFill>
                <a:effectLst/>
                <a:latin typeface="Consolas" panose="020B0609020204030204" pitchFamily="49" charset="0"/>
              </a:rPr>
              <a:t>2</a:t>
            </a:r>
            <a:r>
              <a:rPr lang="it-IT" sz="1100" b="0" dirty="0">
                <a:solidFill>
                  <a:srgbClr val="000000"/>
                </a:solidFill>
                <a:effectLst/>
                <a:latin typeface="Consolas" panose="020B0609020204030204" pitchFamily="49" charset="0"/>
              </a:rPr>
              <a:t>) + </a:t>
            </a:r>
            <a:r>
              <a:rPr lang="it-IT" sz="1100" b="0" dirty="0" err="1">
                <a:solidFill>
                  <a:srgbClr val="808080"/>
                </a:solidFill>
                <a:effectLst/>
                <a:latin typeface="Consolas" panose="020B0609020204030204" pitchFamily="49" charset="0"/>
              </a:rPr>
              <a:t>padding_width</a:t>
            </a:r>
            <a:r>
              <a:rPr lang="it-IT" sz="1100" b="0" dirty="0">
                <a:solidFill>
                  <a:srgbClr val="000000"/>
                </a:solidFill>
                <a:effectLst/>
                <a:latin typeface="Consolas" panose="020B0609020204030204" pitchFamily="49" charset="0"/>
              </a:rPr>
              <a:t>;</a:t>
            </a:r>
            <a:endParaRPr lang="it-IT" sz="1100" dirty="0">
              <a:solidFill>
                <a:srgbClr val="008000"/>
              </a:solidFill>
              <a:latin typeface="Consolas" panose="020B0609020204030204" pitchFamily="49" charset="0"/>
            </a:endParaRPr>
          </a:p>
          <a:p>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const</a:t>
            </a:r>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int</a:t>
            </a:r>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row</a:t>
            </a:r>
            <a:r>
              <a:rPr lang="it-IT" sz="1100" b="0" dirty="0">
                <a:solidFill>
                  <a:srgbClr val="000000"/>
                </a:solidFill>
                <a:effectLst/>
                <a:latin typeface="Consolas" panose="020B0609020204030204" pitchFamily="49" charset="0"/>
              </a:rPr>
              <a:t> = y + </a:t>
            </a:r>
            <a:r>
              <a:rPr lang="it-IT" sz="1100" b="0" dirty="0" err="1">
                <a:solidFill>
                  <a:srgbClr val="000000"/>
                </a:solidFill>
                <a:effectLst/>
                <a:latin typeface="Consolas" panose="020B0609020204030204" pitchFamily="49" charset="0"/>
              </a:rPr>
              <a:t>ky</a:t>
            </a:r>
            <a:r>
              <a:rPr lang="it-IT" sz="1100" b="0" dirty="0">
                <a:solidFill>
                  <a:srgbClr val="000000"/>
                </a:solidFill>
                <a:effectLst/>
                <a:latin typeface="Consolas" panose="020B0609020204030204" pitchFamily="49" charset="0"/>
              </a:rPr>
              <a:t> - </a:t>
            </a:r>
            <a:r>
              <a:rPr lang="it-IT" sz="1100" b="0" dirty="0" err="1">
                <a:solidFill>
                  <a:srgbClr val="000000"/>
                </a:solidFill>
                <a:effectLst/>
                <a:latin typeface="Consolas" panose="020B0609020204030204" pitchFamily="49" charset="0"/>
              </a:rPr>
              <a:t>floor</a:t>
            </a:r>
            <a:r>
              <a:rPr lang="it-IT" sz="1100" b="0" dirty="0">
                <a:solidFill>
                  <a:srgbClr val="000000"/>
                </a:solidFill>
                <a:effectLst/>
                <a:latin typeface="Consolas" panose="020B0609020204030204" pitchFamily="49" charset="0"/>
              </a:rPr>
              <a:t>((</a:t>
            </a:r>
            <a:r>
              <a:rPr lang="it-IT" sz="1100" b="0" dirty="0">
                <a:solidFill>
                  <a:srgbClr val="0000FF"/>
                </a:solidFill>
                <a:effectLst/>
                <a:latin typeface="Consolas" panose="020B0609020204030204" pitchFamily="49" charset="0"/>
              </a:rPr>
              <a:t>float</a:t>
            </a:r>
            <a:r>
              <a:rPr lang="it-IT" sz="1100" b="0" dirty="0">
                <a:solidFill>
                  <a:srgbClr val="000000"/>
                </a:solidFill>
                <a:effectLst/>
                <a:latin typeface="Consolas" panose="020B0609020204030204" pitchFamily="49" charset="0"/>
              </a:rPr>
              <a:t>)</a:t>
            </a:r>
            <a:r>
              <a:rPr lang="it-IT" sz="1100" b="0" dirty="0" err="1">
                <a:solidFill>
                  <a:srgbClr val="808080"/>
                </a:solidFill>
                <a:effectLst/>
                <a:latin typeface="Consolas" panose="020B0609020204030204" pitchFamily="49" charset="0"/>
              </a:rPr>
              <a:t>kernel_height</a:t>
            </a:r>
            <a:r>
              <a:rPr lang="it-IT" sz="1100" b="0" dirty="0">
                <a:solidFill>
                  <a:srgbClr val="000000"/>
                </a:solidFill>
                <a:effectLst/>
                <a:latin typeface="Consolas" panose="020B0609020204030204" pitchFamily="49" charset="0"/>
              </a:rPr>
              <a:t>/</a:t>
            </a:r>
            <a:r>
              <a:rPr lang="it-IT" sz="1100" b="0" dirty="0">
                <a:solidFill>
                  <a:srgbClr val="098658"/>
                </a:solidFill>
                <a:effectLst/>
                <a:latin typeface="Consolas" panose="020B0609020204030204" pitchFamily="49" charset="0"/>
              </a:rPr>
              <a:t>2</a:t>
            </a:r>
            <a:r>
              <a:rPr lang="it-IT" sz="1100" b="0" dirty="0">
                <a:solidFill>
                  <a:srgbClr val="000000"/>
                </a:solidFill>
                <a:effectLst/>
                <a:latin typeface="Consolas" panose="020B0609020204030204" pitchFamily="49" charset="0"/>
              </a:rPr>
              <a:t>) + </a:t>
            </a:r>
            <a:r>
              <a:rPr lang="it-IT" sz="1100" b="0" dirty="0" err="1">
                <a:solidFill>
                  <a:srgbClr val="808080"/>
                </a:solidFill>
                <a:effectLst/>
                <a:latin typeface="Consolas" panose="020B0609020204030204" pitchFamily="49" charset="0"/>
              </a:rPr>
              <a:t>padding_height</a:t>
            </a:r>
            <a:r>
              <a:rPr lang="it-IT" sz="1100" b="0" dirty="0">
                <a:solidFill>
                  <a:srgbClr val="000000"/>
                </a:solidFill>
                <a:effectLst/>
                <a:latin typeface="Consolas" panose="020B0609020204030204" pitchFamily="49" charset="0"/>
              </a:rPr>
              <a:t>;</a:t>
            </a:r>
            <a:br>
              <a:rPr lang="it-IT" sz="1100" b="0" dirty="0">
                <a:solidFill>
                  <a:srgbClr val="000000"/>
                </a:solidFill>
                <a:effectLst/>
                <a:latin typeface="Consolas" panose="020B0609020204030204" pitchFamily="49" charset="0"/>
              </a:rPr>
            </a:br>
            <a:r>
              <a:rPr lang="it-IT" sz="1100" b="0" dirty="0">
                <a:solidFill>
                  <a:srgbClr val="008000"/>
                </a:solidFill>
                <a:effectLst/>
                <a:latin typeface="Consolas" panose="020B0609020204030204" pitchFamily="49" charset="0"/>
              </a:rPr>
              <a:t>                    // </a:t>
            </a:r>
            <a:r>
              <a:rPr lang="it-IT" sz="1100" b="0" dirty="0" err="1">
                <a:solidFill>
                  <a:srgbClr val="008000"/>
                </a:solidFill>
                <a:effectLst/>
                <a:latin typeface="Consolas" panose="020B0609020204030204" pitchFamily="49" charset="0"/>
              </a:rPr>
              <a:t>Add</a:t>
            </a:r>
            <a:r>
              <a:rPr lang="it-IT" sz="1100" b="0" dirty="0">
                <a:solidFill>
                  <a:srgbClr val="008000"/>
                </a:solidFill>
                <a:effectLst/>
                <a:latin typeface="Consolas" panose="020B0609020204030204" pitchFamily="49" charset="0"/>
              </a:rPr>
              <a:t> the </a:t>
            </a:r>
            <a:r>
              <a:rPr lang="it-IT" sz="1100" b="0" dirty="0" err="1">
                <a:solidFill>
                  <a:srgbClr val="008000"/>
                </a:solidFill>
                <a:effectLst/>
                <a:latin typeface="Consolas" panose="020B0609020204030204" pitchFamily="49" charset="0"/>
              </a:rPr>
              <a:t>convolution</a:t>
            </a:r>
            <a:r>
              <a:rPr lang="it-IT" sz="1100" b="0" dirty="0">
                <a:solidFill>
                  <a:srgbClr val="008000"/>
                </a:solidFill>
                <a:effectLst/>
                <a:latin typeface="Consolas" panose="020B0609020204030204" pitchFamily="49" charset="0"/>
              </a:rPr>
              <a:t> </a:t>
            </a:r>
            <a:r>
              <a:rPr lang="it-IT" sz="1100" b="0" dirty="0" err="1">
                <a:solidFill>
                  <a:srgbClr val="008000"/>
                </a:solidFill>
                <a:effectLst/>
                <a:latin typeface="Consolas" panose="020B0609020204030204" pitchFamily="49" charset="0"/>
              </a:rPr>
              <a:t>value</a:t>
            </a:r>
            <a:r>
              <a:rPr lang="it-IT" sz="1100" b="0" dirty="0">
                <a:solidFill>
                  <a:srgbClr val="008000"/>
                </a:solidFill>
                <a:effectLst/>
                <a:latin typeface="Consolas" panose="020B0609020204030204" pitchFamily="49" charset="0"/>
              </a:rPr>
              <a:t> to the output </a:t>
            </a:r>
            <a:r>
              <a:rPr lang="it-IT" sz="1100" b="0" dirty="0" err="1">
                <a:solidFill>
                  <a:srgbClr val="008000"/>
                </a:solidFill>
                <a:effectLst/>
                <a:latin typeface="Consolas" panose="020B0609020204030204" pitchFamily="49" charset="0"/>
              </a:rPr>
              <a:t>value</a:t>
            </a:r>
            <a:r>
              <a:rPr lang="it-IT" sz="1100" b="0" dirty="0">
                <a:solidFill>
                  <a:srgbClr val="008000"/>
                </a:solidFill>
                <a:effectLst/>
                <a:latin typeface="Consolas" panose="020B0609020204030204" pitchFamily="49" charset="0"/>
              </a:rPr>
              <a:t>.</a:t>
            </a:r>
            <a:endParaRPr lang="it-IT" sz="1100" b="0" dirty="0">
              <a:solidFill>
                <a:srgbClr val="000000"/>
              </a:solidFill>
              <a:effectLst/>
              <a:latin typeface="Consolas" panose="020B0609020204030204" pitchFamily="49" charset="0"/>
            </a:endParaRPr>
          </a:p>
          <a:p>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output_value</a:t>
            </a:r>
            <a:r>
              <a:rPr lang="it-IT" sz="1100" b="0" dirty="0">
                <a:solidFill>
                  <a:srgbClr val="000000"/>
                </a:solidFill>
                <a:effectLst/>
                <a:latin typeface="Consolas" panose="020B0609020204030204" pitchFamily="49" charset="0"/>
              </a:rPr>
              <a:t> +=</a:t>
            </a:r>
          </a:p>
          <a:p>
            <a:r>
              <a:rPr lang="it-IT" sz="1100" dirty="0">
                <a:solidFill>
                  <a:srgbClr val="000000"/>
                </a:solidFill>
                <a:latin typeface="Consolas" panose="020B0609020204030204" pitchFamily="49" charset="0"/>
              </a:rPr>
              <a:t>	</a:t>
            </a:r>
            <a:r>
              <a:rPr lang="it-IT" sz="1100" b="0" dirty="0" err="1">
                <a:solidFill>
                  <a:srgbClr val="000000"/>
                </a:solidFill>
                <a:effectLst/>
                <a:highlight>
                  <a:srgbClr val="FFFF00"/>
                </a:highlight>
                <a:latin typeface="Consolas" panose="020B0609020204030204" pitchFamily="49" charset="0"/>
              </a:rPr>
              <a:t>get_pixel_value</a:t>
            </a:r>
            <a:r>
              <a:rPr lang="it-IT" sz="1100" b="0" dirty="0">
                <a:solidFill>
                  <a:srgbClr val="000000"/>
                </a:solidFill>
                <a:effectLst/>
                <a:highlight>
                  <a:srgbClr val="FFFF00"/>
                </a:highlight>
                <a:latin typeface="Consolas" panose="020B0609020204030204" pitchFamily="49" charset="0"/>
              </a:rPr>
              <a:t>(</a:t>
            </a:r>
            <a:r>
              <a:rPr lang="it-IT" sz="1100" b="0" dirty="0" err="1">
                <a:solidFill>
                  <a:srgbClr val="808080"/>
                </a:solidFill>
                <a:effectLst/>
                <a:highlight>
                  <a:srgbClr val="FFFF00"/>
                </a:highlight>
                <a:latin typeface="Consolas" panose="020B0609020204030204" pitchFamily="49" charset="0"/>
              </a:rPr>
              <a:t>d_input</a:t>
            </a:r>
            <a:r>
              <a:rPr lang="it-IT" sz="1100" b="0" dirty="0">
                <a:solidFill>
                  <a:srgbClr val="000000"/>
                </a:solidFill>
                <a:effectLst/>
                <a:highlight>
                  <a:srgbClr val="FFFF00"/>
                </a:highlight>
                <a:latin typeface="Consolas" panose="020B0609020204030204" pitchFamily="49" charset="0"/>
              </a:rPr>
              <a:t>, col, </a:t>
            </a:r>
            <a:r>
              <a:rPr lang="it-IT" sz="1100" b="0" dirty="0" err="1">
                <a:solidFill>
                  <a:srgbClr val="000000"/>
                </a:solidFill>
                <a:effectLst/>
                <a:highlight>
                  <a:srgbClr val="FFFF00"/>
                </a:highlight>
                <a:latin typeface="Consolas" panose="020B0609020204030204" pitchFamily="49" charset="0"/>
              </a:rPr>
              <a:t>row</a:t>
            </a:r>
            <a:r>
              <a:rPr lang="it-IT" sz="1100" b="0" dirty="0">
                <a:solidFill>
                  <a:srgbClr val="000000"/>
                </a:solidFill>
                <a:effectLst/>
                <a:highlight>
                  <a:srgbClr val="FFFF00"/>
                </a:highlight>
                <a:latin typeface="Consolas" panose="020B0609020204030204" pitchFamily="49" charset="0"/>
              </a:rPr>
              <a:t>, </a:t>
            </a:r>
            <a:r>
              <a:rPr lang="it-IT" sz="1100" b="0" dirty="0" err="1">
                <a:solidFill>
                  <a:srgbClr val="000000"/>
                </a:solidFill>
                <a:effectLst/>
                <a:highlight>
                  <a:srgbClr val="FFFF00"/>
                </a:highlight>
                <a:latin typeface="Consolas" panose="020B0609020204030204" pitchFamily="49" charset="0"/>
              </a:rPr>
              <a:t>channel</a:t>
            </a:r>
            <a:r>
              <a:rPr lang="it-IT" sz="1100" b="0" dirty="0">
                <a:solidFill>
                  <a:srgbClr val="000000"/>
                </a:solidFill>
                <a:effectLst/>
                <a:highlight>
                  <a:srgbClr val="FFFF00"/>
                </a:highlight>
                <a:latin typeface="Consolas" panose="020B0609020204030204" pitchFamily="49" charset="0"/>
              </a:rPr>
              <a:t>, </a:t>
            </a:r>
            <a:r>
              <a:rPr lang="it-IT" sz="1100" b="0" dirty="0" err="1">
                <a:solidFill>
                  <a:srgbClr val="000000"/>
                </a:solidFill>
                <a:effectLst/>
                <a:highlight>
                  <a:srgbClr val="FFFF00"/>
                </a:highlight>
                <a:latin typeface="Consolas" panose="020B0609020204030204" pitchFamily="49" charset="0"/>
              </a:rPr>
              <a:t>padded_width</a:t>
            </a:r>
            <a:r>
              <a:rPr lang="it-IT" sz="1100" b="0" dirty="0">
                <a:solidFill>
                  <a:srgbClr val="000000"/>
                </a:solidFill>
                <a:effectLst/>
                <a:highlight>
                  <a:srgbClr val="FFFF00"/>
                </a:highlight>
                <a:latin typeface="Consolas" panose="020B0609020204030204" pitchFamily="49" charset="0"/>
              </a:rPr>
              <a:t>, </a:t>
            </a:r>
            <a:r>
              <a:rPr lang="it-IT" sz="1100" b="0" dirty="0" err="1">
                <a:solidFill>
                  <a:srgbClr val="000000"/>
                </a:solidFill>
                <a:effectLst/>
                <a:highlight>
                  <a:srgbClr val="FFFF00"/>
                </a:highlight>
                <a:latin typeface="Consolas" panose="020B0609020204030204" pitchFamily="49" charset="0"/>
              </a:rPr>
              <a:t>padded_height</a:t>
            </a:r>
            <a:r>
              <a:rPr lang="it-IT" sz="1100" b="0" dirty="0">
                <a:solidFill>
                  <a:srgbClr val="000000"/>
                </a:solidFill>
                <a:effectLst/>
                <a:highlight>
                  <a:srgbClr val="FFFF00"/>
                </a:highlight>
                <a:latin typeface="Consolas" panose="020B0609020204030204" pitchFamily="49" charset="0"/>
              </a:rPr>
              <a:t>, </a:t>
            </a:r>
            <a:r>
              <a:rPr lang="it-IT" sz="1100" b="0" dirty="0" err="1">
                <a:solidFill>
                  <a:srgbClr val="808080"/>
                </a:solidFill>
                <a:effectLst/>
                <a:highlight>
                  <a:srgbClr val="FFFF00"/>
                </a:highlight>
                <a:latin typeface="Consolas" panose="020B0609020204030204" pitchFamily="49" charset="0"/>
              </a:rPr>
              <a:t>channels</a:t>
            </a:r>
            <a:r>
              <a:rPr lang="it-IT" sz="1100" b="0" dirty="0">
                <a:solidFill>
                  <a:srgbClr val="000000"/>
                </a:solidFill>
                <a:effectLst/>
                <a:highlight>
                  <a:srgbClr val="FFFF00"/>
                </a:highlight>
                <a:latin typeface="Consolas" panose="020B0609020204030204" pitchFamily="49" charset="0"/>
              </a:rPr>
              <a:t>, </a:t>
            </a:r>
            <a:r>
              <a:rPr lang="it-IT" sz="1100" b="0" dirty="0" err="1">
                <a:solidFill>
                  <a:srgbClr val="808080"/>
                </a:solidFill>
                <a:effectLst/>
                <a:highlight>
                  <a:srgbClr val="FFFF00"/>
                </a:highlight>
                <a:latin typeface="Consolas" panose="020B0609020204030204" pitchFamily="49" charset="0"/>
              </a:rPr>
              <a:t>is_SoA</a:t>
            </a:r>
            <a:r>
              <a:rPr lang="it-IT" sz="1100" b="0" dirty="0">
                <a:solidFill>
                  <a:srgbClr val="000000"/>
                </a:solidFill>
                <a:effectLst/>
                <a:highlight>
                  <a:srgbClr val="FFFF00"/>
                </a:highlight>
                <a:latin typeface="Consolas" panose="020B0609020204030204" pitchFamily="49" charset="0"/>
              </a:rPr>
              <a:t>)</a:t>
            </a:r>
          </a:p>
          <a:p>
            <a:r>
              <a:rPr lang="it-IT" sz="1100" dirty="0">
                <a:solidFill>
                  <a:srgbClr val="000000"/>
                </a:solidFill>
                <a:latin typeface="Consolas" panose="020B0609020204030204" pitchFamily="49" charset="0"/>
              </a:rPr>
              <a:t>	</a:t>
            </a:r>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get_kernel_value</a:t>
            </a:r>
            <a:r>
              <a:rPr lang="it-IT" sz="1100" b="0" dirty="0">
                <a:solidFill>
                  <a:srgbClr val="000000"/>
                </a:solidFill>
                <a:effectLst/>
                <a:latin typeface="Consolas" panose="020B0609020204030204" pitchFamily="49" charset="0"/>
              </a:rPr>
              <a:t>(</a:t>
            </a:r>
            <a:r>
              <a:rPr lang="it-IT" sz="1100" b="0" dirty="0" err="1">
                <a:solidFill>
                  <a:srgbClr val="808080"/>
                </a:solidFill>
                <a:effectLst/>
                <a:latin typeface="Consolas" panose="020B0609020204030204" pitchFamily="49" charset="0"/>
              </a:rPr>
              <a:t>d_kernel</a:t>
            </a:r>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kx</a:t>
            </a:r>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ky</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kernel_width</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kernel_height</a:t>
            </a:r>
            <a:r>
              <a:rPr lang="it-IT" sz="1100" b="0" dirty="0">
                <a:solidFill>
                  <a:srgbClr val="000000"/>
                </a:solidFill>
                <a:effectLst/>
                <a:latin typeface="Consolas" panose="020B0609020204030204" pitchFamily="49" charset="0"/>
              </a:rPr>
              <a:t>);</a:t>
            </a:r>
          </a:p>
          <a:p>
            <a:r>
              <a:rPr lang="it-IT" sz="1100" b="0" dirty="0">
                <a:solidFill>
                  <a:srgbClr val="000000"/>
                </a:solidFill>
                <a:effectLst/>
                <a:latin typeface="Consolas" panose="020B0609020204030204" pitchFamily="49" charset="0"/>
              </a:rPr>
              <a:t>                }</a:t>
            </a:r>
          </a:p>
          <a:p>
            <a:r>
              <a:rPr lang="it-IT" sz="1100" b="0" dirty="0">
                <a:solidFill>
                  <a:srgbClr val="000000"/>
                </a:solidFill>
                <a:effectLst/>
                <a:latin typeface="Consolas" panose="020B0609020204030204" pitchFamily="49" charset="0"/>
              </a:rPr>
              <a:t>            }</a:t>
            </a:r>
          </a:p>
          <a:p>
            <a:br>
              <a:rPr lang="it-IT" sz="1100" b="0" dirty="0">
                <a:solidFill>
                  <a:srgbClr val="000000"/>
                </a:solidFill>
                <a:effectLst/>
                <a:latin typeface="Consolas" panose="020B0609020204030204" pitchFamily="49" charset="0"/>
              </a:rPr>
            </a:br>
            <a:r>
              <a:rPr lang="it-IT" sz="1100" b="0" dirty="0">
                <a:solidFill>
                  <a:srgbClr val="008000"/>
                </a:solidFill>
                <a:effectLst/>
                <a:latin typeface="Consolas" panose="020B0609020204030204" pitchFamily="49" charset="0"/>
              </a:rPr>
              <a:t>            // Store the output </a:t>
            </a:r>
            <a:r>
              <a:rPr lang="it-IT" sz="1100" b="0" dirty="0" err="1">
                <a:solidFill>
                  <a:srgbClr val="008000"/>
                </a:solidFill>
                <a:effectLst/>
                <a:latin typeface="Consolas" panose="020B0609020204030204" pitchFamily="49" charset="0"/>
              </a:rPr>
              <a:t>value</a:t>
            </a:r>
            <a:r>
              <a:rPr lang="it-IT" sz="1100" b="0" dirty="0">
                <a:solidFill>
                  <a:srgbClr val="008000"/>
                </a:solidFill>
                <a:effectLst/>
                <a:latin typeface="Consolas" panose="020B0609020204030204" pitchFamily="49" charset="0"/>
              </a:rPr>
              <a:t> in global </a:t>
            </a:r>
            <a:r>
              <a:rPr lang="it-IT" sz="1100" b="0" dirty="0" err="1">
                <a:solidFill>
                  <a:srgbClr val="008000"/>
                </a:solidFill>
                <a:effectLst/>
                <a:latin typeface="Consolas" panose="020B0609020204030204" pitchFamily="49" charset="0"/>
              </a:rPr>
              <a:t>memory</a:t>
            </a:r>
            <a:r>
              <a:rPr lang="it-IT" sz="1100" b="0" dirty="0">
                <a:solidFill>
                  <a:srgbClr val="008000"/>
                </a:solidFill>
                <a:effectLst/>
                <a:latin typeface="Consolas" panose="020B0609020204030204" pitchFamily="49" charset="0"/>
              </a:rPr>
              <a:t>.</a:t>
            </a:r>
            <a:endParaRPr lang="it-IT" sz="1100" b="0" dirty="0">
              <a:solidFill>
                <a:srgbClr val="000000"/>
              </a:solidFill>
              <a:effectLst/>
              <a:latin typeface="Consolas" panose="020B0609020204030204" pitchFamily="49" charset="0"/>
            </a:endParaRPr>
          </a:p>
          <a:p>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set_pixel_value</a:t>
            </a:r>
            <a:r>
              <a:rPr lang="it-IT" sz="1100" b="0" dirty="0">
                <a:solidFill>
                  <a:srgbClr val="000000"/>
                </a:solidFill>
                <a:effectLst/>
                <a:latin typeface="Consolas" panose="020B0609020204030204" pitchFamily="49" charset="0"/>
              </a:rPr>
              <a:t>(</a:t>
            </a:r>
            <a:r>
              <a:rPr lang="it-IT" sz="1100" b="0" dirty="0" err="1">
                <a:solidFill>
                  <a:srgbClr val="808080"/>
                </a:solidFill>
                <a:effectLst/>
                <a:latin typeface="Consolas" panose="020B0609020204030204" pitchFamily="49" charset="0"/>
              </a:rPr>
              <a:t>d_output</a:t>
            </a:r>
            <a:r>
              <a:rPr lang="it-IT" sz="1100" b="0" dirty="0">
                <a:solidFill>
                  <a:srgbClr val="000000"/>
                </a:solidFill>
                <a:effectLst/>
                <a:latin typeface="Consolas" panose="020B0609020204030204" pitchFamily="49" charset="0"/>
              </a:rPr>
              <a:t>, x, y, </a:t>
            </a:r>
            <a:r>
              <a:rPr lang="it-IT" sz="1100" b="0" dirty="0" err="1">
                <a:solidFill>
                  <a:srgbClr val="000000"/>
                </a:solidFill>
                <a:effectLst/>
                <a:latin typeface="Consolas" panose="020B0609020204030204" pitchFamily="49" charset="0"/>
              </a:rPr>
              <a:t>channel</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width</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height</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channels</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is_SoA</a:t>
            </a:r>
            <a:r>
              <a:rPr lang="it-IT" sz="1100" b="0" dirty="0">
                <a:solidFill>
                  <a:srgbClr val="000000"/>
                </a:solidFill>
                <a:effectLst/>
                <a:latin typeface="Consolas" panose="020B0609020204030204" pitchFamily="49" charset="0"/>
              </a:rPr>
              <a:t>,</a:t>
            </a:r>
          </a:p>
          <a:p>
            <a:r>
              <a:rPr lang="it-IT" sz="1100" dirty="0">
                <a:solidFill>
                  <a:srgbClr val="000000"/>
                </a:solidFill>
                <a:latin typeface="Consolas" panose="020B0609020204030204" pitchFamily="49" charset="0"/>
              </a:rPr>
              <a:t>			</a:t>
            </a:r>
            <a:r>
              <a:rPr lang="it-IT" sz="1100" b="0" dirty="0">
                <a:solidFill>
                  <a:srgbClr val="000000"/>
                </a:solidFill>
                <a:effectLst/>
                <a:latin typeface="Consolas" panose="020B0609020204030204" pitchFamily="49" charset="0"/>
              </a:rPr>
              <a:t>(</a:t>
            </a:r>
            <a:r>
              <a:rPr lang="it-IT" sz="1100" b="0" dirty="0">
                <a:solidFill>
                  <a:srgbClr val="2B91AF"/>
                </a:solidFill>
                <a:effectLst/>
                <a:latin typeface="Consolas" panose="020B0609020204030204" pitchFamily="49" charset="0"/>
              </a:rPr>
              <a:t>uint8_t</a:t>
            </a:r>
            <a:r>
              <a:rPr lang="it-IT" sz="1100" b="0" dirty="0">
                <a:solidFill>
                  <a:srgbClr val="000000"/>
                </a:solidFill>
                <a:effectLst/>
                <a:latin typeface="Consolas" panose="020B0609020204030204" pitchFamily="49" charset="0"/>
              </a:rPr>
              <a:t>)</a:t>
            </a:r>
            <a:r>
              <a:rPr lang="it-IT" sz="1100" b="0" dirty="0" err="1">
                <a:solidFill>
                  <a:srgbClr val="BD63C5"/>
                </a:solidFill>
                <a:effectLst/>
                <a:latin typeface="Consolas" panose="020B0609020204030204" pitchFamily="49" charset="0"/>
              </a:rPr>
              <a:t>clamp</a:t>
            </a:r>
            <a:r>
              <a:rPr lang="it-IT" sz="1100" b="0" dirty="0">
                <a:solidFill>
                  <a:srgbClr val="000000"/>
                </a:solidFill>
                <a:effectLst/>
                <a:latin typeface="Consolas" panose="020B0609020204030204" pitchFamily="49" charset="0"/>
              </a:rPr>
              <a:t>(</a:t>
            </a:r>
            <a:r>
              <a:rPr lang="it-IT" sz="1100" b="0" dirty="0">
                <a:solidFill>
                  <a:srgbClr val="098658"/>
                </a:solidFill>
                <a:effectLst/>
                <a:latin typeface="Consolas" panose="020B0609020204030204" pitchFamily="49" charset="0"/>
              </a:rPr>
              <a:t>0.0f</a:t>
            </a:r>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output_value</a:t>
            </a:r>
            <a:r>
              <a:rPr lang="it-IT" sz="1100" b="0" dirty="0">
                <a:solidFill>
                  <a:srgbClr val="000000"/>
                </a:solidFill>
                <a:effectLst/>
                <a:latin typeface="Consolas" panose="020B0609020204030204" pitchFamily="49" charset="0"/>
              </a:rPr>
              <a:t>, </a:t>
            </a:r>
            <a:r>
              <a:rPr lang="it-IT" sz="1100" b="0" dirty="0">
                <a:solidFill>
                  <a:srgbClr val="098658"/>
                </a:solidFill>
                <a:effectLst/>
                <a:latin typeface="Consolas" panose="020B0609020204030204" pitchFamily="49" charset="0"/>
              </a:rPr>
              <a:t>255.0f</a:t>
            </a:r>
            <a:r>
              <a:rPr lang="it-IT" sz="1100" b="0" dirty="0">
                <a:solidFill>
                  <a:srgbClr val="000000"/>
                </a:solidFill>
                <a:effectLst/>
                <a:latin typeface="Consolas" panose="020B0609020204030204" pitchFamily="49" charset="0"/>
              </a:rPr>
              <a:t>));</a:t>
            </a:r>
          </a:p>
          <a:p>
            <a:r>
              <a:rPr lang="it-IT" sz="1100" b="0" dirty="0">
                <a:solidFill>
                  <a:srgbClr val="000000"/>
                </a:solidFill>
                <a:effectLst/>
                <a:latin typeface="Consolas" panose="020B0609020204030204" pitchFamily="49" charset="0"/>
              </a:rPr>
              <a:t>        }</a:t>
            </a:r>
          </a:p>
          <a:p>
            <a:r>
              <a:rPr lang="it-IT" sz="1100" b="0" dirty="0">
                <a:solidFill>
                  <a:srgbClr val="000000"/>
                </a:solidFill>
                <a:effectLst/>
                <a:latin typeface="Consolas" panose="020B0609020204030204" pitchFamily="49" charset="0"/>
              </a:rPr>
              <a:t>    }</a:t>
            </a:r>
          </a:p>
          <a:p>
            <a:r>
              <a:rPr lang="it-IT" sz="1100" b="0" dirty="0">
                <a:solidFill>
                  <a:srgbClr val="000000"/>
                </a:solidFill>
                <a:effectLst/>
                <a:latin typeface="Consolas" panose="020B0609020204030204" pitchFamily="49" charset="0"/>
              </a:rPr>
              <a:t>}</a:t>
            </a:r>
          </a:p>
        </p:txBody>
      </p:sp>
      <p:sp>
        <p:nvSpPr>
          <p:cNvPr id="7" name="CasellaDiTesto 6">
            <a:extLst>
              <a:ext uri="{FF2B5EF4-FFF2-40B4-BE49-F238E27FC236}">
                <a16:creationId xmlns:a16="http://schemas.microsoft.com/office/drawing/2014/main" id="{6D14E431-BEE5-45EB-ABCC-7C97E157066C}"/>
              </a:ext>
            </a:extLst>
          </p:cNvPr>
          <p:cNvSpPr txBox="1"/>
          <p:nvPr/>
        </p:nvSpPr>
        <p:spPr>
          <a:xfrm>
            <a:off x="189186" y="3007270"/>
            <a:ext cx="8797159" cy="1754326"/>
          </a:xfrm>
          <a:prstGeom prst="rect">
            <a:avLst/>
          </a:prstGeom>
          <a:solidFill>
            <a:schemeClr val="bg2"/>
          </a:solidFill>
          <a:ln>
            <a:solidFill>
              <a:schemeClr val="tx1"/>
            </a:solidFill>
          </a:ln>
        </p:spPr>
        <p:txBody>
          <a:bodyPr wrap="square">
            <a:spAutoFit/>
          </a:bodyPr>
          <a:lstStyle/>
          <a:p>
            <a:r>
              <a:rPr lang="it-IT" sz="1200" b="0" dirty="0">
                <a:solidFill>
                  <a:srgbClr val="BD63C5"/>
                </a:solidFill>
                <a:effectLst/>
                <a:latin typeface="Consolas" panose="020B0609020204030204" pitchFamily="49" charset="0"/>
              </a:rPr>
              <a:t>__device__</a:t>
            </a:r>
            <a:r>
              <a:rPr lang="it-IT" sz="1200" b="0" dirty="0">
                <a:solidFill>
                  <a:srgbClr val="000000"/>
                </a:solidFill>
                <a:effectLst/>
                <a:latin typeface="Consolas" panose="020B0609020204030204" pitchFamily="49" charset="0"/>
              </a:rPr>
              <a:t> </a:t>
            </a:r>
            <a:r>
              <a:rPr lang="it-IT" sz="1200" b="0" dirty="0">
                <a:solidFill>
                  <a:srgbClr val="2B91AF"/>
                </a:solidFill>
                <a:effectLst/>
                <a:latin typeface="Consolas" panose="020B0609020204030204" pitchFamily="49" charset="0"/>
              </a:rPr>
              <a:t>uint8_t</a:t>
            </a:r>
            <a:r>
              <a:rPr lang="it-IT" sz="1200" b="0" dirty="0">
                <a:solidFill>
                  <a:srgbClr val="0000FF"/>
                </a:solidFill>
                <a:effectLst/>
                <a:latin typeface="Consolas" panose="020B0609020204030204" pitchFamily="49" charset="0"/>
              </a:rPr>
              <a:t>&amp;</a:t>
            </a:r>
            <a:r>
              <a:rPr lang="it-IT" sz="1200" b="0" dirty="0">
                <a:solidFill>
                  <a:srgbClr val="000000"/>
                </a:solidFill>
                <a:effectLst/>
                <a:latin typeface="Consolas" panose="020B0609020204030204" pitchFamily="49" charset="0"/>
              </a:rPr>
              <a:t> </a:t>
            </a:r>
            <a:r>
              <a:rPr lang="it-IT" sz="1200" b="0" dirty="0" err="1">
                <a:solidFill>
                  <a:srgbClr val="000000"/>
                </a:solidFill>
                <a:effectLst/>
                <a:latin typeface="Consolas" panose="020B0609020204030204" pitchFamily="49" charset="0"/>
              </a:rPr>
              <a:t>get_pixel_value</a:t>
            </a:r>
            <a:r>
              <a:rPr lang="it-IT" sz="1200" b="0" dirty="0">
                <a:solidFill>
                  <a:srgbClr val="000000"/>
                </a:solidFill>
                <a:effectLst/>
                <a:latin typeface="Consolas" panose="020B0609020204030204" pitchFamily="49" charset="0"/>
              </a:rPr>
              <a:t>(</a:t>
            </a:r>
            <a:r>
              <a:rPr lang="it-IT" sz="1200" b="0" dirty="0">
                <a:solidFill>
                  <a:srgbClr val="2B91AF"/>
                </a:solidFill>
                <a:effectLst/>
                <a:latin typeface="Consolas" panose="020B0609020204030204" pitchFamily="49" charset="0"/>
              </a:rPr>
              <a:t>uint8_t</a:t>
            </a:r>
            <a:r>
              <a:rPr lang="it-IT" sz="1200" b="0" dirty="0">
                <a:solidFill>
                  <a:srgbClr val="0000FF"/>
                </a:solidFill>
                <a:effectLst/>
                <a:latin typeface="Consolas" panose="020B0609020204030204" pitchFamily="49" charset="0"/>
              </a:rPr>
              <a:t>*</a:t>
            </a:r>
            <a:r>
              <a:rPr lang="it-IT" sz="1200" b="0" dirty="0">
                <a:solidFill>
                  <a:srgbClr val="000000"/>
                </a:solidFill>
                <a:effectLst/>
                <a:latin typeface="Consolas" panose="020B0609020204030204" pitchFamily="49" charset="0"/>
              </a:rPr>
              <a:t> </a:t>
            </a:r>
            <a:r>
              <a:rPr lang="it-IT" sz="1200" b="0" dirty="0" err="1">
                <a:solidFill>
                  <a:srgbClr val="808080"/>
                </a:solidFill>
                <a:effectLst/>
                <a:latin typeface="Consolas" panose="020B0609020204030204" pitchFamily="49" charset="0"/>
              </a:rPr>
              <a:t>d_input</a:t>
            </a:r>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const</a:t>
            </a:r>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int</a:t>
            </a:r>
            <a:r>
              <a:rPr lang="it-IT" sz="1200" b="0" dirty="0">
                <a:solidFill>
                  <a:srgbClr val="000000"/>
                </a:solidFill>
                <a:effectLst/>
                <a:latin typeface="Consolas" panose="020B0609020204030204" pitchFamily="49" charset="0"/>
              </a:rPr>
              <a:t> </a:t>
            </a:r>
            <a:r>
              <a:rPr lang="it-IT" sz="1200" b="0" dirty="0">
                <a:solidFill>
                  <a:srgbClr val="808080"/>
                </a:solidFill>
                <a:effectLst/>
                <a:latin typeface="Consolas" panose="020B0609020204030204" pitchFamily="49" charset="0"/>
              </a:rPr>
              <a:t>col</a:t>
            </a:r>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const</a:t>
            </a:r>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int</a:t>
            </a:r>
            <a:r>
              <a:rPr lang="it-IT" sz="1200" b="0" dirty="0">
                <a:solidFill>
                  <a:srgbClr val="000000"/>
                </a:solidFill>
                <a:effectLst/>
                <a:latin typeface="Consolas" panose="020B0609020204030204" pitchFamily="49" charset="0"/>
              </a:rPr>
              <a:t> </a:t>
            </a:r>
            <a:r>
              <a:rPr lang="it-IT" sz="1200" b="0" dirty="0" err="1">
                <a:solidFill>
                  <a:srgbClr val="808080"/>
                </a:solidFill>
                <a:effectLst/>
                <a:latin typeface="Consolas" panose="020B0609020204030204" pitchFamily="49" charset="0"/>
              </a:rPr>
              <a:t>row</a:t>
            </a:r>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const</a:t>
            </a:r>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int</a:t>
            </a:r>
            <a:r>
              <a:rPr lang="it-IT" sz="1200" b="0" dirty="0">
                <a:solidFill>
                  <a:srgbClr val="000000"/>
                </a:solidFill>
                <a:effectLst/>
                <a:latin typeface="Consolas" panose="020B0609020204030204" pitchFamily="49" charset="0"/>
              </a:rPr>
              <a:t> </a:t>
            </a:r>
            <a:r>
              <a:rPr lang="it-IT" sz="1200" b="0" dirty="0" err="1">
                <a:solidFill>
                  <a:srgbClr val="808080"/>
                </a:solidFill>
                <a:effectLst/>
                <a:latin typeface="Consolas" panose="020B0609020204030204" pitchFamily="49" charset="0"/>
              </a:rPr>
              <a:t>channel</a:t>
            </a:r>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const</a:t>
            </a:r>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int</a:t>
            </a:r>
            <a:r>
              <a:rPr lang="it-IT" sz="1200" b="0" dirty="0">
                <a:solidFill>
                  <a:srgbClr val="000000"/>
                </a:solidFill>
                <a:effectLst/>
                <a:latin typeface="Consolas" panose="020B0609020204030204" pitchFamily="49" charset="0"/>
              </a:rPr>
              <a:t> </a:t>
            </a:r>
            <a:r>
              <a:rPr lang="it-IT" sz="1200" b="0" dirty="0" err="1">
                <a:solidFill>
                  <a:srgbClr val="808080"/>
                </a:solidFill>
                <a:effectLst/>
                <a:latin typeface="Consolas" panose="020B0609020204030204" pitchFamily="49" charset="0"/>
              </a:rPr>
              <a:t>width</a:t>
            </a:r>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const</a:t>
            </a:r>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int</a:t>
            </a:r>
            <a:r>
              <a:rPr lang="it-IT" sz="1200" b="0" dirty="0">
                <a:solidFill>
                  <a:srgbClr val="000000"/>
                </a:solidFill>
                <a:effectLst/>
                <a:latin typeface="Consolas" panose="020B0609020204030204" pitchFamily="49" charset="0"/>
              </a:rPr>
              <a:t> </a:t>
            </a:r>
            <a:r>
              <a:rPr lang="it-IT" sz="1200" b="0" dirty="0" err="1">
                <a:solidFill>
                  <a:srgbClr val="808080"/>
                </a:solidFill>
                <a:effectLst/>
                <a:latin typeface="Consolas" panose="020B0609020204030204" pitchFamily="49" charset="0"/>
              </a:rPr>
              <a:t>height</a:t>
            </a:r>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const</a:t>
            </a:r>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int</a:t>
            </a:r>
            <a:r>
              <a:rPr lang="it-IT" sz="1200" b="0" dirty="0">
                <a:solidFill>
                  <a:srgbClr val="000000"/>
                </a:solidFill>
                <a:effectLst/>
                <a:latin typeface="Consolas" panose="020B0609020204030204" pitchFamily="49" charset="0"/>
              </a:rPr>
              <a:t> </a:t>
            </a:r>
            <a:r>
              <a:rPr lang="it-IT" sz="1200" b="0" dirty="0" err="1">
                <a:solidFill>
                  <a:srgbClr val="808080"/>
                </a:solidFill>
                <a:effectLst/>
                <a:latin typeface="Consolas" panose="020B0609020204030204" pitchFamily="49" charset="0"/>
              </a:rPr>
              <a:t>channels</a:t>
            </a:r>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const</a:t>
            </a:r>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bool</a:t>
            </a:r>
            <a:r>
              <a:rPr lang="it-IT" sz="1200" b="0" dirty="0">
                <a:solidFill>
                  <a:srgbClr val="000000"/>
                </a:solidFill>
                <a:effectLst/>
                <a:latin typeface="Consolas" panose="020B0609020204030204" pitchFamily="49" charset="0"/>
              </a:rPr>
              <a:t> </a:t>
            </a:r>
            <a:r>
              <a:rPr lang="it-IT" sz="1200" b="0" dirty="0" err="1">
                <a:solidFill>
                  <a:srgbClr val="808080"/>
                </a:solidFill>
                <a:effectLst/>
                <a:latin typeface="Consolas" panose="020B0609020204030204" pitchFamily="49" charset="0"/>
              </a:rPr>
              <a:t>is_SoA</a:t>
            </a:r>
            <a:r>
              <a:rPr lang="it-IT" sz="1200" b="0" dirty="0">
                <a:solidFill>
                  <a:srgbClr val="000000"/>
                </a:solidFill>
                <a:effectLst/>
                <a:latin typeface="Consolas" panose="020B0609020204030204" pitchFamily="49" charset="0"/>
              </a:rPr>
              <a:t>) {</a:t>
            </a:r>
          </a:p>
          <a:p>
            <a:r>
              <a:rPr lang="it-IT" sz="1200" b="0" dirty="0">
                <a:solidFill>
                  <a:srgbClr val="008000"/>
                </a:solidFill>
                <a:effectLst/>
                <a:latin typeface="Consolas" panose="020B0609020204030204" pitchFamily="49" charset="0"/>
              </a:rPr>
              <a:t>    // </a:t>
            </a:r>
            <a:r>
              <a:rPr lang="it-IT" sz="1200" b="0" dirty="0" err="1">
                <a:solidFill>
                  <a:srgbClr val="008000"/>
                </a:solidFill>
                <a:effectLst/>
                <a:latin typeface="Consolas" panose="020B0609020204030204" pitchFamily="49" charset="0"/>
              </a:rPr>
              <a:t>Get</a:t>
            </a:r>
            <a:r>
              <a:rPr lang="it-IT" sz="1200" b="0" dirty="0">
                <a:solidFill>
                  <a:srgbClr val="008000"/>
                </a:solidFill>
                <a:effectLst/>
                <a:latin typeface="Consolas" panose="020B0609020204030204" pitchFamily="49" charset="0"/>
              </a:rPr>
              <a:t> the 1D pixel index.</a:t>
            </a:r>
            <a:endParaRPr lang="it-IT" sz="1200" b="0" dirty="0">
              <a:solidFill>
                <a:srgbClr val="000000"/>
              </a:solidFill>
              <a:effectLst/>
              <a:latin typeface="Consolas" panose="020B0609020204030204" pitchFamily="49" charset="0"/>
            </a:endParaRPr>
          </a:p>
          <a:p>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const</a:t>
            </a:r>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int</a:t>
            </a:r>
            <a:r>
              <a:rPr lang="it-IT" sz="1200" b="0" dirty="0">
                <a:solidFill>
                  <a:srgbClr val="000000"/>
                </a:solidFill>
                <a:effectLst/>
                <a:latin typeface="Consolas" panose="020B0609020204030204" pitchFamily="49" charset="0"/>
              </a:rPr>
              <a:t> </a:t>
            </a:r>
            <a:r>
              <a:rPr lang="it-IT" sz="1200" b="0" dirty="0" err="1">
                <a:solidFill>
                  <a:srgbClr val="000000"/>
                </a:solidFill>
                <a:effectLst/>
                <a:latin typeface="Consolas" panose="020B0609020204030204" pitchFamily="49" charset="0"/>
              </a:rPr>
              <a:t>pixel_index</a:t>
            </a:r>
            <a:r>
              <a:rPr lang="it-IT" sz="1200" b="0" dirty="0">
                <a:solidFill>
                  <a:srgbClr val="000000"/>
                </a:solidFill>
                <a:effectLst/>
                <a:latin typeface="Consolas" panose="020B0609020204030204" pitchFamily="49" charset="0"/>
              </a:rPr>
              <a:t> = </a:t>
            </a:r>
            <a:r>
              <a:rPr lang="it-IT" sz="1200" b="0" dirty="0" err="1">
                <a:solidFill>
                  <a:srgbClr val="808080"/>
                </a:solidFill>
                <a:effectLst/>
                <a:latin typeface="Consolas" panose="020B0609020204030204" pitchFamily="49" charset="0"/>
              </a:rPr>
              <a:t>is_SoA</a:t>
            </a:r>
            <a:r>
              <a:rPr lang="it-IT" sz="1200" b="0" dirty="0">
                <a:solidFill>
                  <a:srgbClr val="000000"/>
                </a:solidFill>
                <a:effectLst/>
                <a:latin typeface="Consolas" panose="020B0609020204030204" pitchFamily="49" charset="0"/>
              </a:rPr>
              <a:t> ? </a:t>
            </a:r>
          </a:p>
          <a:p>
            <a:r>
              <a:rPr lang="it-IT" sz="1200" dirty="0">
                <a:solidFill>
                  <a:srgbClr val="000000"/>
                </a:solidFill>
                <a:latin typeface="Consolas" panose="020B0609020204030204" pitchFamily="49" charset="0"/>
              </a:rPr>
              <a:t>			</a:t>
            </a:r>
            <a:r>
              <a:rPr lang="it-IT" sz="1200" b="0" dirty="0">
                <a:solidFill>
                  <a:srgbClr val="000000"/>
                </a:solidFill>
                <a:effectLst/>
                <a:latin typeface="Consolas" panose="020B0609020204030204" pitchFamily="49" charset="0"/>
              </a:rPr>
              <a:t>((</a:t>
            </a:r>
            <a:r>
              <a:rPr lang="it-IT" sz="1200" b="0" dirty="0" err="1">
                <a:solidFill>
                  <a:srgbClr val="808080"/>
                </a:solidFill>
                <a:effectLst/>
                <a:latin typeface="Consolas" panose="020B0609020204030204" pitchFamily="49" charset="0"/>
              </a:rPr>
              <a:t>channel</a:t>
            </a:r>
            <a:r>
              <a:rPr lang="it-IT" sz="1200" b="0" dirty="0">
                <a:solidFill>
                  <a:srgbClr val="000000"/>
                </a:solidFill>
                <a:effectLst/>
                <a:latin typeface="Consolas" panose="020B0609020204030204" pitchFamily="49" charset="0"/>
              </a:rPr>
              <a:t> * </a:t>
            </a:r>
            <a:r>
              <a:rPr lang="it-IT" sz="1200" b="0" dirty="0" err="1">
                <a:solidFill>
                  <a:srgbClr val="808080"/>
                </a:solidFill>
                <a:effectLst/>
                <a:latin typeface="Consolas" panose="020B0609020204030204" pitchFamily="49" charset="0"/>
              </a:rPr>
              <a:t>width</a:t>
            </a:r>
            <a:r>
              <a:rPr lang="it-IT" sz="1200" b="0" dirty="0">
                <a:solidFill>
                  <a:srgbClr val="000000"/>
                </a:solidFill>
                <a:effectLst/>
                <a:latin typeface="Consolas" panose="020B0609020204030204" pitchFamily="49" charset="0"/>
              </a:rPr>
              <a:t> * </a:t>
            </a:r>
            <a:r>
              <a:rPr lang="it-IT" sz="1200" b="0" dirty="0" err="1">
                <a:solidFill>
                  <a:srgbClr val="808080"/>
                </a:solidFill>
                <a:effectLst/>
                <a:latin typeface="Consolas" panose="020B0609020204030204" pitchFamily="49" charset="0"/>
              </a:rPr>
              <a:t>height</a:t>
            </a:r>
            <a:r>
              <a:rPr lang="it-IT" sz="1200" b="0" dirty="0">
                <a:solidFill>
                  <a:srgbClr val="000000"/>
                </a:solidFill>
                <a:effectLst/>
                <a:latin typeface="Consolas" panose="020B0609020204030204" pitchFamily="49" charset="0"/>
              </a:rPr>
              <a:t>) + (</a:t>
            </a:r>
            <a:r>
              <a:rPr lang="it-IT" sz="1200" b="0" dirty="0" err="1">
                <a:solidFill>
                  <a:srgbClr val="808080"/>
                </a:solidFill>
                <a:effectLst/>
                <a:latin typeface="Consolas" panose="020B0609020204030204" pitchFamily="49" charset="0"/>
              </a:rPr>
              <a:t>row</a:t>
            </a:r>
            <a:r>
              <a:rPr lang="it-IT" sz="1200" b="0" dirty="0">
                <a:solidFill>
                  <a:srgbClr val="000000"/>
                </a:solidFill>
                <a:effectLst/>
                <a:latin typeface="Consolas" panose="020B0609020204030204" pitchFamily="49" charset="0"/>
              </a:rPr>
              <a:t> * </a:t>
            </a:r>
            <a:r>
              <a:rPr lang="it-IT" sz="1200" b="0" dirty="0" err="1">
                <a:solidFill>
                  <a:srgbClr val="808080"/>
                </a:solidFill>
                <a:effectLst/>
                <a:latin typeface="Consolas" panose="020B0609020204030204" pitchFamily="49" charset="0"/>
              </a:rPr>
              <a:t>width</a:t>
            </a:r>
            <a:r>
              <a:rPr lang="it-IT" sz="1200" b="0" dirty="0">
                <a:solidFill>
                  <a:srgbClr val="000000"/>
                </a:solidFill>
                <a:effectLst/>
                <a:latin typeface="Consolas" panose="020B0609020204030204" pitchFamily="49" charset="0"/>
              </a:rPr>
              <a:t>) + </a:t>
            </a:r>
            <a:r>
              <a:rPr lang="it-IT" sz="1200" b="0" dirty="0">
                <a:solidFill>
                  <a:srgbClr val="808080"/>
                </a:solidFill>
                <a:effectLst/>
                <a:latin typeface="Consolas" panose="020B0609020204030204" pitchFamily="49" charset="0"/>
              </a:rPr>
              <a:t>col</a:t>
            </a:r>
            <a:r>
              <a:rPr lang="it-IT" sz="1200" b="0" dirty="0">
                <a:solidFill>
                  <a:srgbClr val="000000"/>
                </a:solidFill>
                <a:effectLst/>
                <a:latin typeface="Consolas" panose="020B0609020204030204" pitchFamily="49" charset="0"/>
              </a:rPr>
              <a:t>) :</a:t>
            </a:r>
          </a:p>
          <a:p>
            <a:r>
              <a:rPr lang="it-IT" sz="1200" dirty="0">
                <a:solidFill>
                  <a:srgbClr val="000000"/>
                </a:solidFill>
                <a:latin typeface="Consolas" panose="020B0609020204030204" pitchFamily="49" charset="0"/>
              </a:rPr>
              <a:t>			</a:t>
            </a:r>
            <a:r>
              <a:rPr lang="it-IT" sz="1200" b="0" dirty="0">
                <a:solidFill>
                  <a:srgbClr val="000000"/>
                </a:solidFill>
                <a:effectLst/>
                <a:latin typeface="Consolas" panose="020B0609020204030204" pitchFamily="49" charset="0"/>
              </a:rPr>
              <a:t>((</a:t>
            </a:r>
            <a:r>
              <a:rPr lang="it-IT" sz="1200" b="0" dirty="0" err="1">
                <a:solidFill>
                  <a:srgbClr val="808080"/>
                </a:solidFill>
                <a:effectLst/>
                <a:latin typeface="Consolas" panose="020B0609020204030204" pitchFamily="49" charset="0"/>
              </a:rPr>
              <a:t>row</a:t>
            </a:r>
            <a:r>
              <a:rPr lang="it-IT" sz="1200" b="0" dirty="0">
                <a:solidFill>
                  <a:srgbClr val="000000"/>
                </a:solidFill>
                <a:effectLst/>
                <a:latin typeface="Consolas" panose="020B0609020204030204" pitchFamily="49" charset="0"/>
              </a:rPr>
              <a:t> * </a:t>
            </a:r>
            <a:r>
              <a:rPr lang="it-IT" sz="1200" b="0" dirty="0" err="1">
                <a:solidFill>
                  <a:srgbClr val="808080"/>
                </a:solidFill>
                <a:effectLst/>
                <a:latin typeface="Consolas" panose="020B0609020204030204" pitchFamily="49" charset="0"/>
              </a:rPr>
              <a:t>width</a:t>
            </a:r>
            <a:r>
              <a:rPr lang="it-IT" sz="1200" b="0" dirty="0">
                <a:solidFill>
                  <a:srgbClr val="000000"/>
                </a:solidFill>
                <a:effectLst/>
                <a:latin typeface="Consolas" panose="020B0609020204030204" pitchFamily="49" charset="0"/>
              </a:rPr>
              <a:t> + </a:t>
            </a:r>
            <a:r>
              <a:rPr lang="it-IT" sz="1200" b="0" dirty="0">
                <a:solidFill>
                  <a:srgbClr val="808080"/>
                </a:solidFill>
                <a:effectLst/>
                <a:latin typeface="Consolas" panose="020B0609020204030204" pitchFamily="49" charset="0"/>
              </a:rPr>
              <a:t>col</a:t>
            </a:r>
            <a:r>
              <a:rPr lang="it-IT" sz="1200" b="0" dirty="0">
                <a:solidFill>
                  <a:srgbClr val="000000"/>
                </a:solidFill>
                <a:effectLst/>
                <a:latin typeface="Consolas" panose="020B0609020204030204" pitchFamily="49" charset="0"/>
              </a:rPr>
              <a:t>) * </a:t>
            </a:r>
            <a:r>
              <a:rPr lang="it-IT" sz="1200" b="0" dirty="0" err="1">
                <a:solidFill>
                  <a:srgbClr val="808080"/>
                </a:solidFill>
                <a:effectLst/>
                <a:latin typeface="Consolas" panose="020B0609020204030204" pitchFamily="49" charset="0"/>
              </a:rPr>
              <a:t>channels</a:t>
            </a:r>
            <a:r>
              <a:rPr lang="it-IT" sz="1200" b="0" dirty="0">
                <a:solidFill>
                  <a:srgbClr val="000000"/>
                </a:solidFill>
                <a:effectLst/>
                <a:latin typeface="Consolas" panose="020B0609020204030204" pitchFamily="49" charset="0"/>
              </a:rPr>
              <a:t> + </a:t>
            </a:r>
            <a:r>
              <a:rPr lang="it-IT" sz="1200" b="0" dirty="0" err="1">
                <a:solidFill>
                  <a:srgbClr val="808080"/>
                </a:solidFill>
                <a:effectLst/>
                <a:latin typeface="Consolas" panose="020B0609020204030204" pitchFamily="49" charset="0"/>
              </a:rPr>
              <a:t>channel</a:t>
            </a:r>
            <a:r>
              <a:rPr lang="it-IT" sz="1200" b="0" dirty="0">
                <a:solidFill>
                  <a:srgbClr val="000000"/>
                </a:solidFill>
                <a:effectLst/>
                <a:latin typeface="Consolas" panose="020B0609020204030204" pitchFamily="49" charset="0"/>
              </a:rPr>
              <a:t>);</a:t>
            </a:r>
          </a:p>
          <a:p>
            <a:br>
              <a:rPr lang="it-IT" sz="1200" b="0" dirty="0">
                <a:solidFill>
                  <a:srgbClr val="000000"/>
                </a:solidFill>
                <a:effectLst/>
                <a:latin typeface="Consolas" panose="020B0609020204030204" pitchFamily="49" charset="0"/>
              </a:rPr>
            </a:br>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return</a:t>
            </a:r>
            <a:r>
              <a:rPr lang="it-IT" sz="1200" b="0" dirty="0">
                <a:solidFill>
                  <a:srgbClr val="000000"/>
                </a:solidFill>
                <a:effectLst/>
                <a:latin typeface="Consolas" panose="020B0609020204030204" pitchFamily="49" charset="0"/>
              </a:rPr>
              <a:t> </a:t>
            </a:r>
            <a:r>
              <a:rPr lang="it-IT" sz="1200" b="0" dirty="0" err="1">
                <a:solidFill>
                  <a:srgbClr val="808080"/>
                </a:solidFill>
                <a:effectLst/>
                <a:latin typeface="Consolas" panose="020B0609020204030204" pitchFamily="49" charset="0"/>
              </a:rPr>
              <a:t>d_input</a:t>
            </a:r>
            <a:r>
              <a:rPr lang="it-IT" sz="1200" b="0" dirty="0">
                <a:solidFill>
                  <a:srgbClr val="000000"/>
                </a:solidFill>
                <a:effectLst/>
                <a:latin typeface="Consolas" panose="020B0609020204030204" pitchFamily="49" charset="0"/>
              </a:rPr>
              <a:t>[</a:t>
            </a:r>
            <a:r>
              <a:rPr lang="it-IT" sz="1200" b="0" dirty="0" err="1">
                <a:solidFill>
                  <a:srgbClr val="000000"/>
                </a:solidFill>
                <a:effectLst/>
                <a:latin typeface="Consolas" panose="020B0609020204030204" pitchFamily="49" charset="0"/>
              </a:rPr>
              <a:t>pixel_index</a:t>
            </a:r>
            <a:r>
              <a:rPr lang="it-IT" sz="1200" b="0" dirty="0">
                <a:solidFill>
                  <a:srgbClr val="000000"/>
                </a:solidFill>
                <a:effectLst/>
                <a:latin typeface="Consolas" panose="020B0609020204030204" pitchFamily="49" charset="0"/>
              </a:rPr>
              <a:t>];</a:t>
            </a:r>
          </a:p>
          <a:p>
            <a:r>
              <a:rPr lang="it-IT" sz="1200"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8966007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magine 1"/>
          <p:cNvPicPr>
            <a:picLocks noChangeAspect="1"/>
          </p:cNvPicPr>
          <p:nvPr/>
        </p:nvPicPr>
        <p:blipFill>
          <a:blip r:embed="rId3"/>
          <a:stretch>
            <a:fillRect/>
          </a:stretch>
        </p:blipFill>
        <p:spPr>
          <a:xfrm>
            <a:off x="0" y="-17145"/>
            <a:ext cx="9170670" cy="6875145"/>
          </a:xfrm>
          <a:prstGeom prst="rect">
            <a:avLst/>
          </a:prstGeom>
        </p:spPr>
      </p:pic>
      <p:sp>
        <p:nvSpPr>
          <p:cNvPr id="12" name="Rettangolo 11"/>
          <p:cNvSpPr/>
          <p:nvPr/>
        </p:nvSpPr>
        <p:spPr>
          <a:xfrm>
            <a:off x="8255000" y="6366466"/>
            <a:ext cx="280763" cy="501650"/>
          </a:xfrm>
          <a:prstGeom prst="rect">
            <a:avLst/>
          </a:prstGeom>
          <a:solidFill>
            <a:srgbClr val="003053"/>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solidFill>
                <a:srgbClr val="003257"/>
              </a:solidFill>
            </a:endParaRPr>
          </a:p>
        </p:txBody>
      </p:sp>
      <p:sp>
        <p:nvSpPr>
          <p:cNvPr id="11" name="Segnaposto numero diapositiva 10"/>
          <p:cNvSpPr>
            <a:spLocks noGrp="1"/>
          </p:cNvSpPr>
          <p:nvPr>
            <p:ph type="sldNum" sz="quarter" idx="12"/>
          </p:nvPr>
        </p:nvSpPr>
        <p:spPr>
          <a:xfrm>
            <a:off x="6433693" y="6356350"/>
            <a:ext cx="2133600" cy="365125"/>
          </a:xfrm>
        </p:spPr>
        <p:txBody>
          <a:bodyPr/>
          <a:lstStyle/>
          <a:p>
            <a:r>
              <a:rPr lang="it-IT" b="1" dirty="0">
                <a:solidFill>
                  <a:schemeClr val="bg1"/>
                </a:solidFill>
                <a:latin typeface="Arial"/>
                <a:cs typeface="Arial"/>
              </a:rPr>
              <a:t>15</a:t>
            </a:r>
          </a:p>
        </p:txBody>
      </p:sp>
      <p:sp>
        <p:nvSpPr>
          <p:cNvPr id="10" name="CasellaDiTesto 9"/>
          <p:cNvSpPr txBox="1"/>
          <p:nvPr/>
        </p:nvSpPr>
        <p:spPr>
          <a:xfrm>
            <a:off x="6864465" y="136525"/>
            <a:ext cx="1829348" cy="338554"/>
          </a:xfrm>
          <a:prstGeom prst="rect">
            <a:avLst/>
          </a:prstGeom>
          <a:noFill/>
        </p:spPr>
        <p:txBody>
          <a:bodyPr wrap="none" rtlCol="0">
            <a:spAutoFit/>
          </a:bodyPr>
          <a:lstStyle/>
          <a:p>
            <a:pPr algn="r"/>
            <a:r>
              <a:rPr lang="it-IT" sz="800" b="1" dirty="0">
                <a:solidFill>
                  <a:schemeClr val="bg1"/>
                </a:solidFill>
                <a:latin typeface="Arial"/>
                <a:cs typeface="Arial"/>
              </a:rPr>
              <a:t>K-</a:t>
            </a:r>
            <a:r>
              <a:rPr lang="it-IT" sz="800" b="1" dirty="0" err="1">
                <a:solidFill>
                  <a:schemeClr val="bg1"/>
                </a:solidFill>
                <a:latin typeface="Arial"/>
                <a:cs typeface="Arial"/>
              </a:rPr>
              <a:t>Means</a:t>
            </a:r>
            <a:r>
              <a:rPr lang="it-IT" sz="800" b="1" dirty="0">
                <a:solidFill>
                  <a:schemeClr val="bg1"/>
                </a:solidFill>
                <a:latin typeface="Arial"/>
                <a:cs typeface="Arial"/>
              </a:rPr>
              <a:t> Clustering with </a:t>
            </a:r>
            <a:r>
              <a:rPr lang="it-IT" sz="800" b="1" dirty="0" err="1">
                <a:solidFill>
                  <a:schemeClr val="bg1"/>
                </a:solidFill>
                <a:latin typeface="Arial"/>
                <a:cs typeface="Arial"/>
              </a:rPr>
              <a:t>OpenMP</a:t>
            </a:r>
            <a:endParaRPr lang="it-IT" sz="800" b="1" dirty="0">
              <a:solidFill>
                <a:schemeClr val="bg1"/>
              </a:solidFill>
              <a:latin typeface="Arial"/>
              <a:cs typeface="Arial"/>
            </a:endParaRPr>
          </a:p>
          <a:p>
            <a:pPr algn="r"/>
            <a:r>
              <a:rPr lang="it-IT" sz="800" dirty="0" err="1">
                <a:solidFill>
                  <a:schemeClr val="bg1"/>
                </a:solidFill>
                <a:latin typeface="Arial"/>
                <a:cs typeface="Arial"/>
              </a:rPr>
              <a:t>Parallel</a:t>
            </a:r>
            <a:r>
              <a:rPr lang="it-IT" sz="800" dirty="0">
                <a:solidFill>
                  <a:schemeClr val="bg1"/>
                </a:solidFill>
                <a:latin typeface="Arial"/>
                <a:cs typeface="Arial"/>
              </a:rPr>
              <a:t> </a:t>
            </a:r>
            <a:r>
              <a:rPr lang="it-IT" sz="800" dirty="0" err="1">
                <a:solidFill>
                  <a:schemeClr val="bg1"/>
                </a:solidFill>
                <a:latin typeface="Arial"/>
                <a:cs typeface="Arial"/>
              </a:rPr>
              <a:t>implementation</a:t>
            </a:r>
            <a:endParaRPr lang="it-IT" sz="800" dirty="0">
              <a:solidFill>
                <a:schemeClr val="bg1"/>
              </a:solidFill>
              <a:latin typeface="Arial"/>
              <a:cs typeface="Arial"/>
            </a:endParaRPr>
          </a:p>
        </p:txBody>
      </p:sp>
      <p:sp>
        <p:nvSpPr>
          <p:cNvPr id="13" name="CasellaDiTesto 12">
            <a:extLst>
              <a:ext uri="{FF2B5EF4-FFF2-40B4-BE49-F238E27FC236}">
                <a16:creationId xmlns:a16="http://schemas.microsoft.com/office/drawing/2014/main" id="{1747BF10-7465-4AAB-99C7-6155910CE4B8}"/>
              </a:ext>
            </a:extLst>
          </p:cNvPr>
          <p:cNvSpPr txBox="1"/>
          <p:nvPr/>
        </p:nvSpPr>
        <p:spPr>
          <a:xfrm>
            <a:off x="785164" y="884803"/>
            <a:ext cx="7558301" cy="5847755"/>
          </a:xfrm>
          <a:prstGeom prst="rect">
            <a:avLst/>
          </a:prstGeom>
          <a:noFill/>
        </p:spPr>
        <p:txBody>
          <a:bodyPr wrap="square">
            <a:spAutoFit/>
          </a:bodyPr>
          <a:lstStyle/>
          <a:p>
            <a:r>
              <a:rPr lang="it-IT" sz="1100" b="0" dirty="0">
                <a:solidFill>
                  <a:srgbClr val="BD63C5"/>
                </a:solidFill>
                <a:effectLst/>
                <a:latin typeface="Consolas" panose="020B0609020204030204" pitchFamily="49" charset="0"/>
              </a:rPr>
              <a:t>__global__</a:t>
            </a:r>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void</a:t>
            </a:r>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convolution_kernel_global</a:t>
            </a:r>
            <a:r>
              <a:rPr lang="it-IT" sz="1100" b="0" dirty="0">
                <a:solidFill>
                  <a:srgbClr val="000000"/>
                </a:solidFill>
                <a:effectLst/>
                <a:latin typeface="Consolas" panose="020B0609020204030204" pitchFamily="49" charset="0"/>
              </a:rPr>
              <a:t>(</a:t>
            </a:r>
            <a:r>
              <a:rPr lang="it-IT" sz="1100" b="0" dirty="0">
                <a:solidFill>
                  <a:srgbClr val="2B91AF"/>
                </a:solidFill>
                <a:effectLst/>
                <a:latin typeface="Consolas" panose="020B0609020204030204" pitchFamily="49" charset="0"/>
              </a:rPr>
              <a:t>uint8_t</a:t>
            </a:r>
            <a:r>
              <a:rPr lang="it-IT" sz="1100" b="0" dirty="0">
                <a:solidFill>
                  <a:srgbClr val="0000FF"/>
                </a:solidFill>
                <a:effectLst/>
                <a:latin typeface="Consolas" panose="020B0609020204030204" pitchFamily="49" charset="0"/>
              </a:rPr>
              <a:t>*</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d_input</a:t>
            </a:r>
            <a:r>
              <a:rPr lang="it-IT" sz="1100" b="0" dirty="0">
                <a:solidFill>
                  <a:srgbClr val="000000"/>
                </a:solidFill>
                <a:effectLst/>
                <a:latin typeface="Consolas" panose="020B0609020204030204" pitchFamily="49" charset="0"/>
              </a:rPr>
              <a:t>, </a:t>
            </a:r>
            <a:r>
              <a:rPr lang="it-IT" sz="1100" b="0" dirty="0">
                <a:solidFill>
                  <a:srgbClr val="0000FF"/>
                </a:solidFill>
                <a:effectLst/>
                <a:latin typeface="Consolas" panose="020B0609020204030204" pitchFamily="49" charset="0"/>
              </a:rPr>
              <a:t>float*</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d_kernel</a:t>
            </a:r>
            <a:r>
              <a:rPr lang="it-IT" sz="1100" b="0" dirty="0">
                <a:solidFill>
                  <a:srgbClr val="000000"/>
                </a:solidFill>
                <a:effectLst/>
                <a:latin typeface="Consolas" panose="020B0609020204030204" pitchFamily="49" charset="0"/>
              </a:rPr>
              <a:t>, </a:t>
            </a:r>
            <a:r>
              <a:rPr lang="it-IT" sz="1100" b="0" dirty="0">
                <a:solidFill>
                  <a:srgbClr val="2B91AF"/>
                </a:solidFill>
                <a:effectLst/>
                <a:latin typeface="Consolas" panose="020B0609020204030204" pitchFamily="49" charset="0"/>
              </a:rPr>
              <a:t>uint8_t</a:t>
            </a:r>
            <a:r>
              <a:rPr lang="it-IT" sz="1100" b="0" dirty="0">
                <a:solidFill>
                  <a:srgbClr val="0000FF"/>
                </a:solidFill>
                <a:effectLst/>
                <a:latin typeface="Consolas" panose="020B0609020204030204" pitchFamily="49" charset="0"/>
              </a:rPr>
              <a:t>*</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d_output</a:t>
            </a:r>
            <a:r>
              <a:rPr lang="it-IT" sz="1100" b="0" dirty="0">
                <a:solidFill>
                  <a:srgbClr val="000000"/>
                </a:solidFill>
                <a:effectLst/>
                <a:latin typeface="Consolas" panose="020B0609020204030204" pitchFamily="49" charset="0"/>
              </a:rPr>
              <a:t>,</a:t>
            </a:r>
          </a:p>
          <a:p>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int</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width</a:t>
            </a:r>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int</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height</a:t>
            </a:r>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int</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channels</a:t>
            </a:r>
            <a:r>
              <a:rPr lang="it-IT" sz="1100" b="0" dirty="0">
                <a:solidFill>
                  <a:srgbClr val="000000"/>
                </a:solidFill>
                <a:effectLst/>
                <a:latin typeface="Consolas" panose="020B0609020204030204" pitchFamily="49" charset="0"/>
              </a:rPr>
              <a:t>,</a:t>
            </a:r>
          </a:p>
          <a:p>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int</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kernel_width</a:t>
            </a:r>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int</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kernel_height</a:t>
            </a:r>
            <a:r>
              <a:rPr lang="it-IT" sz="1100" b="0" dirty="0">
                <a:solidFill>
                  <a:srgbClr val="000000"/>
                </a:solidFill>
                <a:effectLst/>
                <a:latin typeface="Consolas" panose="020B0609020204030204" pitchFamily="49" charset="0"/>
              </a:rPr>
              <a:t>,</a:t>
            </a:r>
          </a:p>
          <a:p>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int</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padding_width</a:t>
            </a:r>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int</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padding_height</a:t>
            </a:r>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bool</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is_SoA</a:t>
            </a:r>
            <a:r>
              <a:rPr lang="it-IT" sz="1100" b="0" dirty="0">
                <a:solidFill>
                  <a:srgbClr val="000000"/>
                </a:solidFill>
                <a:effectLst/>
                <a:latin typeface="Consolas" panose="020B0609020204030204" pitchFamily="49" charset="0"/>
              </a:rPr>
              <a:t>)</a:t>
            </a:r>
          </a:p>
          <a:p>
            <a:r>
              <a:rPr lang="it-IT" sz="1100" b="0" dirty="0">
                <a:solidFill>
                  <a:srgbClr val="000000"/>
                </a:solidFill>
                <a:effectLst/>
                <a:latin typeface="Consolas" panose="020B0609020204030204" pitchFamily="49" charset="0"/>
              </a:rPr>
              <a:t>{</a:t>
            </a:r>
          </a:p>
          <a:p>
            <a:r>
              <a:rPr lang="it-IT" sz="1100" b="0" dirty="0">
                <a:solidFill>
                  <a:srgbClr val="008000"/>
                </a:solidFill>
                <a:effectLst/>
                <a:latin typeface="Consolas" panose="020B0609020204030204" pitchFamily="49" charset="0"/>
              </a:rPr>
              <a:t>    // </a:t>
            </a:r>
            <a:r>
              <a:rPr lang="it-IT" sz="1100" b="0" dirty="0" err="1">
                <a:solidFill>
                  <a:srgbClr val="008000"/>
                </a:solidFill>
                <a:effectLst/>
                <a:latin typeface="Consolas" panose="020B0609020204030204" pitchFamily="49" charset="0"/>
              </a:rPr>
              <a:t>Calculate</a:t>
            </a:r>
            <a:r>
              <a:rPr lang="it-IT" sz="1100" b="0" dirty="0">
                <a:solidFill>
                  <a:srgbClr val="008000"/>
                </a:solidFill>
                <a:effectLst/>
                <a:latin typeface="Consolas" panose="020B0609020204030204" pitchFamily="49" charset="0"/>
              </a:rPr>
              <a:t> the global index in the output image.</a:t>
            </a:r>
            <a:endParaRPr lang="it-IT" sz="1100" b="0" dirty="0">
              <a:solidFill>
                <a:srgbClr val="000000"/>
              </a:solidFill>
              <a:effectLst/>
              <a:latin typeface="Consolas" panose="020B0609020204030204" pitchFamily="49" charset="0"/>
            </a:endParaRPr>
          </a:p>
          <a:p>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const</a:t>
            </a:r>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int</a:t>
            </a:r>
            <a:r>
              <a:rPr lang="it-IT" sz="1100" b="0" dirty="0">
                <a:solidFill>
                  <a:srgbClr val="000000"/>
                </a:solidFill>
                <a:effectLst/>
                <a:latin typeface="Consolas" panose="020B0609020204030204" pitchFamily="49" charset="0"/>
              </a:rPr>
              <a:t> x = </a:t>
            </a:r>
            <a:r>
              <a:rPr lang="it-IT" sz="1100" b="0" dirty="0" err="1">
                <a:solidFill>
                  <a:srgbClr val="000000"/>
                </a:solidFill>
                <a:effectLst/>
                <a:latin typeface="Consolas" panose="020B0609020204030204" pitchFamily="49" charset="0"/>
              </a:rPr>
              <a:t>blockIdx.x</a:t>
            </a:r>
            <a:r>
              <a:rPr lang="it-IT" sz="1100" b="0" dirty="0">
                <a:solidFill>
                  <a:srgbClr val="000000"/>
                </a:solidFill>
                <a:effectLst/>
                <a:latin typeface="Consolas" panose="020B0609020204030204" pitchFamily="49" charset="0"/>
              </a:rPr>
              <a:t> * </a:t>
            </a:r>
            <a:r>
              <a:rPr lang="it-IT" sz="1100" b="0" dirty="0" err="1">
                <a:solidFill>
                  <a:srgbClr val="000000"/>
                </a:solidFill>
                <a:effectLst/>
                <a:latin typeface="Consolas" panose="020B0609020204030204" pitchFamily="49" charset="0"/>
              </a:rPr>
              <a:t>blockDim.x</a:t>
            </a:r>
            <a:r>
              <a:rPr lang="it-IT" sz="1100" b="0" dirty="0">
                <a:solidFill>
                  <a:srgbClr val="000000"/>
                </a:solidFill>
                <a:effectLst/>
                <a:latin typeface="Consolas" panose="020B0609020204030204" pitchFamily="49" charset="0"/>
              </a:rPr>
              <a:t> + </a:t>
            </a:r>
            <a:r>
              <a:rPr lang="it-IT" sz="1100" b="0" dirty="0" err="1">
                <a:solidFill>
                  <a:srgbClr val="000000"/>
                </a:solidFill>
                <a:effectLst/>
                <a:latin typeface="Consolas" panose="020B0609020204030204" pitchFamily="49" charset="0"/>
              </a:rPr>
              <a:t>threadIdx.x</a:t>
            </a:r>
            <a:r>
              <a:rPr lang="it-IT" sz="1100" b="0" dirty="0">
                <a:solidFill>
                  <a:srgbClr val="000000"/>
                </a:solidFill>
                <a:effectLst/>
                <a:latin typeface="Consolas" panose="020B0609020204030204" pitchFamily="49" charset="0"/>
              </a:rPr>
              <a:t>;</a:t>
            </a:r>
            <a:r>
              <a:rPr lang="it-IT" sz="1100" b="0" dirty="0">
                <a:solidFill>
                  <a:srgbClr val="008000"/>
                </a:solidFill>
                <a:effectLst/>
                <a:latin typeface="Consolas" panose="020B0609020204030204" pitchFamily="49" charset="0"/>
              </a:rPr>
              <a:t> // </a:t>
            </a:r>
            <a:r>
              <a:rPr lang="it-IT" sz="1100" b="0" dirty="0" err="1">
                <a:solidFill>
                  <a:srgbClr val="008000"/>
                </a:solidFill>
                <a:effectLst/>
                <a:latin typeface="Consolas" panose="020B0609020204030204" pitchFamily="49" charset="0"/>
              </a:rPr>
              <a:t>Column</a:t>
            </a:r>
            <a:r>
              <a:rPr lang="it-IT" sz="1100" b="0" dirty="0">
                <a:solidFill>
                  <a:srgbClr val="008000"/>
                </a:solidFill>
                <a:effectLst/>
                <a:latin typeface="Consolas" panose="020B0609020204030204" pitchFamily="49" charset="0"/>
              </a:rPr>
              <a:t> index.</a:t>
            </a:r>
            <a:endParaRPr lang="it-IT" sz="1100" b="0" dirty="0">
              <a:solidFill>
                <a:srgbClr val="000000"/>
              </a:solidFill>
              <a:effectLst/>
              <a:latin typeface="Consolas" panose="020B0609020204030204" pitchFamily="49" charset="0"/>
            </a:endParaRPr>
          </a:p>
          <a:p>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const</a:t>
            </a:r>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int</a:t>
            </a:r>
            <a:r>
              <a:rPr lang="it-IT" sz="1100" b="0" dirty="0">
                <a:solidFill>
                  <a:srgbClr val="000000"/>
                </a:solidFill>
                <a:effectLst/>
                <a:latin typeface="Consolas" panose="020B0609020204030204" pitchFamily="49" charset="0"/>
              </a:rPr>
              <a:t> y = </a:t>
            </a:r>
            <a:r>
              <a:rPr lang="it-IT" sz="1100" b="0" dirty="0" err="1">
                <a:solidFill>
                  <a:srgbClr val="000000"/>
                </a:solidFill>
                <a:effectLst/>
                <a:latin typeface="Consolas" panose="020B0609020204030204" pitchFamily="49" charset="0"/>
              </a:rPr>
              <a:t>blockIdx.y</a:t>
            </a:r>
            <a:r>
              <a:rPr lang="it-IT" sz="1100" b="0" dirty="0">
                <a:solidFill>
                  <a:srgbClr val="000000"/>
                </a:solidFill>
                <a:effectLst/>
                <a:latin typeface="Consolas" panose="020B0609020204030204" pitchFamily="49" charset="0"/>
              </a:rPr>
              <a:t> * </a:t>
            </a:r>
            <a:r>
              <a:rPr lang="it-IT" sz="1100" b="0" dirty="0" err="1">
                <a:solidFill>
                  <a:srgbClr val="000000"/>
                </a:solidFill>
                <a:effectLst/>
                <a:latin typeface="Consolas" panose="020B0609020204030204" pitchFamily="49" charset="0"/>
              </a:rPr>
              <a:t>blockDim.y</a:t>
            </a:r>
            <a:r>
              <a:rPr lang="it-IT" sz="1100" b="0" dirty="0">
                <a:solidFill>
                  <a:srgbClr val="000000"/>
                </a:solidFill>
                <a:effectLst/>
                <a:latin typeface="Consolas" panose="020B0609020204030204" pitchFamily="49" charset="0"/>
              </a:rPr>
              <a:t> + </a:t>
            </a:r>
            <a:r>
              <a:rPr lang="it-IT" sz="1100" b="0" dirty="0" err="1">
                <a:solidFill>
                  <a:srgbClr val="000000"/>
                </a:solidFill>
                <a:effectLst/>
                <a:latin typeface="Consolas" panose="020B0609020204030204" pitchFamily="49" charset="0"/>
              </a:rPr>
              <a:t>threadIdx.y</a:t>
            </a:r>
            <a:r>
              <a:rPr lang="it-IT" sz="1100" b="0" dirty="0">
                <a:solidFill>
                  <a:srgbClr val="000000"/>
                </a:solidFill>
                <a:effectLst/>
                <a:latin typeface="Consolas" panose="020B0609020204030204" pitchFamily="49" charset="0"/>
              </a:rPr>
              <a:t>;</a:t>
            </a:r>
            <a:r>
              <a:rPr lang="it-IT" sz="1100" b="0" dirty="0">
                <a:solidFill>
                  <a:srgbClr val="008000"/>
                </a:solidFill>
                <a:effectLst/>
                <a:latin typeface="Consolas" panose="020B0609020204030204" pitchFamily="49" charset="0"/>
              </a:rPr>
              <a:t> // </a:t>
            </a:r>
            <a:r>
              <a:rPr lang="it-IT" sz="1100" b="0" dirty="0" err="1">
                <a:solidFill>
                  <a:srgbClr val="008000"/>
                </a:solidFill>
                <a:effectLst/>
                <a:latin typeface="Consolas" panose="020B0609020204030204" pitchFamily="49" charset="0"/>
              </a:rPr>
              <a:t>Row</a:t>
            </a:r>
            <a:r>
              <a:rPr lang="it-IT" sz="1100" b="0" dirty="0">
                <a:solidFill>
                  <a:srgbClr val="008000"/>
                </a:solidFill>
                <a:effectLst/>
                <a:latin typeface="Consolas" panose="020B0609020204030204" pitchFamily="49" charset="0"/>
              </a:rPr>
              <a:t> index.</a:t>
            </a:r>
            <a:endParaRPr lang="it-IT" sz="1100" b="0" dirty="0">
              <a:solidFill>
                <a:srgbClr val="000000"/>
              </a:solidFill>
              <a:effectLst/>
              <a:latin typeface="Consolas" panose="020B0609020204030204" pitchFamily="49" charset="0"/>
            </a:endParaRPr>
          </a:p>
          <a:p>
            <a:br>
              <a:rPr lang="it-IT" sz="1100" b="0" dirty="0">
                <a:solidFill>
                  <a:srgbClr val="000000"/>
                </a:solidFill>
                <a:effectLst/>
                <a:latin typeface="Consolas" panose="020B0609020204030204" pitchFamily="49" charset="0"/>
              </a:rPr>
            </a:br>
            <a:r>
              <a:rPr lang="it-IT" sz="1100" b="0" dirty="0">
                <a:solidFill>
                  <a:srgbClr val="008000"/>
                </a:solidFill>
                <a:effectLst/>
                <a:latin typeface="Consolas" panose="020B0609020204030204" pitchFamily="49" charset="0"/>
              </a:rPr>
              <a:t>    // Check </a:t>
            </a:r>
            <a:r>
              <a:rPr lang="it-IT" sz="1100" b="0" dirty="0" err="1">
                <a:solidFill>
                  <a:srgbClr val="008000"/>
                </a:solidFill>
                <a:effectLst/>
                <a:latin typeface="Consolas" panose="020B0609020204030204" pitchFamily="49" charset="0"/>
              </a:rPr>
              <a:t>if</a:t>
            </a:r>
            <a:r>
              <a:rPr lang="it-IT" sz="1100" b="0" dirty="0">
                <a:solidFill>
                  <a:srgbClr val="008000"/>
                </a:solidFill>
                <a:effectLst/>
                <a:latin typeface="Consolas" panose="020B0609020204030204" pitchFamily="49" charset="0"/>
              </a:rPr>
              <a:t> the </a:t>
            </a:r>
            <a:r>
              <a:rPr lang="it-IT" sz="1100" b="0" dirty="0" err="1">
                <a:solidFill>
                  <a:srgbClr val="008000"/>
                </a:solidFill>
                <a:effectLst/>
                <a:latin typeface="Consolas" panose="020B0609020204030204" pitchFamily="49" charset="0"/>
              </a:rPr>
              <a:t>thread</a:t>
            </a:r>
            <a:r>
              <a:rPr lang="it-IT" sz="1100" b="0" dirty="0">
                <a:solidFill>
                  <a:srgbClr val="008000"/>
                </a:solidFill>
                <a:effectLst/>
                <a:latin typeface="Consolas" panose="020B0609020204030204" pitchFamily="49" charset="0"/>
              </a:rPr>
              <a:t> </a:t>
            </a:r>
            <a:r>
              <a:rPr lang="it-IT" sz="1100" b="0" dirty="0" err="1">
                <a:solidFill>
                  <a:srgbClr val="008000"/>
                </a:solidFill>
                <a:effectLst/>
                <a:latin typeface="Consolas" panose="020B0609020204030204" pitchFamily="49" charset="0"/>
              </a:rPr>
              <a:t>is</a:t>
            </a:r>
            <a:r>
              <a:rPr lang="it-IT" sz="1100" b="0" dirty="0">
                <a:solidFill>
                  <a:srgbClr val="008000"/>
                </a:solidFill>
                <a:effectLst/>
                <a:latin typeface="Consolas" panose="020B0609020204030204" pitchFamily="49" charset="0"/>
              </a:rPr>
              <a:t> </a:t>
            </a:r>
            <a:r>
              <a:rPr lang="it-IT" sz="1100" b="0" dirty="0" err="1">
                <a:solidFill>
                  <a:srgbClr val="008000"/>
                </a:solidFill>
                <a:effectLst/>
                <a:latin typeface="Consolas" panose="020B0609020204030204" pitchFamily="49" charset="0"/>
              </a:rPr>
              <a:t>within</a:t>
            </a:r>
            <a:r>
              <a:rPr lang="it-IT" sz="1100" b="0" dirty="0">
                <a:solidFill>
                  <a:srgbClr val="008000"/>
                </a:solidFill>
                <a:effectLst/>
                <a:latin typeface="Consolas" panose="020B0609020204030204" pitchFamily="49" charset="0"/>
              </a:rPr>
              <a:t> the image bounds.</a:t>
            </a:r>
            <a:endParaRPr lang="it-IT" sz="1100" b="0" dirty="0">
              <a:solidFill>
                <a:srgbClr val="000000"/>
              </a:solidFill>
              <a:effectLst/>
              <a:latin typeface="Consolas" panose="020B0609020204030204" pitchFamily="49" charset="0"/>
            </a:endParaRPr>
          </a:p>
          <a:p>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if</a:t>
            </a:r>
            <a:r>
              <a:rPr lang="it-IT" sz="1100" b="0" dirty="0">
                <a:solidFill>
                  <a:srgbClr val="000000"/>
                </a:solidFill>
                <a:effectLst/>
                <a:latin typeface="Consolas" panose="020B0609020204030204" pitchFamily="49" charset="0"/>
              </a:rPr>
              <a:t>(x &lt; </a:t>
            </a:r>
            <a:r>
              <a:rPr lang="it-IT" sz="1100" b="0" dirty="0" err="1">
                <a:solidFill>
                  <a:srgbClr val="808080"/>
                </a:solidFill>
                <a:effectLst/>
                <a:latin typeface="Consolas" panose="020B0609020204030204" pitchFamily="49" charset="0"/>
              </a:rPr>
              <a:t>width</a:t>
            </a:r>
            <a:r>
              <a:rPr lang="it-IT" sz="1100" b="0" dirty="0">
                <a:solidFill>
                  <a:srgbClr val="000000"/>
                </a:solidFill>
                <a:effectLst/>
                <a:latin typeface="Consolas" panose="020B0609020204030204" pitchFamily="49" charset="0"/>
              </a:rPr>
              <a:t> &amp;&amp; y &lt; </a:t>
            </a:r>
            <a:r>
              <a:rPr lang="it-IT" sz="1100" b="0" dirty="0" err="1">
                <a:solidFill>
                  <a:srgbClr val="808080"/>
                </a:solidFill>
                <a:effectLst/>
                <a:latin typeface="Consolas" panose="020B0609020204030204" pitchFamily="49" charset="0"/>
              </a:rPr>
              <a:t>height</a:t>
            </a:r>
            <a:r>
              <a:rPr lang="it-IT" sz="1100" b="0" dirty="0">
                <a:solidFill>
                  <a:srgbClr val="000000"/>
                </a:solidFill>
                <a:effectLst/>
                <a:latin typeface="Consolas" panose="020B0609020204030204" pitchFamily="49" charset="0"/>
              </a:rPr>
              <a:t>) {</a:t>
            </a:r>
          </a:p>
          <a:p>
            <a:r>
              <a:rPr lang="it-IT" sz="1100" b="0" dirty="0">
                <a:solidFill>
                  <a:srgbClr val="000000"/>
                </a:solidFill>
                <a:effectLst/>
                <a:latin typeface="Consolas" panose="020B0609020204030204" pitchFamily="49" charset="0"/>
              </a:rPr>
              <a:t>        </a:t>
            </a:r>
            <a:r>
              <a:rPr lang="it-IT" sz="1100" b="0" dirty="0">
                <a:solidFill>
                  <a:srgbClr val="0000FF"/>
                </a:solidFill>
                <a:effectLst/>
                <a:latin typeface="Consolas" panose="020B0609020204030204" pitchFamily="49" charset="0"/>
              </a:rPr>
              <a:t>for</a:t>
            </a:r>
            <a:r>
              <a:rPr lang="it-IT" sz="1100" b="0" dirty="0">
                <a:solidFill>
                  <a:srgbClr val="000000"/>
                </a:solidFill>
                <a:effectLst/>
                <a:latin typeface="Consolas" panose="020B0609020204030204" pitchFamily="49" charset="0"/>
              </a:rPr>
              <a:t>(</a:t>
            </a:r>
            <a:r>
              <a:rPr lang="it-IT" sz="1100" b="0" dirty="0" err="1">
                <a:solidFill>
                  <a:srgbClr val="0000FF"/>
                </a:solidFill>
                <a:effectLst/>
                <a:latin typeface="Consolas" panose="020B0609020204030204" pitchFamily="49" charset="0"/>
              </a:rPr>
              <a:t>int</a:t>
            </a:r>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channel</a:t>
            </a:r>
            <a:r>
              <a:rPr lang="it-IT" sz="1100" b="0" dirty="0">
                <a:solidFill>
                  <a:srgbClr val="000000"/>
                </a:solidFill>
                <a:effectLst/>
                <a:latin typeface="Consolas" panose="020B0609020204030204" pitchFamily="49" charset="0"/>
              </a:rPr>
              <a:t> = </a:t>
            </a:r>
            <a:r>
              <a:rPr lang="it-IT" sz="1100" b="0" dirty="0">
                <a:solidFill>
                  <a:srgbClr val="098658"/>
                </a:solidFill>
                <a:effectLst/>
                <a:latin typeface="Consolas" panose="020B0609020204030204" pitchFamily="49" charset="0"/>
              </a:rPr>
              <a:t>0</a:t>
            </a:r>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channel</a:t>
            </a:r>
            <a:r>
              <a:rPr lang="it-IT" sz="1100" b="0" dirty="0">
                <a:solidFill>
                  <a:srgbClr val="000000"/>
                </a:solidFill>
                <a:effectLst/>
                <a:latin typeface="Consolas" panose="020B0609020204030204" pitchFamily="49" charset="0"/>
              </a:rPr>
              <a:t> &lt; </a:t>
            </a:r>
            <a:r>
              <a:rPr lang="it-IT" sz="1100" b="0" dirty="0" err="1">
                <a:solidFill>
                  <a:srgbClr val="808080"/>
                </a:solidFill>
                <a:effectLst/>
                <a:latin typeface="Consolas" panose="020B0609020204030204" pitchFamily="49" charset="0"/>
              </a:rPr>
              <a:t>channels</a:t>
            </a:r>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channel</a:t>
            </a:r>
            <a:r>
              <a:rPr lang="it-IT" sz="1100" b="0" dirty="0">
                <a:solidFill>
                  <a:srgbClr val="000000"/>
                </a:solidFill>
                <a:effectLst/>
                <a:latin typeface="Consolas" panose="020B0609020204030204" pitchFamily="49" charset="0"/>
              </a:rPr>
              <a:t>++) {</a:t>
            </a:r>
          </a:p>
          <a:p>
            <a:r>
              <a:rPr lang="it-IT" sz="1100" b="0" dirty="0">
                <a:solidFill>
                  <a:srgbClr val="008000"/>
                </a:solidFill>
                <a:effectLst/>
                <a:latin typeface="Consolas" panose="020B0609020204030204" pitchFamily="49" charset="0"/>
              </a:rPr>
              <a:t>            // Output </a:t>
            </a:r>
            <a:r>
              <a:rPr lang="it-IT" sz="1100" b="0" dirty="0" err="1">
                <a:solidFill>
                  <a:srgbClr val="008000"/>
                </a:solidFill>
                <a:effectLst/>
                <a:latin typeface="Consolas" panose="020B0609020204030204" pitchFamily="49" charset="0"/>
              </a:rPr>
              <a:t>value</a:t>
            </a:r>
            <a:r>
              <a:rPr lang="it-IT" sz="1100" b="0" dirty="0">
                <a:solidFill>
                  <a:srgbClr val="008000"/>
                </a:solidFill>
                <a:effectLst/>
                <a:latin typeface="Consolas" panose="020B0609020204030204" pitchFamily="49" charset="0"/>
              </a:rPr>
              <a:t> for the </a:t>
            </a:r>
            <a:r>
              <a:rPr lang="it-IT" sz="1100" b="0" dirty="0" err="1">
                <a:solidFill>
                  <a:srgbClr val="008000"/>
                </a:solidFill>
                <a:effectLst/>
                <a:latin typeface="Consolas" panose="020B0609020204030204" pitchFamily="49" charset="0"/>
              </a:rPr>
              <a:t>current</a:t>
            </a:r>
            <a:r>
              <a:rPr lang="it-IT" sz="1100" b="0" dirty="0">
                <a:solidFill>
                  <a:srgbClr val="008000"/>
                </a:solidFill>
                <a:effectLst/>
                <a:latin typeface="Consolas" panose="020B0609020204030204" pitchFamily="49" charset="0"/>
              </a:rPr>
              <a:t> pixel.</a:t>
            </a:r>
            <a:endParaRPr lang="it-IT" sz="1100" b="0" dirty="0">
              <a:solidFill>
                <a:srgbClr val="000000"/>
              </a:solidFill>
              <a:effectLst/>
              <a:latin typeface="Consolas" panose="020B0609020204030204" pitchFamily="49" charset="0"/>
            </a:endParaRPr>
          </a:p>
          <a:p>
            <a:r>
              <a:rPr lang="it-IT" sz="1100" b="0" dirty="0">
                <a:solidFill>
                  <a:srgbClr val="000000"/>
                </a:solidFill>
                <a:effectLst/>
                <a:latin typeface="Consolas" panose="020B0609020204030204" pitchFamily="49" charset="0"/>
              </a:rPr>
              <a:t>            </a:t>
            </a:r>
            <a:r>
              <a:rPr lang="it-IT" sz="1100" b="0" dirty="0">
                <a:solidFill>
                  <a:srgbClr val="0000FF"/>
                </a:solidFill>
                <a:effectLst/>
                <a:latin typeface="Consolas" panose="020B0609020204030204" pitchFamily="49" charset="0"/>
              </a:rPr>
              <a:t>float</a:t>
            </a:r>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output_value</a:t>
            </a:r>
            <a:r>
              <a:rPr lang="it-IT" sz="1100" b="0" dirty="0">
                <a:solidFill>
                  <a:srgbClr val="000000"/>
                </a:solidFill>
                <a:effectLst/>
                <a:latin typeface="Consolas" panose="020B0609020204030204" pitchFamily="49" charset="0"/>
              </a:rPr>
              <a:t> = </a:t>
            </a:r>
            <a:r>
              <a:rPr lang="it-IT" sz="1100" b="0" dirty="0">
                <a:solidFill>
                  <a:srgbClr val="098658"/>
                </a:solidFill>
                <a:effectLst/>
                <a:latin typeface="Consolas" panose="020B0609020204030204" pitchFamily="49" charset="0"/>
              </a:rPr>
              <a:t>0.0f</a:t>
            </a:r>
            <a:r>
              <a:rPr lang="it-IT" sz="1100" b="0" dirty="0">
                <a:solidFill>
                  <a:srgbClr val="000000"/>
                </a:solidFill>
                <a:effectLst/>
                <a:latin typeface="Consolas" panose="020B0609020204030204" pitchFamily="49" charset="0"/>
              </a:rPr>
              <a:t>;</a:t>
            </a:r>
          </a:p>
          <a:p>
            <a:br>
              <a:rPr lang="it-IT" sz="1100" b="0" dirty="0">
                <a:solidFill>
                  <a:srgbClr val="000000"/>
                </a:solidFill>
                <a:effectLst/>
                <a:latin typeface="Consolas" panose="020B0609020204030204" pitchFamily="49" charset="0"/>
              </a:rPr>
            </a:br>
            <a:r>
              <a:rPr lang="it-IT" sz="1100" b="0" dirty="0">
                <a:solidFill>
                  <a:srgbClr val="008000"/>
                </a:solidFill>
                <a:effectLst/>
                <a:latin typeface="Consolas" panose="020B0609020204030204" pitchFamily="49" charset="0"/>
              </a:rPr>
              <a:t>            // Iterate over the kernel.</a:t>
            </a:r>
            <a:endParaRPr lang="it-IT" sz="1100" b="0" dirty="0">
              <a:solidFill>
                <a:srgbClr val="000000"/>
              </a:solidFill>
              <a:effectLst/>
              <a:latin typeface="Consolas" panose="020B0609020204030204" pitchFamily="49" charset="0"/>
            </a:endParaRPr>
          </a:p>
          <a:p>
            <a:r>
              <a:rPr lang="it-IT" sz="1100" b="0" dirty="0">
                <a:solidFill>
                  <a:srgbClr val="000000"/>
                </a:solidFill>
                <a:effectLst/>
                <a:latin typeface="Consolas" panose="020B0609020204030204" pitchFamily="49" charset="0"/>
              </a:rPr>
              <a:t>            </a:t>
            </a:r>
            <a:r>
              <a:rPr lang="it-IT" sz="1100" b="0" dirty="0">
                <a:solidFill>
                  <a:srgbClr val="0000FF"/>
                </a:solidFill>
                <a:effectLst/>
                <a:latin typeface="Consolas" panose="020B0609020204030204" pitchFamily="49" charset="0"/>
              </a:rPr>
              <a:t>for</a:t>
            </a:r>
            <a:r>
              <a:rPr lang="it-IT" sz="1100" b="0" dirty="0">
                <a:solidFill>
                  <a:srgbClr val="000000"/>
                </a:solidFill>
                <a:effectLst/>
                <a:latin typeface="Consolas" panose="020B0609020204030204" pitchFamily="49" charset="0"/>
              </a:rPr>
              <a:t>(</a:t>
            </a:r>
            <a:r>
              <a:rPr lang="it-IT" sz="1100" b="0" dirty="0" err="1">
                <a:solidFill>
                  <a:srgbClr val="0000FF"/>
                </a:solidFill>
                <a:effectLst/>
                <a:latin typeface="Consolas" panose="020B0609020204030204" pitchFamily="49" charset="0"/>
              </a:rPr>
              <a:t>int</a:t>
            </a:r>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ky</a:t>
            </a:r>
            <a:r>
              <a:rPr lang="it-IT" sz="1100" b="0" dirty="0">
                <a:solidFill>
                  <a:srgbClr val="000000"/>
                </a:solidFill>
                <a:effectLst/>
                <a:latin typeface="Consolas" panose="020B0609020204030204" pitchFamily="49" charset="0"/>
              </a:rPr>
              <a:t> = </a:t>
            </a:r>
            <a:r>
              <a:rPr lang="it-IT" sz="1100" b="0" dirty="0">
                <a:solidFill>
                  <a:srgbClr val="098658"/>
                </a:solidFill>
                <a:effectLst/>
                <a:latin typeface="Consolas" panose="020B0609020204030204" pitchFamily="49" charset="0"/>
              </a:rPr>
              <a:t>0</a:t>
            </a:r>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ky</a:t>
            </a:r>
            <a:r>
              <a:rPr lang="it-IT" sz="1100" b="0" dirty="0">
                <a:solidFill>
                  <a:srgbClr val="000000"/>
                </a:solidFill>
                <a:effectLst/>
                <a:latin typeface="Consolas" panose="020B0609020204030204" pitchFamily="49" charset="0"/>
              </a:rPr>
              <a:t> &lt; </a:t>
            </a:r>
            <a:r>
              <a:rPr lang="it-IT" sz="1100" b="0" dirty="0" err="1">
                <a:solidFill>
                  <a:srgbClr val="808080"/>
                </a:solidFill>
                <a:effectLst/>
                <a:latin typeface="Consolas" panose="020B0609020204030204" pitchFamily="49" charset="0"/>
              </a:rPr>
              <a:t>kernel_height</a:t>
            </a:r>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ky</a:t>
            </a:r>
            <a:r>
              <a:rPr lang="it-IT" sz="1100" b="0" dirty="0">
                <a:solidFill>
                  <a:srgbClr val="000000"/>
                </a:solidFill>
                <a:effectLst/>
                <a:latin typeface="Consolas" panose="020B0609020204030204" pitchFamily="49" charset="0"/>
              </a:rPr>
              <a:t>++) {</a:t>
            </a:r>
          </a:p>
          <a:p>
            <a:r>
              <a:rPr lang="it-IT" sz="1100" b="0" dirty="0">
                <a:solidFill>
                  <a:srgbClr val="000000"/>
                </a:solidFill>
                <a:effectLst/>
                <a:latin typeface="Consolas" panose="020B0609020204030204" pitchFamily="49" charset="0"/>
              </a:rPr>
              <a:t>                </a:t>
            </a:r>
            <a:r>
              <a:rPr lang="it-IT" sz="1100" b="0" dirty="0">
                <a:solidFill>
                  <a:srgbClr val="0000FF"/>
                </a:solidFill>
                <a:effectLst/>
                <a:latin typeface="Consolas" panose="020B0609020204030204" pitchFamily="49" charset="0"/>
              </a:rPr>
              <a:t>for</a:t>
            </a:r>
            <a:r>
              <a:rPr lang="it-IT" sz="1100" b="0" dirty="0">
                <a:solidFill>
                  <a:srgbClr val="000000"/>
                </a:solidFill>
                <a:effectLst/>
                <a:latin typeface="Consolas" panose="020B0609020204030204" pitchFamily="49" charset="0"/>
              </a:rPr>
              <a:t>(</a:t>
            </a:r>
            <a:r>
              <a:rPr lang="it-IT" sz="1100" b="0" dirty="0" err="1">
                <a:solidFill>
                  <a:srgbClr val="0000FF"/>
                </a:solidFill>
                <a:effectLst/>
                <a:latin typeface="Consolas" panose="020B0609020204030204" pitchFamily="49" charset="0"/>
              </a:rPr>
              <a:t>int</a:t>
            </a:r>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kx</a:t>
            </a:r>
            <a:r>
              <a:rPr lang="it-IT" sz="1100" b="0" dirty="0">
                <a:solidFill>
                  <a:srgbClr val="000000"/>
                </a:solidFill>
                <a:effectLst/>
                <a:latin typeface="Consolas" panose="020B0609020204030204" pitchFamily="49" charset="0"/>
              </a:rPr>
              <a:t> = </a:t>
            </a:r>
            <a:r>
              <a:rPr lang="it-IT" sz="1100" b="0" dirty="0">
                <a:solidFill>
                  <a:srgbClr val="098658"/>
                </a:solidFill>
                <a:effectLst/>
                <a:latin typeface="Consolas" panose="020B0609020204030204" pitchFamily="49" charset="0"/>
              </a:rPr>
              <a:t>0</a:t>
            </a:r>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kx</a:t>
            </a:r>
            <a:r>
              <a:rPr lang="it-IT" sz="1100" b="0" dirty="0">
                <a:solidFill>
                  <a:srgbClr val="000000"/>
                </a:solidFill>
                <a:effectLst/>
                <a:latin typeface="Consolas" panose="020B0609020204030204" pitchFamily="49" charset="0"/>
              </a:rPr>
              <a:t> &lt; </a:t>
            </a:r>
            <a:r>
              <a:rPr lang="it-IT" sz="1100" b="0" dirty="0" err="1">
                <a:solidFill>
                  <a:srgbClr val="808080"/>
                </a:solidFill>
                <a:effectLst/>
                <a:latin typeface="Consolas" panose="020B0609020204030204" pitchFamily="49" charset="0"/>
              </a:rPr>
              <a:t>kernel_width</a:t>
            </a:r>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kx</a:t>
            </a:r>
            <a:r>
              <a:rPr lang="it-IT" sz="1100" b="0" dirty="0">
                <a:solidFill>
                  <a:srgbClr val="000000"/>
                </a:solidFill>
                <a:effectLst/>
                <a:latin typeface="Consolas" panose="020B0609020204030204" pitchFamily="49" charset="0"/>
              </a:rPr>
              <a:t>++) {</a:t>
            </a:r>
          </a:p>
          <a:p>
            <a:r>
              <a:rPr lang="it-IT" sz="1100" b="0" dirty="0">
                <a:solidFill>
                  <a:srgbClr val="008000"/>
                </a:solidFill>
                <a:effectLst/>
                <a:latin typeface="Consolas" panose="020B0609020204030204" pitchFamily="49" charset="0"/>
              </a:rPr>
              <a:t>                    // </a:t>
            </a:r>
            <a:r>
              <a:rPr lang="it-IT" sz="1100" b="0" dirty="0" err="1">
                <a:solidFill>
                  <a:srgbClr val="008000"/>
                </a:solidFill>
                <a:effectLst/>
                <a:latin typeface="Consolas" panose="020B0609020204030204" pitchFamily="49" charset="0"/>
              </a:rPr>
              <a:t>Get</a:t>
            </a:r>
            <a:r>
              <a:rPr lang="it-IT" sz="1100" b="0" dirty="0">
                <a:solidFill>
                  <a:srgbClr val="008000"/>
                </a:solidFill>
                <a:effectLst/>
                <a:latin typeface="Consolas" panose="020B0609020204030204" pitchFamily="49" charset="0"/>
              </a:rPr>
              <a:t> the pixel index to be </a:t>
            </a:r>
            <a:r>
              <a:rPr lang="it-IT" sz="1100" b="0" dirty="0" err="1">
                <a:solidFill>
                  <a:srgbClr val="008000"/>
                </a:solidFill>
                <a:effectLst/>
                <a:latin typeface="Consolas" panose="020B0609020204030204" pitchFamily="49" charset="0"/>
              </a:rPr>
              <a:t>convolved</a:t>
            </a:r>
            <a:r>
              <a:rPr lang="it-IT" sz="1100" b="0" dirty="0">
                <a:solidFill>
                  <a:srgbClr val="008000"/>
                </a:solidFill>
                <a:effectLst/>
                <a:latin typeface="Consolas" panose="020B0609020204030204" pitchFamily="49" charset="0"/>
              </a:rPr>
              <a:t>.</a:t>
            </a:r>
            <a:endParaRPr lang="it-IT" sz="1100" b="0" dirty="0">
              <a:solidFill>
                <a:srgbClr val="000000"/>
              </a:solidFill>
              <a:effectLst/>
              <a:latin typeface="Consolas" panose="020B0609020204030204" pitchFamily="49" charset="0"/>
            </a:endParaRPr>
          </a:p>
          <a:p>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const</a:t>
            </a:r>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int</a:t>
            </a:r>
            <a:r>
              <a:rPr lang="it-IT" sz="1100" b="0" dirty="0">
                <a:solidFill>
                  <a:srgbClr val="000000"/>
                </a:solidFill>
                <a:effectLst/>
                <a:latin typeface="Consolas" panose="020B0609020204030204" pitchFamily="49" charset="0"/>
              </a:rPr>
              <a:t> col = x + </a:t>
            </a:r>
            <a:r>
              <a:rPr lang="it-IT" sz="1100" b="0" dirty="0" err="1">
                <a:solidFill>
                  <a:srgbClr val="000000"/>
                </a:solidFill>
                <a:effectLst/>
                <a:latin typeface="Consolas" panose="020B0609020204030204" pitchFamily="49" charset="0"/>
              </a:rPr>
              <a:t>kx</a:t>
            </a:r>
            <a:r>
              <a:rPr lang="it-IT" sz="1100" b="0" dirty="0">
                <a:solidFill>
                  <a:srgbClr val="000000"/>
                </a:solidFill>
                <a:effectLst/>
                <a:latin typeface="Consolas" panose="020B0609020204030204" pitchFamily="49" charset="0"/>
              </a:rPr>
              <a:t> - </a:t>
            </a:r>
            <a:r>
              <a:rPr lang="it-IT" sz="1100" b="0" dirty="0" err="1">
                <a:solidFill>
                  <a:srgbClr val="000000"/>
                </a:solidFill>
                <a:effectLst/>
                <a:latin typeface="Consolas" panose="020B0609020204030204" pitchFamily="49" charset="0"/>
              </a:rPr>
              <a:t>floor</a:t>
            </a:r>
            <a:r>
              <a:rPr lang="it-IT" sz="1100" b="0" dirty="0">
                <a:solidFill>
                  <a:srgbClr val="000000"/>
                </a:solidFill>
                <a:effectLst/>
                <a:latin typeface="Consolas" panose="020B0609020204030204" pitchFamily="49" charset="0"/>
              </a:rPr>
              <a:t>((</a:t>
            </a:r>
            <a:r>
              <a:rPr lang="it-IT" sz="1100" b="0" dirty="0">
                <a:solidFill>
                  <a:srgbClr val="0000FF"/>
                </a:solidFill>
                <a:effectLst/>
                <a:latin typeface="Consolas" panose="020B0609020204030204" pitchFamily="49" charset="0"/>
              </a:rPr>
              <a:t>float</a:t>
            </a:r>
            <a:r>
              <a:rPr lang="it-IT" sz="1100" b="0" dirty="0">
                <a:solidFill>
                  <a:srgbClr val="000000"/>
                </a:solidFill>
                <a:effectLst/>
                <a:latin typeface="Consolas" panose="020B0609020204030204" pitchFamily="49" charset="0"/>
              </a:rPr>
              <a:t>)</a:t>
            </a:r>
            <a:r>
              <a:rPr lang="it-IT" sz="1100" b="0" dirty="0" err="1">
                <a:solidFill>
                  <a:srgbClr val="808080"/>
                </a:solidFill>
                <a:effectLst/>
                <a:latin typeface="Consolas" panose="020B0609020204030204" pitchFamily="49" charset="0"/>
              </a:rPr>
              <a:t>kernel_width</a:t>
            </a:r>
            <a:r>
              <a:rPr lang="it-IT" sz="1100" b="0" dirty="0">
                <a:solidFill>
                  <a:srgbClr val="000000"/>
                </a:solidFill>
                <a:effectLst/>
                <a:latin typeface="Consolas" panose="020B0609020204030204" pitchFamily="49" charset="0"/>
              </a:rPr>
              <a:t>/</a:t>
            </a:r>
            <a:r>
              <a:rPr lang="it-IT" sz="1100" b="0" dirty="0">
                <a:solidFill>
                  <a:srgbClr val="098658"/>
                </a:solidFill>
                <a:effectLst/>
                <a:latin typeface="Consolas" panose="020B0609020204030204" pitchFamily="49" charset="0"/>
              </a:rPr>
              <a:t>2</a:t>
            </a:r>
            <a:r>
              <a:rPr lang="it-IT" sz="1100" b="0" dirty="0">
                <a:solidFill>
                  <a:srgbClr val="000000"/>
                </a:solidFill>
                <a:effectLst/>
                <a:latin typeface="Consolas" panose="020B0609020204030204" pitchFamily="49" charset="0"/>
              </a:rPr>
              <a:t>) + </a:t>
            </a:r>
            <a:r>
              <a:rPr lang="it-IT" sz="1100" b="0" dirty="0" err="1">
                <a:solidFill>
                  <a:srgbClr val="808080"/>
                </a:solidFill>
                <a:effectLst/>
                <a:latin typeface="Consolas" panose="020B0609020204030204" pitchFamily="49" charset="0"/>
              </a:rPr>
              <a:t>padding_width</a:t>
            </a:r>
            <a:r>
              <a:rPr lang="it-IT" sz="1100" b="0" dirty="0">
                <a:solidFill>
                  <a:srgbClr val="000000"/>
                </a:solidFill>
                <a:effectLst/>
                <a:latin typeface="Consolas" panose="020B0609020204030204" pitchFamily="49" charset="0"/>
              </a:rPr>
              <a:t>;</a:t>
            </a:r>
            <a:endParaRPr lang="it-IT" sz="1100" dirty="0">
              <a:solidFill>
                <a:srgbClr val="008000"/>
              </a:solidFill>
              <a:latin typeface="Consolas" panose="020B0609020204030204" pitchFamily="49" charset="0"/>
            </a:endParaRPr>
          </a:p>
          <a:p>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const</a:t>
            </a:r>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int</a:t>
            </a:r>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row</a:t>
            </a:r>
            <a:r>
              <a:rPr lang="it-IT" sz="1100" b="0" dirty="0">
                <a:solidFill>
                  <a:srgbClr val="000000"/>
                </a:solidFill>
                <a:effectLst/>
                <a:latin typeface="Consolas" panose="020B0609020204030204" pitchFamily="49" charset="0"/>
              </a:rPr>
              <a:t> = y + </a:t>
            </a:r>
            <a:r>
              <a:rPr lang="it-IT" sz="1100" b="0" dirty="0" err="1">
                <a:solidFill>
                  <a:srgbClr val="000000"/>
                </a:solidFill>
                <a:effectLst/>
                <a:latin typeface="Consolas" panose="020B0609020204030204" pitchFamily="49" charset="0"/>
              </a:rPr>
              <a:t>ky</a:t>
            </a:r>
            <a:r>
              <a:rPr lang="it-IT" sz="1100" b="0" dirty="0">
                <a:solidFill>
                  <a:srgbClr val="000000"/>
                </a:solidFill>
                <a:effectLst/>
                <a:latin typeface="Consolas" panose="020B0609020204030204" pitchFamily="49" charset="0"/>
              </a:rPr>
              <a:t> - </a:t>
            </a:r>
            <a:r>
              <a:rPr lang="it-IT" sz="1100" b="0" dirty="0" err="1">
                <a:solidFill>
                  <a:srgbClr val="000000"/>
                </a:solidFill>
                <a:effectLst/>
                <a:latin typeface="Consolas" panose="020B0609020204030204" pitchFamily="49" charset="0"/>
              </a:rPr>
              <a:t>floor</a:t>
            </a:r>
            <a:r>
              <a:rPr lang="it-IT" sz="1100" b="0" dirty="0">
                <a:solidFill>
                  <a:srgbClr val="000000"/>
                </a:solidFill>
                <a:effectLst/>
                <a:latin typeface="Consolas" panose="020B0609020204030204" pitchFamily="49" charset="0"/>
              </a:rPr>
              <a:t>((</a:t>
            </a:r>
            <a:r>
              <a:rPr lang="it-IT" sz="1100" b="0" dirty="0">
                <a:solidFill>
                  <a:srgbClr val="0000FF"/>
                </a:solidFill>
                <a:effectLst/>
                <a:latin typeface="Consolas" panose="020B0609020204030204" pitchFamily="49" charset="0"/>
              </a:rPr>
              <a:t>float</a:t>
            </a:r>
            <a:r>
              <a:rPr lang="it-IT" sz="1100" b="0" dirty="0">
                <a:solidFill>
                  <a:srgbClr val="000000"/>
                </a:solidFill>
                <a:effectLst/>
                <a:latin typeface="Consolas" panose="020B0609020204030204" pitchFamily="49" charset="0"/>
              </a:rPr>
              <a:t>)</a:t>
            </a:r>
            <a:r>
              <a:rPr lang="it-IT" sz="1100" b="0" dirty="0" err="1">
                <a:solidFill>
                  <a:srgbClr val="808080"/>
                </a:solidFill>
                <a:effectLst/>
                <a:latin typeface="Consolas" panose="020B0609020204030204" pitchFamily="49" charset="0"/>
              </a:rPr>
              <a:t>kernel_height</a:t>
            </a:r>
            <a:r>
              <a:rPr lang="it-IT" sz="1100" b="0" dirty="0">
                <a:solidFill>
                  <a:srgbClr val="000000"/>
                </a:solidFill>
                <a:effectLst/>
                <a:latin typeface="Consolas" panose="020B0609020204030204" pitchFamily="49" charset="0"/>
              </a:rPr>
              <a:t>/</a:t>
            </a:r>
            <a:r>
              <a:rPr lang="it-IT" sz="1100" b="0" dirty="0">
                <a:solidFill>
                  <a:srgbClr val="098658"/>
                </a:solidFill>
                <a:effectLst/>
                <a:latin typeface="Consolas" panose="020B0609020204030204" pitchFamily="49" charset="0"/>
              </a:rPr>
              <a:t>2</a:t>
            </a:r>
            <a:r>
              <a:rPr lang="it-IT" sz="1100" b="0" dirty="0">
                <a:solidFill>
                  <a:srgbClr val="000000"/>
                </a:solidFill>
                <a:effectLst/>
                <a:latin typeface="Consolas" panose="020B0609020204030204" pitchFamily="49" charset="0"/>
              </a:rPr>
              <a:t>) + </a:t>
            </a:r>
            <a:r>
              <a:rPr lang="it-IT" sz="1100" b="0" dirty="0" err="1">
                <a:solidFill>
                  <a:srgbClr val="808080"/>
                </a:solidFill>
                <a:effectLst/>
                <a:latin typeface="Consolas" panose="020B0609020204030204" pitchFamily="49" charset="0"/>
              </a:rPr>
              <a:t>padding_height</a:t>
            </a:r>
            <a:r>
              <a:rPr lang="it-IT" sz="1100" b="0" dirty="0">
                <a:solidFill>
                  <a:srgbClr val="000000"/>
                </a:solidFill>
                <a:effectLst/>
                <a:latin typeface="Consolas" panose="020B0609020204030204" pitchFamily="49" charset="0"/>
              </a:rPr>
              <a:t>;</a:t>
            </a:r>
            <a:br>
              <a:rPr lang="it-IT" sz="1100" b="0" dirty="0">
                <a:solidFill>
                  <a:srgbClr val="000000"/>
                </a:solidFill>
                <a:effectLst/>
                <a:latin typeface="Consolas" panose="020B0609020204030204" pitchFamily="49" charset="0"/>
              </a:rPr>
            </a:br>
            <a:r>
              <a:rPr lang="it-IT" sz="1100" b="0" dirty="0">
                <a:solidFill>
                  <a:srgbClr val="008000"/>
                </a:solidFill>
                <a:effectLst/>
                <a:latin typeface="Consolas" panose="020B0609020204030204" pitchFamily="49" charset="0"/>
              </a:rPr>
              <a:t>                    // </a:t>
            </a:r>
            <a:r>
              <a:rPr lang="it-IT" sz="1100" b="0" dirty="0" err="1">
                <a:solidFill>
                  <a:srgbClr val="008000"/>
                </a:solidFill>
                <a:effectLst/>
                <a:latin typeface="Consolas" panose="020B0609020204030204" pitchFamily="49" charset="0"/>
              </a:rPr>
              <a:t>Add</a:t>
            </a:r>
            <a:r>
              <a:rPr lang="it-IT" sz="1100" b="0" dirty="0">
                <a:solidFill>
                  <a:srgbClr val="008000"/>
                </a:solidFill>
                <a:effectLst/>
                <a:latin typeface="Consolas" panose="020B0609020204030204" pitchFamily="49" charset="0"/>
              </a:rPr>
              <a:t> the </a:t>
            </a:r>
            <a:r>
              <a:rPr lang="it-IT" sz="1100" b="0" dirty="0" err="1">
                <a:solidFill>
                  <a:srgbClr val="008000"/>
                </a:solidFill>
                <a:effectLst/>
                <a:latin typeface="Consolas" panose="020B0609020204030204" pitchFamily="49" charset="0"/>
              </a:rPr>
              <a:t>convolution</a:t>
            </a:r>
            <a:r>
              <a:rPr lang="it-IT" sz="1100" b="0" dirty="0">
                <a:solidFill>
                  <a:srgbClr val="008000"/>
                </a:solidFill>
                <a:effectLst/>
                <a:latin typeface="Consolas" panose="020B0609020204030204" pitchFamily="49" charset="0"/>
              </a:rPr>
              <a:t> </a:t>
            </a:r>
            <a:r>
              <a:rPr lang="it-IT" sz="1100" b="0" dirty="0" err="1">
                <a:solidFill>
                  <a:srgbClr val="008000"/>
                </a:solidFill>
                <a:effectLst/>
                <a:latin typeface="Consolas" panose="020B0609020204030204" pitchFamily="49" charset="0"/>
              </a:rPr>
              <a:t>value</a:t>
            </a:r>
            <a:r>
              <a:rPr lang="it-IT" sz="1100" b="0" dirty="0">
                <a:solidFill>
                  <a:srgbClr val="008000"/>
                </a:solidFill>
                <a:effectLst/>
                <a:latin typeface="Consolas" panose="020B0609020204030204" pitchFamily="49" charset="0"/>
              </a:rPr>
              <a:t> to the output </a:t>
            </a:r>
            <a:r>
              <a:rPr lang="it-IT" sz="1100" b="0" dirty="0" err="1">
                <a:solidFill>
                  <a:srgbClr val="008000"/>
                </a:solidFill>
                <a:effectLst/>
                <a:latin typeface="Consolas" panose="020B0609020204030204" pitchFamily="49" charset="0"/>
              </a:rPr>
              <a:t>value</a:t>
            </a:r>
            <a:r>
              <a:rPr lang="it-IT" sz="1100" b="0" dirty="0">
                <a:solidFill>
                  <a:srgbClr val="008000"/>
                </a:solidFill>
                <a:effectLst/>
                <a:latin typeface="Consolas" panose="020B0609020204030204" pitchFamily="49" charset="0"/>
              </a:rPr>
              <a:t>.</a:t>
            </a:r>
            <a:endParaRPr lang="it-IT" sz="1100" b="0" dirty="0">
              <a:solidFill>
                <a:srgbClr val="000000"/>
              </a:solidFill>
              <a:effectLst/>
              <a:latin typeface="Consolas" panose="020B0609020204030204" pitchFamily="49" charset="0"/>
            </a:endParaRPr>
          </a:p>
          <a:p>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output_value</a:t>
            </a:r>
            <a:r>
              <a:rPr lang="it-IT" sz="1100" b="0" dirty="0">
                <a:solidFill>
                  <a:srgbClr val="000000"/>
                </a:solidFill>
                <a:effectLst/>
                <a:latin typeface="Consolas" panose="020B0609020204030204" pitchFamily="49" charset="0"/>
              </a:rPr>
              <a:t> += </a:t>
            </a:r>
            <a:r>
              <a:rPr lang="it-IT" sz="1100" b="0" dirty="0" err="1">
                <a:solidFill>
                  <a:srgbClr val="000000"/>
                </a:solidFill>
                <a:effectLst/>
                <a:latin typeface="Consolas" panose="020B0609020204030204" pitchFamily="49" charset="0"/>
              </a:rPr>
              <a:t>get_pixel_value</a:t>
            </a:r>
            <a:r>
              <a:rPr lang="it-IT" sz="1100" b="0" dirty="0">
                <a:solidFill>
                  <a:srgbClr val="000000"/>
                </a:solidFill>
                <a:effectLst/>
                <a:latin typeface="Consolas" panose="020B0609020204030204" pitchFamily="49" charset="0"/>
              </a:rPr>
              <a:t>(</a:t>
            </a:r>
            <a:r>
              <a:rPr lang="it-IT" sz="1100" b="0" dirty="0" err="1">
                <a:solidFill>
                  <a:srgbClr val="808080"/>
                </a:solidFill>
                <a:effectLst/>
                <a:latin typeface="Consolas" panose="020B0609020204030204" pitchFamily="49" charset="0"/>
              </a:rPr>
              <a:t>d_input</a:t>
            </a:r>
            <a:r>
              <a:rPr lang="it-IT" sz="1100" b="0" dirty="0">
                <a:solidFill>
                  <a:srgbClr val="000000"/>
                </a:solidFill>
                <a:effectLst/>
                <a:latin typeface="Consolas" panose="020B0609020204030204" pitchFamily="49" charset="0"/>
              </a:rPr>
              <a:t>, col, </a:t>
            </a:r>
            <a:r>
              <a:rPr lang="it-IT" sz="1100" b="0" dirty="0" err="1">
                <a:solidFill>
                  <a:srgbClr val="000000"/>
                </a:solidFill>
                <a:effectLst/>
                <a:latin typeface="Consolas" panose="020B0609020204030204" pitchFamily="49" charset="0"/>
              </a:rPr>
              <a:t>row</a:t>
            </a:r>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channel</a:t>
            </a:r>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padded_width</a:t>
            </a:r>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padded_height</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channels</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is_SoA</a:t>
            </a:r>
            <a:r>
              <a:rPr lang="it-IT" sz="1100" b="0" dirty="0">
                <a:solidFill>
                  <a:srgbClr val="000000"/>
                </a:solidFill>
                <a:effectLst/>
                <a:latin typeface="Consolas" panose="020B0609020204030204" pitchFamily="49" charset="0"/>
              </a:rPr>
              <a:t>) * </a:t>
            </a:r>
            <a:r>
              <a:rPr lang="it-IT" sz="1100" b="0" dirty="0" err="1">
                <a:solidFill>
                  <a:srgbClr val="000000"/>
                </a:solidFill>
                <a:effectLst/>
                <a:highlight>
                  <a:srgbClr val="FFFF00"/>
                </a:highlight>
                <a:latin typeface="Consolas" panose="020B0609020204030204" pitchFamily="49" charset="0"/>
              </a:rPr>
              <a:t>get_kernel_value</a:t>
            </a:r>
            <a:r>
              <a:rPr lang="it-IT" sz="1100" b="0" dirty="0">
                <a:solidFill>
                  <a:srgbClr val="000000"/>
                </a:solidFill>
                <a:effectLst/>
                <a:highlight>
                  <a:srgbClr val="FFFF00"/>
                </a:highlight>
                <a:latin typeface="Consolas" panose="020B0609020204030204" pitchFamily="49" charset="0"/>
              </a:rPr>
              <a:t>(</a:t>
            </a:r>
            <a:r>
              <a:rPr lang="it-IT" sz="1100" b="0" dirty="0" err="1">
                <a:solidFill>
                  <a:srgbClr val="808080"/>
                </a:solidFill>
                <a:effectLst/>
                <a:highlight>
                  <a:srgbClr val="FFFF00"/>
                </a:highlight>
                <a:latin typeface="Consolas" panose="020B0609020204030204" pitchFamily="49" charset="0"/>
              </a:rPr>
              <a:t>d_kernel</a:t>
            </a:r>
            <a:r>
              <a:rPr lang="it-IT" sz="1100" b="0" dirty="0">
                <a:solidFill>
                  <a:srgbClr val="000000"/>
                </a:solidFill>
                <a:effectLst/>
                <a:highlight>
                  <a:srgbClr val="FFFF00"/>
                </a:highlight>
                <a:latin typeface="Consolas" panose="020B0609020204030204" pitchFamily="49" charset="0"/>
              </a:rPr>
              <a:t>, </a:t>
            </a:r>
            <a:r>
              <a:rPr lang="it-IT" sz="1100" b="0" dirty="0" err="1">
                <a:solidFill>
                  <a:srgbClr val="000000"/>
                </a:solidFill>
                <a:effectLst/>
                <a:highlight>
                  <a:srgbClr val="FFFF00"/>
                </a:highlight>
                <a:latin typeface="Consolas" panose="020B0609020204030204" pitchFamily="49" charset="0"/>
              </a:rPr>
              <a:t>kx</a:t>
            </a:r>
            <a:r>
              <a:rPr lang="it-IT" sz="1100" b="0" dirty="0">
                <a:solidFill>
                  <a:srgbClr val="000000"/>
                </a:solidFill>
                <a:effectLst/>
                <a:highlight>
                  <a:srgbClr val="FFFF00"/>
                </a:highlight>
                <a:latin typeface="Consolas" panose="020B0609020204030204" pitchFamily="49" charset="0"/>
              </a:rPr>
              <a:t>, </a:t>
            </a:r>
            <a:r>
              <a:rPr lang="it-IT" sz="1100" b="0" dirty="0" err="1">
                <a:solidFill>
                  <a:srgbClr val="000000"/>
                </a:solidFill>
                <a:effectLst/>
                <a:highlight>
                  <a:srgbClr val="FFFF00"/>
                </a:highlight>
                <a:latin typeface="Consolas" panose="020B0609020204030204" pitchFamily="49" charset="0"/>
              </a:rPr>
              <a:t>ky</a:t>
            </a:r>
            <a:r>
              <a:rPr lang="it-IT" sz="1100" b="0" dirty="0">
                <a:solidFill>
                  <a:srgbClr val="000000"/>
                </a:solidFill>
                <a:effectLst/>
                <a:highlight>
                  <a:srgbClr val="FFFF00"/>
                </a:highlight>
                <a:latin typeface="Consolas" panose="020B0609020204030204" pitchFamily="49" charset="0"/>
              </a:rPr>
              <a:t>,</a:t>
            </a:r>
            <a:r>
              <a:rPr lang="it-IT" sz="1100" b="0" dirty="0">
                <a:solidFill>
                  <a:srgbClr val="000000"/>
                </a:solidFill>
                <a:effectLst/>
                <a:latin typeface="Consolas" panose="020B0609020204030204" pitchFamily="49" charset="0"/>
              </a:rPr>
              <a:t> 					</a:t>
            </a:r>
            <a:r>
              <a:rPr lang="it-IT" sz="1100" b="0" dirty="0" err="1">
                <a:solidFill>
                  <a:srgbClr val="808080"/>
                </a:solidFill>
                <a:effectLst/>
                <a:highlight>
                  <a:srgbClr val="FFFF00"/>
                </a:highlight>
                <a:latin typeface="Consolas" panose="020B0609020204030204" pitchFamily="49" charset="0"/>
              </a:rPr>
              <a:t>kernel_width</a:t>
            </a:r>
            <a:r>
              <a:rPr lang="it-IT" sz="1100" b="0" dirty="0">
                <a:solidFill>
                  <a:srgbClr val="000000"/>
                </a:solidFill>
                <a:effectLst/>
                <a:highlight>
                  <a:srgbClr val="FFFF00"/>
                </a:highlight>
                <a:latin typeface="Consolas" panose="020B0609020204030204" pitchFamily="49" charset="0"/>
              </a:rPr>
              <a:t>, </a:t>
            </a:r>
            <a:r>
              <a:rPr lang="it-IT" sz="1100" b="0" dirty="0" err="1">
                <a:solidFill>
                  <a:srgbClr val="808080"/>
                </a:solidFill>
                <a:effectLst/>
                <a:highlight>
                  <a:srgbClr val="FFFF00"/>
                </a:highlight>
                <a:latin typeface="Consolas" panose="020B0609020204030204" pitchFamily="49" charset="0"/>
              </a:rPr>
              <a:t>kernel_height</a:t>
            </a:r>
            <a:r>
              <a:rPr lang="it-IT" sz="1100" b="0" dirty="0">
                <a:solidFill>
                  <a:srgbClr val="000000"/>
                </a:solidFill>
                <a:effectLst/>
                <a:highlight>
                  <a:srgbClr val="FFFF00"/>
                </a:highlight>
                <a:latin typeface="Consolas" panose="020B0609020204030204" pitchFamily="49" charset="0"/>
              </a:rPr>
              <a:t>);</a:t>
            </a:r>
          </a:p>
          <a:p>
            <a:r>
              <a:rPr lang="it-IT" sz="1100" b="0" dirty="0">
                <a:solidFill>
                  <a:srgbClr val="000000"/>
                </a:solidFill>
                <a:effectLst/>
                <a:latin typeface="Consolas" panose="020B0609020204030204" pitchFamily="49" charset="0"/>
              </a:rPr>
              <a:t>                }</a:t>
            </a:r>
          </a:p>
          <a:p>
            <a:r>
              <a:rPr lang="it-IT" sz="1100" b="0" dirty="0">
                <a:solidFill>
                  <a:srgbClr val="000000"/>
                </a:solidFill>
                <a:effectLst/>
                <a:latin typeface="Consolas" panose="020B0609020204030204" pitchFamily="49" charset="0"/>
              </a:rPr>
              <a:t>            }</a:t>
            </a:r>
          </a:p>
          <a:p>
            <a:br>
              <a:rPr lang="it-IT" sz="1100" b="0" dirty="0">
                <a:solidFill>
                  <a:srgbClr val="000000"/>
                </a:solidFill>
                <a:effectLst/>
                <a:latin typeface="Consolas" panose="020B0609020204030204" pitchFamily="49" charset="0"/>
              </a:rPr>
            </a:br>
            <a:r>
              <a:rPr lang="it-IT" sz="1100" b="0" dirty="0">
                <a:solidFill>
                  <a:srgbClr val="008000"/>
                </a:solidFill>
                <a:effectLst/>
                <a:latin typeface="Consolas" panose="020B0609020204030204" pitchFamily="49" charset="0"/>
              </a:rPr>
              <a:t>            // Store the output </a:t>
            </a:r>
            <a:r>
              <a:rPr lang="it-IT" sz="1100" b="0" dirty="0" err="1">
                <a:solidFill>
                  <a:srgbClr val="008000"/>
                </a:solidFill>
                <a:effectLst/>
                <a:latin typeface="Consolas" panose="020B0609020204030204" pitchFamily="49" charset="0"/>
              </a:rPr>
              <a:t>value</a:t>
            </a:r>
            <a:r>
              <a:rPr lang="it-IT" sz="1100" b="0" dirty="0">
                <a:solidFill>
                  <a:srgbClr val="008000"/>
                </a:solidFill>
                <a:effectLst/>
                <a:latin typeface="Consolas" panose="020B0609020204030204" pitchFamily="49" charset="0"/>
              </a:rPr>
              <a:t> in global </a:t>
            </a:r>
            <a:r>
              <a:rPr lang="it-IT" sz="1100" b="0" dirty="0" err="1">
                <a:solidFill>
                  <a:srgbClr val="008000"/>
                </a:solidFill>
                <a:effectLst/>
                <a:latin typeface="Consolas" panose="020B0609020204030204" pitchFamily="49" charset="0"/>
              </a:rPr>
              <a:t>memory</a:t>
            </a:r>
            <a:r>
              <a:rPr lang="it-IT" sz="1100" b="0" dirty="0">
                <a:solidFill>
                  <a:srgbClr val="008000"/>
                </a:solidFill>
                <a:effectLst/>
                <a:latin typeface="Consolas" panose="020B0609020204030204" pitchFamily="49" charset="0"/>
              </a:rPr>
              <a:t>.</a:t>
            </a:r>
            <a:endParaRPr lang="it-IT" sz="1100" b="0" dirty="0">
              <a:solidFill>
                <a:srgbClr val="000000"/>
              </a:solidFill>
              <a:effectLst/>
              <a:latin typeface="Consolas" panose="020B0609020204030204" pitchFamily="49" charset="0"/>
            </a:endParaRPr>
          </a:p>
          <a:p>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set_pixel_value</a:t>
            </a:r>
            <a:r>
              <a:rPr lang="it-IT" sz="1100" b="0" dirty="0">
                <a:solidFill>
                  <a:srgbClr val="000000"/>
                </a:solidFill>
                <a:effectLst/>
                <a:latin typeface="Consolas" panose="020B0609020204030204" pitchFamily="49" charset="0"/>
              </a:rPr>
              <a:t>(</a:t>
            </a:r>
            <a:r>
              <a:rPr lang="it-IT" sz="1100" b="0" dirty="0" err="1">
                <a:solidFill>
                  <a:srgbClr val="808080"/>
                </a:solidFill>
                <a:effectLst/>
                <a:latin typeface="Consolas" panose="020B0609020204030204" pitchFamily="49" charset="0"/>
              </a:rPr>
              <a:t>d_output</a:t>
            </a:r>
            <a:r>
              <a:rPr lang="it-IT" sz="1100" b="0" dirty="0">
                <a:solidFill>
                  <a:srgbClr val="000000"/>
                </a:solidFill>
                <a:effectLst/>
                <a:latin typeface="Consolas" panose="020B0609020204030204" pitchFamily="49" charset="0"/>
              </a:rPr>
              <a:t>, x, y, </a:t>
            </a:r>
            <a:r>
              <a:rPr lang="it-IT" sz="1100" b="0" dirty="0" err="1">
                <a:solidFill>
                  <a:srgbClr val="000000"/>
                </a:solidFill>
                <a:effectLst/>
                <a:latin typeface="Consolas" panose="020B0609020204030204" pitchFamily="49" charset="0"/>
              </a:rPr>
              <a:t>channel</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width</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height</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channels</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is_SoA</a:t>
            </a:r>
            <a:r>
              <a:rPr lang="it-IT" sz="1100" b="0" dirty="0">
                <a:solidFill>
                  <a:srgbClr val="000000"/>
                </a:solidFill>
                <a:effectLst/>
                <a:latin typeface="Consolas" panose="020B0609020204030204" pitchFamily="49" charset="0"/>
              </a:rPr>
              <a:t>,</a:t>
            </a:r>
          </a:p>
          <a:p>
            <a:r>
              <a:rPr lang="it-IT" sz="1100" dirty="0">
                <a:solidFill>
                  <a:srgbClr val="000000"/>
                </a:solidFill>
                <a:latin typeface="Consolas" panose="020B0609020204030204" pitchFamily="49" charset="0"/>
              </a:rPr>
              <a:t>			</a:t>
            </a:r>
            <a:r>
              <a:rPr lang="it-IT" sz="1100" b="0" dirty="0">
                <a:solidFill>
                  <a:srgbClr val="000000"/>
                </a:solidFill>
                <a:effectLst/>
                <a:latin typeface="Consolas" panose="020B0609020204030204" pitchFamily="49" charset="0"/>
              </a:rPr>
              <a:t>(</a:t>
            </a:r>
            <a:r>
              <a:rPr lang="it-IT" sz="1100" b="0" dirty="0">
                <a:solidFill>
                  <a:srgbClr val="2B91AF"/>
                </a:solidFill>
                <a:effectLst/>
                <a:latin typeface="Consolas" panose="020B0609020204030204" pitchFamily="49" charset="0"/>
              </a:rPr>
              <a:t>uint8_t</a:t>
            </a:r>
            <a:r>
              <a:rPr lang="it-IT" sz="1100" b="0" dirty="0">
                <a:solidFill>
                  <a:srgbClr val="000000"/>
                </a:solidFill>
                <a:effectLst/>
                <a:latin typeface="Consolas" panose="020B0609020204030204" pitchFamily="49" charset="0"/>
              </a:rPr>
              <a:t>)</a:t>
            </a:r>
            <a:r>
              <a:rPr lang="it-IT" sz="1100" b="0" dirty="0" err="1">
                <a:solidFill>
                  <a:srgbClr val="BD63C5"/>
                </a:solidFill>
                <a:effectLst/>
                <a:latin typeface="Consolas" panose="020B0609020204030204" pitchFamily="49" charset="0"/>
              </a:rPr>
              <a:t>clamp</a:t>
            </a:r>
            <a:r>
              <a:rPr lang="it-IT" sz="1100" b="0" dirty="0">
                <a:solidFill>
                  <a:srgbClr val="000000"/>
                </a:solidFill>
                <a:effectLst/>
                <a:latin typeface="Consolas" panose="020B0609020204030204" pitchFamily="49" charset="0"/>
              </a:rPr>
              <a:t>(</a:t>
            </a:r>
            <a:r>
              <a:rPr lang="it-IT" sz="1100" b="0" dirty="0">
                <a:solidFill>
                  <a:srgbClr val="098658"/>
                </a:solidFill>
                <a:effectLst/>
                <a:latin typeface="Consolas" panose="020B0609020204030204" pitchFamily="49" charset="0"/>
              </a:rPr>
              <a:t>0.0f</a:t>
            </a:r>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output_value</a:t>
            </a:r>
            <a:r>
              <a:rPr lang="it-IT" sz="1100" b="0" dirty="0">
                <a:solidFill>
                  <a:srgbClr val="000000"/>
                </a:solidFill>
                <a:effectLst/>
                <a:latin typeface="Consolas" panose="020B0609020204030204" pitchFamily="49" charset="0"/>
              </a:rPr>
              <a:t>, </a:t>
            </a:r>
            <a:r>
              <a:rPr lang="it-IT" sz="1100" b="0" dirty="0">
                <a:solidFill>
                  <a:srgbClr val="098658"/>
                </a:solidFill>
                <a:effectLst/>
                <a:latin typeface="Consolas" panose="020B0609020204030204" pitchFamily="49" charset="0"/>
              </a:rPr>
              <a:t>255.0f</a:t>
            </a:r>
            <a:r>
              <a:rPr lang="it-IT" sz="1100" b="0" dirty="0">
                <a:solidFill>
                  <a:srgbClr val="000000"/>
                </a:solidFill>
                <a:effectLst/>
                <a:latin typeface="Consolas" panose="020B0609020204030204" pitchFamily="49" charset="0"/>
              </a:rPr>
              <a:t>));</a:t>
            </a:r>
          </a:p>
          <a:p>
            <a:r>
              <a:rPr lang="it-IT" sz="1100" b="0" dirty="0">
                <a:solidFill>
                  <a:srgbClr val="000000"/>
                </a:solidFill>
                <a:effectLst/>
                <a:latin typeface="Consolas" panose="020B0609020204030204" pitchFamily="49" charset="0"/>
              </a:rPr>
              <a:t>        }</a:t>
            </a:r>
          </a:p>
          <a:p>
            <a:r>
              <a:rPr lang="it-IT" sz="1100" b="0" dirty="0">
                <a:solidFill>
                  <a:srgbClr val="000000"/>
                </a:solidFill>
                <a:effectLst/>
                <a:latin typeface="Consolas" panose="020B0609020204030204" pitchFamily="49" charset="0"/>
              </a:rPr>
              <a:t>    }</a:t>
            </a:r>
          </a:p>
          <a:p>
            <a:r>
              <a:rPr lang="it-IT" sz="1100"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40219378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magine 1"/>
          <p:cNvPicPr>
            <a:picLocks noChangeAspect="1"/>
          </p:cNvPicPr>
          <p:nvPr/>
        </p:nvPicPr>
        <p:blipFill>
          <a:blip r:embed="rId3"/>
          <a:stretch>
            <a:fillRect/>
          </a:stretch>
        </p:blipFill>
        <p:spPr>
          <a:xfrm>
            <a:off x="0" y="-17145"/>
            <a:ext cx="9170670" cy="6875145"/>
          </a:xfrm>
          <a:prstGeom prst="rect">
            <a:avLst/>
          </a:prstGeom>
        </p:spPr>
      </p:pic>
      <p:sp>
        <p:nvSpPr>
          <p:cNvPr id="12" name="Rettangolo 11"/>
          <p:cNvSpPr/>
          <p:nvPr/>
        </p:nvSpPr>
        <p:spPr>
          <a:xfrm>
            <a:off x="8255000" y="6366466"/>
            <a:ext cx="280763" cy="501650"/>
          </a:xfrm>
          <a:prstGeom prst="rect">
            <a:avLst/>
          </a:prstGeom>
          <a:solidFill>
            <a:srgbClr val="003053"/>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solidFill>
                <a:srgbClr val="003257"/>
              </a:solidFill>
            </a:endParaRPr>
          </a:p>
        </p:txBody>
      </p:sp>
      <p:sp>
        <p:nvSpPr>
          <p:cNvPr id="11" name="Segnaposto numero diapositiva 10"/>
          <p:cNvSpPr>
            <a:spLocks noGrp="1"/>
          </p:cNvSpPr>
          <p:nvPr>
            <p:ph type="sldNum" sz="quarter" idx="12"/>
          </p:nvPr>
        </p:nvSpPr>
        <p:spPr>
          <a:xfrm>
            <a:off x="6433693" y="6356350"/>
            <a:ext cx="2133600" cy="365125"/>
          </a:xfrm>
        </p:spPr>
        <p:txBody>
          <a:bodyPr/>
          <a:lstStyle/>
          <a:p>
            <a:r>
              <a:rPr lang="it-IT" b="1" dirty="0">
                <a:solidFill>
                  <a:schemeClr val="bg1"/>
                </a:solidFill>
                <a:latin typeface="Arial"/>
                <a:cs typeface="Arial"/>
              </a:rPr>
              <a:t>15</a:t>
            </a:r>
          </a:p>
        </p:txBody>
      </p:sp>
      <p:sp>
        <p:nvSpPr>
          <p:cNvPr id="10" name="CasellaDiTesto 9"/>
          <p:cNvSpPr txBox="1"/>
          <p:nvPr/>
        </p:nvSpPr>
        <p:spPr>
          <a:xfrm>
            <a:off x="6864465" y="136525"/>
            <a:ext cx="1829348" cy="338554"/>
          </a:xfrm>
          <a:prstGeom prst="rect">
            <a:avLst/>
          </a:prstGeom>
          <a:noFill/>
        </p:spPr>
        <p:txBody>
          <a:bodyPr wrap="none" rtlCol="0">
            <a:spAutoFit/>
          </a:bodyPr>
          <a:lstStyle/>
          <a:p>
            <a:pPr algn="r"/>
            <a:r>
              <a:rPr lang="it-IT" sz="800" b="1" dirty="0">
                <a:solidFill>
                  <a:schemeClr val="bg1"/>
                </a:solidFill>
                <a:latin typeface="Arial"/>
                <a:cs typeface="Arial"/>
              </a:rPr>
              <a:t>K-</a:t>
            </a:r>
            <a:r>
              <a:rPr lang="it-IT" sz="800" b="1" dirty="0" err="1">
                <a:solidFill>
                  <a:schemeClr val="bg1"/>
                </a:solidFill>
                <a:latin typeface="Arial"/>
                <a:cs typeface="Arial"/>
              </a:rPr>
              <a:t>Means</a:t>
            </a:r>
            <a:r>
              <a:rPr lang="it-IT" sz="800" b="1" dirty="0">
                <a:solidFill>
                  <a:schemeClr val="bg1"/>
                </a:solidFill>
                <a:latin typeface="Arial"/>
                <a:cs typeface="Arial"/>
              </a:rPr>
              <a:t> Clustering with </a:t>
            </a:r>
            <a:r>
              <a:rPr lang="it-IT" sz="800" b="1" dirty="0" err="1">
                <a:solidFill>
                  <a:schemeClr val="bg1"/>
                </a:solidFill>
                <a:latin typeface="Arial"/>
                <a:cs typeface="Arial"/>
              </a:rPr>
              <a:t>OpenMP</a:t>
            </a:r>
            <a:endParaRPr lang="it-IT" sz="800" b="1" dirty="0">
              <a:solidFill>
                <a:schemeClr val="bg1"/>
              </a:solidFill>
              <a:latin typeface="Arial"/>
              <a:cs typeface="Arial"/>
            </a:endParaRPr>
          </a:p>
          <a:p>
            <a:pPr algn="r"/>
            <a:r>
              <a:rPr lang="it-IT" sz="800" dirty="0" err="1">
                <a:solidFill>
                  <a:schemeClr val="bg1"/>
                </a:solidFill>
                <a:latin typeface="Arial"/>
                <a:cs typeface="Arial"/>
              </a:rPr>
              <a:t>Parallel</a:t>
            </a:r>
            <a:r>
              <a:rPr lang="it-IT" sz="800" dirty="0">
                <a:solidFill>
                  <a:schemeClr val="bg1"/>
                </a:solidFill>
                <a:latin typeface="Arial"/>
                <a:cs typeface="Arial"/>
              </a:rPr>
              <a:t> </a:t>
            </a:r>
            <a:r>
              <a:rPr lang="it-IT" sz="800" dirty="0" err="1">
                <a:solidFill>
                  <a:schemeClr val="bg1"/>
                </a:solidFill>
                <a:latin typeface="Arial"/>
                <a:cs typeface="Arial"/>
              </a:rPr>
              <a:t>implementation</a:t>
            </a:r>
            <a:endParaRPr lang="it-IT" sz="800" dirty="0">
              <a:solidFill>
                <a:schemeClr val="bg1"/>
              </a:solidFill>
              <a:latin typeface="Arial"/>
              <a:cs typeface="Arial"/>
            </a:endParaRPr>
          </a:p>
        </p:txBody>
      </p:sp>
      <p:sp>
        <p:nvSpPr>
          <p:cNvPr id="13" name="CasellaDiTesto 12">
            <a:extLst>
              <a:ext uri="{FF2B5EF4-FFF2-40B4-BE49-F238E27FC236}">
                <a16:creationId xmlns:a16="http://schemas.microsoft.com/office/drawing/2014/main" id="{1747BF10-7465-4AAB-99C7-6155910CE4B8}"/>
              </a:ext>
            </a:extLst>
          </p:cNvPr>
          <p:cNvSpPr txBox="1"/>
          <p:nvPr/>
        </p:nvSpPr>
        <p:spPr>
          <a:xfrm>
            <a:off x="785164" y="884803"/>
            <a:ext cx="7558301" cy="5847755"/>
          </a:xfrm>
          <a:prstGeom prst="rect">
            <a:avLst/>
          </a:prstGeom>
          <a:noFill/>
        </p:spPr>
        <p:txBody>
          <a:bodyPr wrap="square">
            <a:spAutoFit/>
          </a:bodyPr>
          <a:lstStyle/>
          <a:p>
            <a:r>
              <a:rPr lang="it-IT" sz="1100" b="0" dirty="0">
                <a:solidFill>
                  <a:srgbClr val="BD63C5"/>
                </a:solidFill>
                <a:effectLst/>
                <a:latin typeface="Consolas" panose="020B0609020204030204" pitchFamily="49" charset="0"/>
              </a:rPr>
              <a:t>__global__</a:t>
            </a:r>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void</a:t>
            </a:r>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convolution_kernel_global</a:t>
            </a:r>
            <a:r>
              <a:rPr lang="it-IT" sz="1100" b="0" dirty="0">
                <a:solidFill>
                  <a:srgbClr val="000000"/>
                </a:solidFill>
                <a:effectLst/>
                <a:latin typeface="Consolas" panose="020B0609020204030204" pitchFamily="49" charset="0"/>
              </a:rPr>
              <a:t>(</a:t>
            </a:r>
            <a:r>
              <a:rPr lang="it-IT" sz="1100" b="0" dirty="0">
                <a:solidFill>
                  <a:srgbClr val="2B91AF"/>
                </a:solidFill>
                <a:effectLst/>
                <a:latin typeface="Consolas" panose="020B0609020204030204" pitchFamily="49" charset="0"/>
              </a:rPr>
              <a:t>uint8_t</a:t>
            </a:r>
            <a:r>
              <a:rPr lang="it-IT" sz="1100" b="0" dirty="0">
                <a:solidFill>
                  <a:srgbClr val="0000FF"/>
                </a:solidFill>
                <a:effectLst/>
                <a:latin typeface="Consolas" panose="020B0609020204030204" pitchFamily="49" charset="0"/>
              </a:rPr>
              <a:t>*</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d_input</a:t>
            </a:r>
            <a:r>
              <a:rPr lang="it-IT" sz="1100" b="0" dirty="0">
                <a:solidFill>
                  <a:srgbClr val="000000"/>
                </a:solidFill>
                <a:effectLst/>
                <a:latin typeface="Consolas" panose="020B0609020204030204" pitchFamily="49" charset="0"/>
              </a:rPr>
              <a:t>, </a:t>
            </a:r>
            <a:r>
              <a:rPr lang="it-IT" sz="1100" b="0" dirty="0">
                <a:solidFill>
                  <a:srgbClr val="0000FF"/>
                </a:solidFill>
                <a:effectLst/>
                <a:latin typeface="Consolas" panose="020B0609020204030204" pitchFamily="49" charset="0"/>
              </a:rPr>
              <a:t>float*</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d_kernel</a:t>
            </a:r>
            <a:r>
              <a:rPr lang="it-IT" sz="1100" b="0" dirty="0">
                <a:solidFill>
                  <a:srgbClr val="000000"/>
                </a:solidFill>
                <a:effectLst/>
                <a:latin typeface="Consolas" panose="020B0609020204030204" pitchFamily="49" charset="0"/>
              </a:rPr>
              <a:t>, </a:t>
            </a:r>
            <a:r>
              <a:rPr lang="it-IT" sz="1100" b="0" dirty="0">
                <a:solidFill>
                  <a:srgbClr val="2B91AF"/>
                </a:solidFill>
                <a:effectLst/>
                <a:latin typeface="Consolas" panose="020B0609020204030204" pitchFamily="49" charset="0"/>
              </a:rPr>
              <a:t>uint8_t</a:t>
            </a:r>
            <a:r>
              <a:rPr lang="it-IT" sz="1100" b="0" dirty="0">
                <a:solidFill>
                  <a:srgbClr val="0000FF"/>
                </a:solidFill>
                <a:effectLst/>
                <a:latin typeface="Consolas" panose="020B0609020204030204" pitchFamily="49" charset="0"/>
              </a:rPr>
              <a:t>*</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d_output</a:t>
            </a:r>
            <a:r>
              <a:rPr lang="it-IT" sz="1100" b="0" dirty="0">
                <a:solidFill>
                  <a:srgbClr val="000000"/>
                </a:solidFill>
                <a:effectLst/>
                <a:latin typeface="Consolas" panose="020B0609020204030204" pitchFamily="49" charset="0"/>
              </a:rPr>
              <a:t>,</a:t>
            </a:r>
          </a:p>
          <a:p>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int</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width</a:t>
            </a:r>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int</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height</a:t>
            </a:r>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int</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channels</a:t>
            </a:r>
            <a:r>
              <a:rPr lang="it-IT" sz="1100" b="0" dirty="0">
                <a:solidFill>
                  <a:srgbClr val="000000"/>
                </a:solidFill>
                <a:effectLst/>
                <a:latin typeface="Consolas" panose="020B0609020204030204" pitchFamily="49" charset="0"/>
              </a:rPr>
              <a:t>,</a:t>
            </a:r>
          </a:p>
          <a:p>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int</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kernel_width</a:t>
            </a:r>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int</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kernel_height</a:t>
            </a:r>
            <a:r>
              <a:rPr lang="it-IT" sz="1100" b="0" dirty="0">
                <a:solidFill>
                  <a:srgbClr val="000000"/>
                </a:solidFill>
                <a:effectLst/>
                <a:latin typeface="Consolas" panose="020B0609020204030204" pitchFamily="49" charset="0"/>
              </a:rPr>
              <a:t>,</a:t>
            </a:r>
          </a:p>
          <a:p>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int</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padding_width</a:t>
            </a:r>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int</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padding_height</a:t>
            </a:r>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bool</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is_SoA</a:t>
            </a:r>
            <a:r>
              <a:rPr lang="it-IT" sz="1100" b="0" dirty="0">
                <a:solidFill>
                  <a:srgbClr val="000000"/>
                </a:solidFill>
                <a:effectLst/>
                <a:latin typeface="Consolas" panose="020B0609020204030204" pitchFamily="49" charset="0"/>
              </a:rPr>
              <a:t>)</a:t>
            </a:r>
          </a:p>
          <a:p>
            <a:r>
              <a:rPr lang="it-IT" sz="1100" b="0" dirty="0">
                <a:solidFill>
                  <a:srgbClr val="000000"/>
                </a:solidFill>
                <a:effectLst/>
                <a:latin typeface="Consolas" panose="020B0609020204030204" pitchFamily="49" charset="0"/>
              </a:rPr>
              <a:t>{</a:t>
            </a:r>
          </a:p>
          <a:p>
            <a:r>
              <a:rPr lang="it-IT" sz="1100" b="0" dirty="0">
                <a:solidFill>
                  <a:srgbClr val="008000"/>
                </a:solidFill>
                <a:effectLst/>
                <a:latin typeface="Consolas" panose="020B0609020204030204" pitchFamily="49" charset="0"/>
              </a:rPr>
              <a:t>    // </a:t>
            </a:r>
            <a:r>
              <a:rPr lang="it-IT" sz="1100" b="0" dirty="0" err="1">
                <a:solidFill>
                  <a:srgbClr val="008000"/>
                </a:solidFill>
                <a:effectLst/>
                <a:latin typeface="Consolas" panose="020B0609020204030204" pitchFamily="49" charset="0"/>
              </a:rPr>
              <a:t>Calculate</a:t>
            </a:r>
            <a:r>
              <a:rPr lang="it-IT" sz="1100" b="0" dirty="0">
                <a:solidFill>
                  <a:srgbClr val="008000"/>
                </a:solidFill>
                <a:effectLst/>
                <a:latin typeface="Consolas" panose="020B0609020204030204" pitchFamily="49" charset="0"/>
              </a:rPr>
              <a:t> the global index in the output image.</a:t>
            </a:r>
            <a:endParaRPr lang="it-IT" sz="1100" b="0" dirty="0">
              <a:solidFill>
                <a:srgbClr val="000000"/>
              </a:solidFill>
              <a:effectLst/>
              <a:latin typeface="Consolas" panose="020B0609020204030204" pitchFamily="49" charset="0"/>
            </a:endParaRPr>
          </a:p>
          <a:p>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const</a:t>
            </a:r>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int</a:t>
            </a:r>
            <a:r>
              <a:rPr lang="it-IT" sz="1100" b="0" dirty="0">
                <a:solidFill>
                  <a:srgbClr val="000000"/>
                </a:solidFill>
                <a:effectLst/>
                <a:latin typeface="Consolas" panose="020B0609020204030204" pitchFamily="49" charset="0"/>
              </a:rPr>
              <a:t> x = </a:t>
            </a:r>
            <a:r>
              <a:rPr lang="it-IT" sz="1100" b="0" dirty="0" err="1">
                <a:solidFill>
                  <a:srgbClr val="000000"/>
                </a:solidFill>
                <a:effectLst/>
                <a:latin typeface="Consolas" panose="020B0609020204030204" pitchFamily="49" charset="0"/>
              </a:rPr>
              <a:t>blockIdx.x</a:t>
            </a:r>
            <a:r>
              <a:rPr lang="it-IT" sz="1100" b="0" dirty="0">
                <a:solidFill>
                  <a:srgbClr val="000000"/>
                </a:solidFill>
                <a:effectLst/>
                <a:latin typeface="Consolas" panose="020B0609020204030204" pitchFamily="49" charset="0"/>
              </a:rPr>
              <a:t> * </a:t>
            </a:r>
            <a:r>
              <a:rPr lang="it-IT" sz="1100" b="0" dirty="0" err="1">
                <a:solidFill>
                  <a:srgbClr val="000000"/>
                </a:solidFill>
                <a:effectLst/>
                <a:latin typeface="Consolas" panose="020B0609020204030204" pitchFamily="49" charset="0"/>
              </a:rPr>
              <a:t>blockDim.x</a:t>
            </a:r>
            <a:r>
              <a:rPr lang="it-IT" sz="1100" b="0" dirty="0">
                <a:solidFill>
                  <a:srgbClr val="000000"/>
                </a:solidFill>
                <a:effectLst/>
                <a:latin typeface="Consolas" panose="020B0609020204030204" pitchFamily="49" charset="0"/>
              </a:rPr>
              <a:t> + </a:t>
            </a:r>
            <a:r>
              <a:rPr lang="it-IT" sz="1100" b="0" dirty="0" err="1">
                <a:solidFill>
                  <a:srgbClr val="000000"/>
                </a:solidFill>
                <a:effectLst/>
                <a:latin typeface="Consolas" panose="020B0609020204030204" pitchFamily="49" charset="0"/>
              </a:rPr>
              <a:t>threadIdx.x</a:t>
            </a:r>
            <a:r>
              <a:rPr lang="it-IT" sz="1100" b="0" dirty="0">
                <a:solidFill>
                  <a:srgbClr val="000000"/>
                </a:solidFill>
                <a:effectLst/>
                <a:latin typeface="Consolas" panose="020B0609020204030204" pitchFamily="49" charset="0"/>
              </a:rPr>
              <a:t>;</a:t>
            </a:r>
            <a:r>
              <a:rPr lang="it-IT" sz="1100" b="0" dirty="0">
                <a:solidFill>
                  <a:srgbClr val="008000"/>
                </a:solidFill>
                <a:effectLst/>
                <a:latin typeface="Consolas" panose="020B0609020204030204" pitchFamily="49" charset="0"/>
              </a:rPr>
              <a:t> // </a:t>
            </a:r>
            <a:r>
              <a:rPr lang="it-IT" sz="1100" b="0" dirty="0" err="1">
                <a:solidFill>
                  <a:srgbClr val="008000"/>
                </a:solidFill>
                <a:effectLst/>
                <a:latin typeface="Consolas" panose="020B0609020204030204" pitchFamily="49" charset="0"/>
              </a:rPr>
              <a:t>Column</a:t>
            </a:r>
            <a:r>
              <a:rPr lang="it-IT" sz="1100" b="0" dirty="0">
                <a:solidFill>
                  <a:srgbClr val="008000"/>
                </a:solidFill>
                <a:effectLst/>
                <a:latin typeface="Consolas" panose="020B0609020204030204" pitchFamily="49" charset="0"/>
              </a:rPr>
              <a:t> index.</a:t>
            </a:r>
            <a:endParaRPr lang="it-IT" sz="1100" b="0" dirty="0">
              <a:solidFill>
                <a:srgbClr val="000000"/>
              </a:solidFill>
              <a:effectLst/>
              <a:latin typeface="Consolas" panose="020B0609020204030204" pitchFamily="49" charset="0"/>
            </a:endParaRPr>
          </a:p>
          <a:p>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const</a:t>
            </a:r>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int</a:t>
            </a:r>
            <a:r>
              <a:rPr lang="it-IT" sz="1100" b="0" dirty="0">
                <a:solidFill>
                  <a:srgbClr val="000000"/>
                </a:solidFill>
                <a:effectLst/>
                <a:latin typeface="Consolas" panose="020B0609020204030204" pitchFamily="49" charset="0"/>
              </a:rPr>
              <a:t> y = </a:t>
            </a:r>
            <a:r>
              <a:rPr lang="it-IT" sz="1100" b="0" dirty="0" err="1">
                <a:solidFill>
                  <a:srgbClr val="000000"/>
                </a:solidFill>
                <a:effectLst/>
                <a:latin typeface="Consolas" panose="020B0609020204030204" pitchFamily="49" charset="0"/>
              </a:rPr>
              <a:t>blockIdx.y</a:t>
            </a:r>
            <a:r>
              <a:rPr lang="it-IT" sz="1100" b="0" dirty="0">
                <a:solidFill>
                  <a:srgbClr val="000000"/>
                </a:solidFill>
                <a:effectLst/>
                <a:latin typeface="Consolas" panose="020B0609020204030204" pitchFamily="49" charset="0"/>
              </a:rPr>
              <a:t> * </a:t>
            </a:r>
            <a:r>
              <a:rPr lang="it-IT" sz="1100" b="0" dirty="0" err="1">
                <a:solidFill>
                  <a:srgbClr val="000000"/>
                </a:solidFill>
                <a:effectLst/>
                <a:latin typeface="Consolas" panose="020B0609020204030204" pitchFamily="49" charset="0"/>
              </a:rPr>
              <a:t>blockDim.y</a:t>
            </a:r>
            <a:r>
              <a:rPr lang="it-IT" sz="1100" b="0" dirty="0">
                <a:solidFill>
                  <a:srgbClr val="000000"/>
                </a:solidFill>
                <a:effectLst/>
                <a:latin typeface="Consolas" panose="020B0609020204030204" pitchFamily="49" charset="0"/>
              </a:rPr>
              <a:t> + </a:t>
            </a:r>
            <a:r>
              <a:rPr lang="it-IT" sz="1100" b="0" dirty="0" err="1">
                <a:solidFill>
                  <a:srgbClr val="000000"/>
                </a:solidFill>
                <a:effectLst/>
                <a:latin typeface="Consolas" panose="020B0609020204030204" pitchFamily="49" charset="0"/>
              </a:rPr>
              <a:t>threadIdx.y</a:t>
            </a:r>
            <a:r>
              <a:rPr lang="it-IT" sz="1100" b="0" dirty="0">
                <a:solidFill>
                  <a:srgbClr val="000000"/>
                </a:solidFill>
                <a:effectLst/>
                <a:latin typeface="Consolas" panose="020B0609020204030204" pitchFamily="49" charset="0"/>
              </a:rPr>
              <a:t>;</a:t>
            </a:r>
            <a:r>
              <a:rPr lang="it-IT" sz="1100" b="0" dirty="0">
                <a:solidFill>
                  <a:srgbClr val="008000"/>
                </a:solidFill>
                <a:effectLst/>
                <a:latin typeface="Consolas" panose="020B0609020204030204" pitchFamily="49" charset="0"/>
              </a:rPr>
              <a:t> // </a:t>
            </a:r>
            <a:r>
              <a:rPr lang="it-IT" sz="1100" b="0" dirty="0" err="1">
                <a:solidFill>
                  <a:srgbClr val="008000"/>
                </a:solidFill>
                <a:effectLst/>
                <a:latin typeface="Consolas" panose="020B0609020204030204" pitchFamily="49" charset="0"/>
              </a:rPr>
              <a:t>Row</a:t>
            </a:r>
            <a:r>
              <a:rPr lang="it-IT" sz="1100" b="0" dirty="0">
                <a:solidFill>
                  <a:srgbClr val="008000"/>
                </a:solidFill>
                <a:effectLst/>
                <a:latin typeface="Consolas" panose="020B0609020204030204" pitchFamily="49" charset="0"/>
              </a:rPr>
              <a:t> index.</a:t>
            </a:r>
            <a:endParaRPr lang="it-IT" sz="1100" b="0" dirty="0">
              <a:solidFill>
                <a:srgbClr val="000000"/>
              </a:solidFill>
              <a:effectLst/>
              <a:latin typeface="Consolas" panose="020B0609020204030204" pitchFamily="49" charset="0"/>
            </a:endParaRPr>
          </a:p>
          <a:p>
            <a:br>
              <a:rPr lang="it-IT" sz="1100" b="0" dirty="0">
                <a:solidFill>
                  <a:srgbClr val="000000"/>
                </a:solidFill>
                <a:effectLst/>
                <a:latin typeface="Consolas" panose="020B0609020204030204" pitchFamily="49" charset="0"/>
              </a:rPr>
            </a:br>
            <a:r>
              <a:rPr lang="it-IT" sz="1100" b="0" dirty="0">
                <a:solidFill>
                  <a:srgbClr val="008000"/>
                </a:solidFill>
                <a:effectLst/>
                <a:latin typeface="Consolas" panose="020B0609020204030204" pitchFamily="49" charset="0"/>
              </a:rPr>
              <a:t>    // Check </a:t>
            </a:r>
            <a:r>
              <a:rPr lang="it-IT" sz="1100" b="0" dirty="0" err="1">
                <a:solidFill>
                  <a:srgbClr val="008000"/>
                </a:solidFill>
                <a:effectLst/>
                <a:latin typeface="Consolas" panose="020B0609020204030204" pitchFamily="49" charset="0"/>
              </a:rPr>
              <a:t>if</a:t>
            </a:r>
            <a:r>
              <a:rPr lang="it-IT" sz="1100" b="0" dirty="0">
                <a:solidFill>
                  <a:srgbClr val="008000"/>
                </a:solidFill>
                <a:effectLst/>
                <a:latin typeface="Consolas" panose="020B0609020204030204" pitchFamily="49" charset="0"/>
              </a:rPr>
              <a:t> the </a:t>
            </a:r>
            <a:r>
              <a:rPr lang="it-IT" sz="1100" b="0" dirty="0" err="1">
                <a:solidFill>
                  <a:srgbClr val="008000"/>
                </a:solidFill>
                <a:effectLst/>
                <a:latin typeface="Consolas" panose="020B0609020204030204" pitchFamily="49" charset="0"/>
              </a:rPr>
              <a:t>thread</a:t>
            </a:r>
            <a:r>
              <a:rPr lang="it-IT" sz="1100" b="0" dirty="0">
                <a:solidFill>
                  <a:srgbClr val="008000"/>
                </a:solidFill>
                <a:effectLst/>
                <a:latin typeface="Consolas" panose="020B0609020204030204" pitchFamily="49" charset="0"/>
              </a:rPr>
              <a:t> </a:t>
            </a:r>
            <a:r>
              <a:rPr lang="it-IT" sz="1100" b="0" dirty="0" err="1">
                <a:solidFill>
                  <a:srgbClr val="008000"/>
                </a:solidFill>
                <a:effectLst/>
                <a:latin typeface="Consolas" panose="020B0609020204030204" pitchFamily="49" charset="0"/>
              </a:rPr>
              <a:t>is</a:t>
            </a:r>
            <a:r>
              <a:rPr lang="it-IT" sz="1100" b="0" dirty="0">
                <a:solidFill>
                  <a:srgbClr val="008000"/>
                </a:solidFill>
                <a:effectLst/>
                <a:latin typeface="Consolas" panose="020B0609020204030204" pitchFamily="49" charset="0"/>
              </a:rPr>
              <a:t> </a:t>
            </a:r>
            <a:r>
              <a:rPr lang="it-IT" sz="1100" b="0" dirty="0" err="1">
                <a:solidFill>
                  <a:srgbClr val="008000"/>
                </a:solidFill>
                <a:effectLst/>
                <a:latin typeface="Consolas" panose="020B0609020204030204" pitchFamily="49" charset="0"/>
              </a:rPr>
              <a:t>within</a:t>
            </a:r>
            <a:r>
              <a:rPr lang="it-IT" sz="1100" b="0" dirty="0">
                <a:solidFill>
                  <a:srgbClr val="008000"/>
                </a:solidFill>
                <a:effectLst/>
                <a:latin typeface="Consolas" panose="020B0609020204030204" pitchFamily="49" charset="0"/>
              </a:rPr>
              <a:t> the image bounds.</a:t>
            </a:r>
            <a:endParaRPr lang="it-IT" sz="1100" b="0" dirty="0">
              <a:solidFill>
                <a:srgbClr val="000000"/>
              </a:solidFill>
              <a:effectLst/>
              <a:latin typeface="Consolas" panose="020B0609020204030204" pitchFamily="49" charset="0"/>
            </a:endParaRPr>
          </a:p>
          <a:p>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if</a:t>
            </a:r>
            <a:r>
              <a:rPr lang="it-IT" sz="1100" b="0" dirty="0">
                <a:solidFill>
                  <a:srgbClr val="000000"/>
                </a:solidFill>
                <a:effectLst/>
                <a:latin typeface="Consolas" panose="020B0609020204030204" pitchFamily="49" charset="0"/>
              </a:rPr>
              <a:t>(x &lt; </a:t>
            </a:r>
            <a:r>
              <a:rPr lang="it-IT" sz="1100" b="0" dirty="0" err="1">
                <a:solidFill>
                  <a:srgbClr val="808080"/>
                </a:solidFill>
                <a:effectLst/>
                <a:latin typeface="Consolas" panose="020B0609020204030204" pitchFamily="49" charset="0"/>
              </a:rPr>
              <a:t>width</a:t>
            </a:r>
            <a:r>
              <a:rPr lang="it-IT" sz="1100" b="0" dirty="0">
                <a:solidFill>
                  <a:srgbClr val="000000"/>
                </a:solidFill>
                <a:effectLst/>
                <a:latin typeface="Consolas" panose="020B0609020204030204" pitchFamily="49" charset="0"/>
              </a:rPr>
              <a:t> &amp;&amp; y &lt; </a:t>
            </a:r>
            <a:r>
              <a:rPr lang="it-IT" sz="1100" b="0" dirty="0" err="1">
                <a:solidFill>
                  <a:srgbClr val="808080"/>
                </a:solidFill>
                <a:effectLst/>
                <a:latin typeface="Consolas" panose="020B0609020204030204" pitchFamily="49" charset="0"/>
              </a:rPr>
              <a:t>height</a:t>
            </a:r>
            <a:r>
              <a:rPr lang="it-IT" sz="1100" b="0" dirty="0">
                <a:solidFill>
                  <a:srgbClr val="000000"/>
                </a:solidFill>
                <a:effectLst/>
                <a:latin typeface="Consolas" panose="020B0609020204030204" pitchFamily="49" charset="0"/>
              </a:rPr>
              <a:t>) {</a:t>
            </a:r>
          </a:p>
          <a:p>
            <a:r>
              <a:rPr lang="it-IT" sz="1100" b="0" dirty="0">
                <a:solidFill>
                  <a:srgbClr val="000000"/>
                </a:solidFill>
                <a:effectLst/>
                <a:latin typeface="Consolas" panose="020B0609020204030204" pitchFamily="49" charset="0"/>
              </a:rPr>
              <a:t>        </a:t>
            </a:r>
            <a:r>
              <a:rPr lang="it-IT" sz="1100" b="0" dirty="0">
                <a:solidFill>
                  <a:srgbClr val="0000FF"/>
                </a:solidFill>
                <a:effectLst/>
                <a:latin typeface="Consolas" panose="020B0609020204030204" pitchFamily="49" charset="0"/>
              </a:rPr>
              <a:t>for</a:t>
            </a:r>
            <a:r>
              <a:rPr lang="it-IT" sz="1100" b="0" dirty="0">
                <a:solidFill>
                  <a:srgbClr val="000000"/>
                </a:solidFill>
                <a:effectLst/>
                <a:latin typeface="Consolas" panose="020B0609020204030204" pitchFamily="49" charset="0"/>
              </a:rPr>
              <a:t>(</a:t>
            </a:r>
            <a:r>
              <a:rPr lang="it-IT" sz="1100" b="0" dirty="0" err="1">
                <a:solidFill>
                  <a:srgbClr val="0000FF"/>
                </a:solidFill>
                <a:effectLst/>
                <a:latin typeface="Consolas" panose="020B0609020204030204" pitchFamily="49" charset="0"/>
              </a:rPr>
              <a:t>int</a:t>
            </a:r>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channel</a:t>
            </a:r>
            <a:r>
              <a:rPr lang="it-IT" sz="1100" b="0" dirty="0">
                <a:solidFill>
                  <a:srgbClr val="000000"/>
                </a:solidFill>
                <a:effectLst/>
                <a:latin typeface="Consolas" panose="020B0609020204030204" pitchFamily="49" charset="0"/>
              </a:rPr>
              <a:t> = </a:t>
            </a:r>
            <a:r>
              <a:rPr lang="it-IT" sz="1100" b="0" dirty="0">
                <a:solidFill>
                  <a:srgbClr val="098658"/>
                </a:solidFill>
                <a:effectLst/>
                <a:latin typeface="Consolas" panose="020B0609020204030204" pitchFamily="49" charset="0"/>
              </a:rPr>
              <a:t>0</a:t>
            </a:r>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channel</a:t>
            </a:r>
            <a:r>
              <a:rPr lang="it-IT" sz="1100" b="0" dirty="0">
                <a:solidFill>
                  <a:srgbClr val="000000"/>
                </a:solidFill>
                <a:effectLst/>
                <a:latin typeface="Consolas" panose="020B0609020204030204" pitchFamily="49" charset="0"/>
              </a:rPr>
              <a:t> &lt; </a:t>
            </a:r>
            <a:r>
              <a:rPr lang="it-IT" sz="1100" b="0" dirty="0" err="1">
                <a:solidFill>
                  <a:srgbClr val="808080"/>
                </a:solidFill>
                <a:effectLst/>
                <a:latin typeface="Consolas" panose="020B0609020204030204" pitchFamily="49" charset="0"/>
              </a:rPr>
              <a:t>channels</a:t>
            </a:r>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channel</a:t>
            </a:r>
            <a:r>
              <a:rPr lang="it-IT" sz="1100" b="0" dirty="0">
                <a:solidFill>
                  <a:srgbClr val="000000"/>
                </a:solidFill>
                <a:effectLst/>
                <a:latin typeface="Consolas" panose="020B0609020204030204" pitchFamily="49" charset="0"/>
              </a:rPr>
              <a:t>++) {</a:t>
            </a:r>
          </a:p>
          <a:p>
            <a:r>
              <a:rPr lang="it-IT" sz="1100" b="0" dirty="0">
                <a:solidFill>
                  <a:srgbClr val="008000"/>
                </a:solidFill>
                <a:effectLst/>
                <a:latin typeface="Consolas" panose="020B0609020204030204" pitchFamily="49" charset="0"/>
              </a:rPr>
              <a:t>            // Output </a:t>
            </a:r>
            <a:r>
              <a:rPr lang="it-IT" sz="1100" b="0" dirty="0" err="1">
                <a:solidFill>
                  <a:srgbClr val="008000"/>
                </a:solidFill>
                <a:effectLst/>
                <a:latin typeface="Consolas" panose="020B0609020204030204" pitchFamily="49" charset="0"/>
              </a:rPr>
              <a:t>value</a:t>
            </a:r>
            <a:r>
              <a:rPr lang="it-IT" sz="1100" b="0" dirty="0">
                <a:solidFill>
                  <a:srgbClr val="008000"/>
                </a:solidFill>
                <a:effectLst/>
                <a:latin typeface="Consolas" panose="020B0609020204030204" pitchFamily="49" charset="0"/>
              </a:rPr>
              <a:t> for the </a:t>
            </a:r>
            <a:r>
              <a:rPr lang="it-IT" sz="1100" b="0" dirty="0" err="1">
                <a:solidFill>
                  <a:srgbClr val="008000"/>
                </a:solidFill>
                <a:effectLst/>
                <a:latin typeface="Consolas" panose="020B0609020204030204" pitchFamily="49" charset="0"/>
              </a:rPr>
              <a:t>current</a:t>
            </a:r>
            <a:r>
              <a:rPr lang="it-IT" sz="1100" b="0" dirty="0">
                <a:solidFill>
                  <a:srgbClr val="008000"/>
                </a:solidFill>
                <a:effectLst/>
                <a:latin typeface="Consolas" panose="020B0609020204030204" pitchFamily="49" charset="0"/>
              </a:rPr>
              <a:t> pixel.</a:t>
            </a:r>
            <a:endParaRPr lang="it-IT" sz="1100" b="0" dirty="0">
              <a:solidFill>
                <a:srgbClr val="000000"/>
              </a:solidFill>
              <a:effectLst/>
              <a:latin typeface="Consolas" panose="020B0609020204030204" pitchFamily="49" charset="0"/>
            </a:endParaRPr>
          </a:p>
          <a:p>
            <a:r>
              <a:rPr lang="it-IT" sz="1100" b="0" dirty="0">
                <a:solidFill>
                  <a:srgbClr val="000000"/>
                </a:solidFill>
                <a:effectLst/>
                <a:latin typeface="Consolas" panose="020B0609020204030204" pitchFamily="49" charset="0"/>
              </a:rPr>
              <a:t>            </a:t>
            </a:r>
            <a:r>
              <a:rPr lang="it-IT" sz="1100" b="0" dirty="0">
                <a:solidFill>
                  <a:srgbClr val="0000FF"/>
                </a:solidFill>
                <a:effectLst/>
                <a:latin typeface="Consolas" panose="020B0609020204030204" pitchFamily="49" charset="0"/>
              </a:rPr>
              <a:t>float</a:t>
            </a:r>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output_value</a:t>
            </a:r>
            <a:r>
              <a:rPr lang="it-IT" sz="1100" b="0" dirty="0">
                <a:solidFill>
                  <a:srgbClr val="000000"/>
                </a:solidFill>
                <a:effectLst/>
                <a:latin typeface="Consolas" panose="020B0609020204030204" pitchFamily="49" charset="0"/>
              </a:rPr>
              <a:t> = </a:t>
            </a:r>
            <a:r>
              <a:rPr lang="it-IT" sz="1100" b="0" dirty="0">
                <a:solidFill>
                  <a:srgbClr val="098658"/>
                </a:solidFill>
                <a:effectLst/>
                <a:latin typeface="Consolas" panose="020B0609020204030204" pitchFamily="49" charset="0"/>
              </a:rPr>
              <a:t>0.0f</a:t>
            </a:r>
            <a:r>
              <a:rPr lang="it-IT" sz="1100" b="0" dirty="0">
                <a:solidFill>
                  <a:srgbClr val="000000"/>
                </a:solidFill>
                <a:effectLst/>
                <a:latin typeface="Consolas" panose="020B0609020204030204" pitchFamily="49" charset="0"/>
              </a:rPr>
              <a:t>;</a:t>
            </a:r>
          </a:p>
          <a:p>
            <a:br>
              <a:rPr lang="it-IT" sz="1100" b="0" dirty="0">
                <a:solidFill>
                  <a:srgbClr val="000000"/>
                </a:solidFill>
                <a:effectLst/>
                <a:latin typeface="Consolas" panose="020B0609020204030204" pitchFamily="49" charset="0"/>
              </a:rPr>
            </a:br>
            <a:r>
              <a:rPr lang="it-IT" sz="1100" b="0" dirty="0">
                <a:solidFill>
                  <a:srgbClr val="008000"/>
                </a:solidFill>
                <a:effectLst/>
                <a:latin typeface="Consolas" panose="020B0609020204030204" pitchFamily="49" charset="0"/>
              </a:rPr>
              <a:t>            // Iterate over the kernel.</a:t>
            </a:r>
            <a:endParaRPr lang="it-IT" sz="1100" b="0" dirty="0">
              <a:solidFill>
                <a:srgbClr val="000000"/>
              </a:solidFill>
              <a:effectLst/>
              <a:latin typeface="Consolas" panose="020B0609020204030204" pitchFamily="49" charset="0"/>
            </a:endParaRPr>
          </a:p>
          <a:p>
            <a:r>
              <a:rPr lang="it-IT" sz="1100" b="0" dirty="0">
                <a:solidFill>
                  <a:srgbClr val="000000"/>
                </a:solidFill>
                <a:effectLst/>
                <a:latin typeface="Consolas" panose="020B0609020204030204" pitchFamily="49" charset="0"/>
              </a:rPr>
              <a:t>            </a:t>
            </a:r>
            <a:r>
              <a:rPr lang="it-IT" sz="1100" b="0" dirty="0">
                <a:solidFill>
                  <a:srgbClr val="0000FF"/>
                </a:solidFill>
                <a:effectLst/>
                <a:latin typeface="Consolas" panose="020B0609020204030204" pitchFamily="49" charset="0"/>
              </a:rPr>
              <a:t>for</a:t>
            </a:r>
            <a:r>
              <a:rPr lang="it-IT" sz="1100" b="0" dirty="0">
                <a:solidFill>
                  <a:srgbClr val="000000"/>
                </a:solidFill>
                <a:effectLst/>
                <a:latin typeface="Consolas" panose="020B0609020204030204" pitchFamily="49" charset="0"/>
              </a:rPr>
              <a:t>(</a:t>
            </a:r>
            <a:r>
              <a:rPr lang="it-IT" sz="1100" b="0" dirty="0" err="1">
                <a:solidFill>
                  <a:srgbClr val="0000FF"/>
                </a:solidFill>
                <a:effectLst/>
                <a:latin typeface="Consolas" panose="020B0609020204030204" pitchFamily="49" charset="0"/>
              </a:rPr>
              <a:t>int</a:t>
            </a:r>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ky</a:t>
            </a:r>
            <a:r>
              <a:rPr lang="it-IT" sz="1100" b="0" dirty="0">
                <a:solidFill>
                  <a:srgbClr val="000000"/>
                </a:solidFill>
                <a:effectLst/>
                <a:latin typeface="Consolas" panose="020B0609020204030204" pitchFamily="49" charset="0"/>
              </a:rPr>
              <a:t> = </a:t>
            </a:r>
            <a:r>
              <a:rPr lang="it-IT" sz="1100" b="0" dirty="0">
                <a:solidFill>
                  <a:srgbClr val="098658"/>
                </a:solidFill>
                <a:effectLst/>
                <a:latin typeface="Consolas" panose="020B0609020204030204" pitchFamily="49" charset="0"/>
              </a:rPr>
              <a:t>0</a:t>
            </a:r>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ky</a:t>
            </a:r>
            <a:r>
              <a:rPr lang="it-IT" sz="1100" b="0" dirty="0">
                <a:solidFill>
                  <a:srgbClr val="000000"/>
                </a:solidFill>
                <a:effectLst/>
                <a:latin typeface="Consolas" panose="020B0609020204030204" pitchFamily="49" charset="0"/>
              </a:rPr>
              <a:t> &lt; </a:t>
            </a:r>
            <a:r>
              <a:rPr lang="it-IT" sz="1100" b="0" dirty="0" err="1">
                <a:solidFill>
                  <a:srgbClr val="808080"/>
                </a:solidFill>
                <a:effectLst/>
                <a:latin typeface="Consolas" panose="020B0609020204030204" pitchFamily="49" charset="0"/>
              </a:rPr>
              <a:t>kernel_height</a:t>
            </a:r>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ky</a:t>
            </a:r>
            <a:r>
              <a:rPr lang="it-IT" sz="1100" b="0" dirty="0">
                <a:solidFill>
                  <a:srgbClr val="000000"/>
                </a:solidFill>
                <a:effectLst/>
                <a:latin typeface="Consolas" panose="020B0609020204030204" pitchFamily="49" charset="0"/>
              </a:rPr>
              <a:t>++) {</a:t>
            </a:r>
          </a:p>
          <a:p>
            <a:r>
              <a:rPr lang="it-IT" sz="1100" b="0" dirty="0">
                <a:solidFill>
                  <a:srgbClr val="000000"/>
                </a:solidFill>
                <a:effectLst/>
                <a:latin typeface="Consolas" panose="020B0609020204030204" pitchFamily="49" charset="0"/>
              </a:rPr>
              <a:t>                </a:t>
            </a:r>
            <a:r>
              <a:rPr lang="it-IT" sz="1100" b="0" dirty="0">
                <a:solidFill>
                  <a:srgbClr val="0000FF"/>
                </a:solidFill>
                <a:effectLst/>
                <a:latin typeface="Consolas" panose="020B0609020204030204" pitchFamily="49" charset="0"/>
              </a:rPr>
              <a:t>for</a:t>
            </a:r>
            <a:r>
              <a:rPr lang="it-IT" sz="1100" b="0" dirty="0">
                <a:solidFill>
                  <a:srgbClr val="000000"/>
                </a:solidFill>
                <a:effectLst/>
                <a:latin typeface="Consolas" panose="020B0609020204030204" pitchFamily="49" charset="0"/>
              </a:rPr>
              <a:t>(</a:t>
            </a:r>
            <a:r>
              <a:rPr lang="it-IT" sz="1100" b="0" dirty="0" err="1">
                <a:solidFill>
                  <a:srgbClr val="0000FF"/>
                </a:solidFill>
                <a:effectLst/>
                <a:latin typeface="Consolas" panose="020B0609020204030204" pitchFamily="49" charset="0"/>
              </a:rPr>
              <a:t>int</a:t>
            </a:r>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kx</a:t>
            </a:r>
            <a:r>
              <a:rPr lang="it-IT" sz="1100" b="0" dirty="0">
                <a:solidFill>
                  <a:srgbClr val="000000"/>
                </a:solidFill>
                <a:effectLst/>
                <a:latin typeface="Consolas" panose="020B0609020204030204" pitchFamily="49" charset="0"/>
              </a:rPr>
              <a:t> = </a:t>
            </a:r>
            <a:r>
              <a:rPr lang="it-IT" sz="1100" b="0" dirty="0">
                <a:solidFill>
                  <a:srgbClr val="098658"/>
                </a:solidFill>
                <a:effectLst/>
                <a:latin typeface="Consolas" panose="020B0609020204030204" pitchFamily="49" charset="0"/>
              </a:rPr>
              <a:t>0</a:t>
            </a:r>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kx</a:t>
            </a:r>
            <a:r>
              <a:rPr lang="it-IT" sz="1100" b="0" dirty="0">
                <a:solidFill>
                  <a:srgbClr val="000000"/>
                </a:solidFill>
                <a:effectLst/>
                <a:latin typeface="Consolas" panose="020B0609020204030204" pitchFamily="49" charset="0"/>
              </a:rPr>
              <a:t> &lt; </a:t>
            </a:r>
            <a:r>
              <a:rPr lang="it-IT" sz="1100" b="0" dirty="0" err="1">
                <a:solidFill>
                  <a:srgbClr val="808080"/>
                </a:solidFill>
                <a:effectLst/>
                <a:latin typeface="Consolas" panose="020B0609020204030204" pitchFamily="49" charset="0"/>
              </a:rPr>
              <a:t>kernel_width</a:t>
            </a:r>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kx</a:t>
            </a:r>
            <a:r>
              <a:rPr lang="it-IT" sz="1100" b="0" dirty="0">
                <a:solidFill>
                  <a:srgbClr val="000000"/>
                </a:solidFill>
                <a:effectLst/>
                <a:latin typeface="Consolas" panose="020B0609020204030204" pitchFamily="49" charset="0"/>
              </a:rPr>
              <a:t>++) {</a:t>
            </a:r>
          </a:p>
          <a:p>
            <a:r>
              <a:rPr lang="it-IT" sz="1100" b="0" dirty="0">
                <a:solidFill>
                  <a:srgbClr val="008000"/>
                </a:solidFill>
                <a:effectLst/>
                <a:latin typeface="Consolas" panose="020B0609020204030204" pitchFamily="49" charset="0"/>
              </a:rPr>
              <a:t>                    // </a:t>
            </a:r>
            <a:r>
              <a:rPr lang="it-IT" sz="1100" b="0" dirty="0" err="1">
                <a:solidFill>
                  <a:srgbClr val="008000"/>
                </a:solidFill>
                <a:effectLst/>
                <a:latin typeface="Consolas" panose="020B0609020204030204" pitchFamily="49" charset="0"/>
              </a:rPr>
              <a:t>Get</a:t>
            </a:r>
            <a:r>
              <a:rPr lang="it-IT" sz="1100" b="0" dirty="0">
                <a:solidFill>
                  <a:srgbClr val="008000"/>
                </a:solidFill>
                <a:effectLst/>
                <a:latin typeface="Consolas" panose="020B0609020204030204" pitchFamily="49" charset="0"/>
              </a:rPr>
              <a:t> the pixel index to be </a:t>
            </a:r>
            <a:r>
              <a:rPr lang="it-IT" sz="1100" b="0" dirty="0" err="1">
                <a:solidFill>
                  <a:srgbClr val="008000"/>
                </a:solidFill>
                <a:effectLst/>
                <a:latin typeface="Consolas" panose="020B0609020204030204" pitchFamily="49" charset="0"/>
              </a:rPr>
              <a:t>convolved</a:t>
            </a:r>
            <a:r>
              <a:rPr lang="it-IT" sz="1100" b="0" dirty="0">
                <a:solidFill>
                  <a:srgbClr val="008000"/>
                </a:solidFill>
                <a:effectLst/>
                <a:latin typeface="Consolas" panose="020B0609020204030204" pitchFamily="49" charset="0"/>
              </a:rPr>
              <a:t>.</a:t>
            </a:r>
            <a:endParaRPr lang="it-IT" sz="1100" b="0" dirty="0">
              <a:solidFill>
                <a:srgbClr val="000000"/>
              </a:solidFill>
              <a:effectLst/>
              <a:latin typeface="Consolas" panose="020B0609020204030204" pitchFamily="49" charset="0"/>
            </a:endParaRPr>
          </a:p>
          <a:p>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const</a:t>
            </a:r>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int</a:t>
            </a:r>
            <a:r>
              <a:rPr lang="it-IT" sz="1100" b="0" dirty="0">
                <a:solidFill>
                  <a:srgbClr val="000000"/>
                </a:solidFill>
                <a:effectLst/>
                <a:latin typeface="Consolas" panose="020B0609020204030204" pitchFamily="49" charset="0"/>
              </a:rPr>
              <a:t> col = x + </a:t>
            </a:r>
            <a:r>
              <a:rPr lang="it-IT" sz="1100" b="0" dirty="0" err="1">
                <a:solidFill>
                  <a:srgbClr val="000000"/>
                </a:solidFill>
                <a:effectLst/>
                <a:latin typeface="Consolas" panose="020B0609020204030204" pitchFamily="49" charset="0"/>
              </a:rPr>
              <a:t>kx</a:t>
            </a:r>
            <a:r>
              <a:rPr lang="it-IT" sz="1100" b="0" dirty="0">
                <a:solidFill>
                  <a:srgbClr val="000000"/>
                </a:solidFill>
                <a:effectLst/>
                <a:latin typeface="Consolas" panose="020B0609020204030204" pitchFamily="49" charset="0"/>
              </a:rPr>
              <a:t> - </a:t>
            </a:r>
            <a:r>
              <a:rPr lang="it-IT" sz="1100" b="0" dirty="0" err="1">
                <a:solidFill>
                  <a:srgbClr val="000000"/>
                </a:solidFill>
                <a:effectLst/>
                <a:latin typeface="Consolas" panose="020B0609020204030204" pitchFamily="49" charset="0"/>
              </a:rPr>
              <a:t>floor</a:t>
            </a:r>
            <a:r>
              <a:rPr lang="it-IT" sz="1100" b="0" dirty="0">
                <a:solidFill>
                  <a:srgbClr val="000000"/>
                </a:solidFill>
                <a:effectLst/>
                <a:latin typeface="Consolas" panose="020B0609020204030204" pitchFamily="49" charset="0"/>
              </a:rPr>
              <a:t>((</a:t>
            </a:r>
            <a:r>
              <a:rPr lang="it-IT" sz="1100" b="0" dirty="0">
                <a:solidFill>
                  <a:srgbClr val="0000FF"/>
                </a:solidFill>
                <a:effectLst/>
                <a:latin typeface="Consolas" panose="020B0609020204030204" pitchFamily="49" charset="0"/>
              </a:rPr>
              <a:t>float</a:t>
            </a:r>
            <a:r>
              <a:rPr lang="it-IT" sz="1100" b="0" dirty="0">
                <a:solidFill>
                  <a:srgbClr val="000000"/>
                </a:solidFill>
                <a:effectLst/>
                <a:latin typeface="Consolas" panose="020B0609020204030204" pitchFamily="49" charset="0"/>
              </a:rPr>
              <a:t>)</a:t>
            </a:r>
            <a:r>
              <a:rPr lang="it-IT" sz="1100" b="0" dirty="0" err="1">
                <a:solidFill>
                  <a:srgbClr val="808080"/>
                </a:solidFill>
                <a:effectLst/>
                <a:latin typeface="Consolas" panose="020B0609020204030204" pitchFamily="49" charset="0"/>
              </a:rPr>
              <a:t>kernel_width</a:t>
            </a:r>
            <a:r>
              <a:rPr lang="it-IT" sz="1100" b="0" dirty="0">
                <a:solidFill>
                  <a:srgbClr val="000000"/>
                </a:solidFill>
                <a:effectLst/>
                <a:latin typeface="Consolas" panose="020B0609020204030204" pitchFamily="49" charset="0"/>
              </a:rPr>
              <a:t>/</a:t>
            </a:r>
            <a:r>
              <a:rPr lang="it-IT" sz="1100" b="0" dirty="0">
                <a:solidFill>
                  <a:srgbClr val="098658"/>
                </a:solidFill>
                <a:effectLst/>
                <a:latin typeface="Consolas" panose="020B0609020204030204" pitchFamily="49" charset="0"/>
              </a:rPr>
              <a:t>2</a:t>
            </a:r>
            <a:r>
              <a:rPr lang="it-IT" sz="1100" b="0" dirty="0">
                <a:solidFill>
                  <a:srgbClr val="000000"/>
                </a:solidFill>
                <a:effectLst/>
                <a:latin typeface="Consolas" panose="020B0609020204030204" pitchFamily="49" charset="0"/>
              </a:rPr>
              <a:t>) + </a:t>
            </a:r>
            <a:r>
              <a:rPr lang="it-IT" sz="1100" b="0" dirty="0" err="1">
                <a:solidFill>
                  <a:srgbClr val="808080"/>
                </a:solidFill>
                <a:effectLst/>
                <a:latin typeface="Consolas" panose="020B0609020204030204" pitchFamily="49" charset="0"/>
              </a:rPr>
              <a:t>padding_width</a:t>
            </a:r>
            <a:r>
              <a:rPr lang="it-IT" sz="1100" b="0" dirty="0">
                <a:solidFill>
                  <a:srgbClr val="000000"/>
                </a:solidFill>
                <a:effectLst/>
                <a:latin typeface="Consolas" panose="020B0609020204030204" pitchFamily="49" charset="0"/>
              </a:rPr>
              <a:t>;</a:t>
            </a:r>
            <a:endParaRPr lang="it-IT" sz="1100" dirty="0">
              <a:solidFill>
                <a:srgbClr val="008000"/>
              </a:solidFill>
              <a:latin typeface="Consolas" panose="020B0609020204030204" pitchFamily="49" charset="0"/>
            </a:endParaRPr>
          </a:p>
          <a:p>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const</a:t>
            </a:r>
            <a:r>
              <a:rPr lang="it-IT" sz="1100" b="0" dirty="0">
                <a:solidFill>
                  <a:srgbClr val="000000"/>
                </a:solidFill>
                <a:effectLst/>
                <a:latin typeface="Consolas" panose="020B0609020204030204" pitchFamily="49" charset="0"/>
              </a:rPr>
              <a:t> </a:t>
            </a:r>
            <a:r>
              <a:rPr lang="it-IT" sz="1100" b="0" dirty="0" err="1">
                <a:solidFill>
                  <a:srgbClr val="0000FF"/>
                </a:solidFill>
                <a:effectLst/>
                <a:latin typeface="Consolas" panose="020B0609020204030204" pitchFamily="49" charset="0"/>
              </a:rPr>
              <a:t>int</a:t>
            </a:r>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row</a:t>
            </a:r>
            <a:r>
              <a:rPr lang="it-IT" sz="1100" b="0" dirty="0">
                <a:solidFill>
                  <a:srgbClr val="000000"/>
                </a:solidFill>
                <a:effectLst/>
                <a:latin typeface="Consolas" panose="020B0609020204030204" pitchFamily="49" charset="0"/>
              </a:rPr>
              <a:t> = y + </a:t>
            </a:r>
            <a:r>
              <a:rPr lang="it-IT" sz="1100" b="0" dirty="0" err="1">
                <a:solidFill>
                  <a:srgbClr val="000000"/>
                </a:solidFill>
                <a:effectLst/>
                <a:latin typeface="Consolas" panose="020B0609020204030204" pitchFamily="49" charset="0"/>
              </a:rPr>
              <a:t>ky</a:t>
            </a:r>
            <a:r>
              <a:rPr lang="it-IT" sz="1100" b="0" dirty="0">
                <a:solidFill>
                  <a:srgbClr val="000000"/>
                </a:solidFill>
                <a:effectLst/>
                <a:latin typeface="Consolas" panose="020B0609020204030204" pitchFamily="49" charset="0"/>
              </a:rPr>
              <a:t> - </a:t>
            </a:r>
            <a:r>
              <a:rPr lang="it-IT" sz="1100" b="0" dirty="0" err="1">
                <a:solidFill>
                  <a:srgbClr val="000000"/>
                </a:solidFill>
                <a:effectLst/>
                <a:latin typeface="Consolas" panose="020B0609020204030204" pitchFamily="49" charset="0"/>
              </a:rPr>
              <a:t>floor</a:t>
            </a:r>
            <a:r>
              <a:rPr lang="it-IT" sz="1100" b="0" dirty="0">
                <a:solidFill>
                  <a:srgbClr val="000000"/>
                </a:solidFill>
                <a:effectLst/>
                <a:latin typeface="Consolas" panose="020B0609020204030204" pitchFamily="49" charset="0"/>
              </a:rPr>
              <a:t>((</a:t>
            </a:r>
            <a:r>
              <a:rPr lang="it-IT" sz="1100" b="0" dirty="0">
                <a:solidFill>
                  <a:srgbClr val="0000FF"/>
                </a:solidFill>
                <a:effectLst/>
                <a:latin typeface="Consolas" panose="020B0609020204030204" pitchFamily="49" charset="0"/>
              </a:rPr>
              <a:t>float</a:t>
            </a:r>
            <a:r>
              <a:rPr lang="it-IT" sz="1100" b="0" dirty="0">
                <a:solidFill>
                  <a:srgbClr val="000000"/>
                </a:solidFill>
                <a:effectLst/>
                <a:latin typeface="Consolas" panose="020B0609020204030204" pitchFamily="49" charset="0"/>
              </a:rPr>
              <a:t>)</a:t>
            </a:r>
            <a:r>
              <a:rPr lang="it-IT" sz="1100" b="0" dirty="0" err="1">
                <a:solidFill>
                  <a:srgbClr val="808080"/>
                </a:solidFill>
                <a:effectLst/>
                <a:latin typeface="Consolas" panose="020B0609020204030204" pitchFamily="49" charset="0"/>
              </a:rPr>
              <a:t>kernel_height</a:t>
            </a:r>
            <a:r>
              <a:rPr lang="it-IT" sz="1100" b="0" dirty="0">
                <a:solidFill>
                  <a:srgbClr val="000000"/>
                </a:solidFill>
                <a:effectLst/>
                <a:latin typeface="Consolas" panose="020B0609020204030204" pitchFamily="49" charset="0"/>
              </a:rPr>
              <a:t>/</a:t>
            </a:r>
            <a:r>
              <a:rPr lang="it-IT" sz="1100" b="0" dirty="0">
                <a:solidFill>
                  <a:srgbClr val="098658"/>
                </a:solidFill>
                <a:effectLst/>
                <a:latin typeface="Consolas" panose="020B0609020204030204" pitchFamily="49" charset="0"/>
              </a:rPr>
              <a:t>2</a:t>
            </a:r>
            <a:r>
              <a:rPr lang="it-IT" sz="1100" b="0" dirty="0">
                <a:solidFill>
                  <a:srgbClr val="000000"/>
                </a:solidFill>
                <a:effectLst/>
                <a:latin typeface="Consolas" panose="020B0609020204030204" pitchFamily="49" charset="0"/>
              </a:rPr>
              <a:t>) + </a:t>
            </a:r>
            <a:r>
              <a:rPr lang="it-IT" sz="1100" b="0" dirty="0" err="1">
                <a:solidFill>
                  <a:srgbClr val="808080"/>
                </a:solidFill>
                <a:effectLst/>
                <a:latin typeface="Consolas" panose="020B0609020204030204" pitchFamily="49" charset="0"/>
              </a:rPr>
              <a:t>padding_height</a:t>
            </a:r>
            <a:r>
              <a:rPr lang="it-IT" sz="1100" b="0" dirty="0">
                <a:solidFill>
                  <a:srgbClr val="000000"/>
                </a:solidFill>
                <a:effectLst/>
                <a:latin typeface="Consolas" panose="020B0609020204030204" pitchFamily="49" charset="0"/>
              </a:rPr>
              <a:t>;</a:t>
            </a:r>
            <a:br>
              <a:rPr lang="it-IT" sz="1100" b="0" dirty="0">
                <a:solidFill>
                  <a:srgbClr val="000000"/>
                </a:solidFill>
                <a:effectLst/>
                <a:latin typeface="Consolas" panose="020B0609020204030204" pitchFamily="49" charset="0"/>
              </a:rPr>
            </a:br>
            <a:r>
              <a:rPr lang="it-IT" sz="1100" b="0" dirty="0">
                <a:solidFill>
                  <a:srgbClr val="008000"/>
                </a:solidFill>
                <a:effectLst/>
                <a:latin typeface="Consolas" panose="020B0609020204030204" pitchFamily="49" charset="0"/>
              </a:rPr>
              <a:t>                    // </a:t>
            </a:r>
            <a:r>
              <a:rPr lang="it-IT" sz="1100" b="0" dirty="0" err="1">
                <a:solidFill>
                  <a:srgbClr val="008000"/>
                </a:solidFill>
                <a:effectLst/>
                <a:latin typeface="Consolas" panose="020B0609020204030204" pitchFamily="49" charset="0"/>
              </a:rPr>
              <a:t>Add</a:t>
            </a:r>
            <a:r>
              <a:rPr lang="it-IT" sz="1100" b="0" dirty="0">
                <a:solidFill>
                  <a:srgbClr val="008000"/>
                </a:solidFill>
                <a:effectLst/>
                <a:latin typeface="Consolas" panose="020B0609020204030204" pitchFamily="49" charset="0"/>
              </a:rPr>
              <a:t> the </a:t>
            </a:r>
            <a:r>
              <a:rPr lang="it-IT" sz="1100" b="0" dirty="0" err="1">
                <a:solidFill>
                  <a:srgbClr val="008000"/>
                </a:solidFill>
                <a:effectLst/>
                <a:latin typeface="Consolas" panose="020B0609020204030204" pitchFamily="49" charset="0"/>
              </a:rPr>
              <a:t>convolution</a:t>
            </a:r>
            <a:r>
              <a:rPr lang="it-IT" sz="1100" b="0" dirty="0">
                <a:solidFill>
                  <a:srgbClr val="008000"/>
                </a:solidFill>
                <a:effectLst/>
                <a:latin typeface="Consolas" panose="020B0609020204030204" pitchFamily="49" charset="0"/>
              </a:rPr>
              <a:t> </a:t>
            </a:r>
            <a:r>
              <a:rPr lang="it-IT" sz="1100" b="0" dirty="0" err="1">
                <a:solidFill>
                  <a:srgbClr val="008000"/>
                </a:solidFill>
                <a:effectLst/>
                <a:latin typeface="Consolas" panose="020B0609020204030204" pitchFamily="49" charset="0"/>
              </a:rPr>
              <a:t>value</a:t>
            </a:r>
            <a:r>
              <a:rPr lang="it-IT" sz="1100" b="0" dirty="0">
                <a:solidFill>
                  <a:srgbClr val="008000"/>
                </a:solidFill>
                <a:effectLst/>
                <a:latin typeface="Consolas" panose="020B0609020204030204" pitchFamily="49" charset="0"/>
              </a:rPr>
              <a:t> to the output </a:t>
            </a:r>
            <a:r>
              <a:rPr lang="it-IT" sz="1100" b="0" dirty="0" err="1">
                <a:solidFill>
                  <a:srgbClr val="008000"/>
                </a:solidFill>
                <a:effectLst/>
                <a:latin typeface="Consolas" panose="020B0609020204030204" pitchFamily="49" charset="0"/>
              </a:rPr>
              <a:t>value</a:t>
            </a:r>
            <a:r>
              <a:rPr lang="it-IT" sz="1100" b="0" dirty="0">
                <a:solidFill>
                  <a:srgbClr val="008000"/>
                </a:solidFill>
                <a:effectLst/>
                <a:latin typeface="Consolas" panose="020B0609020204030204" pitchFamily="49" charset="0"/>
              </a:rPr>
              <a:t>.</a:t>
            </a:r>
            <a:endParaRPr lang="it-IT" sz="1100" b="0" dirty="0">
              <a:solidFill>
                <a:srgbClr val="000000"/>
              </a:solidFill>
              <a:effectLst/>
              <a:latin typeface="Consolas" panose="020B0609020204030204" pitchFamily="49" charset="0"/>
            </a:endParaRPr>
          </a:p>
          <a:p>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output_value</a:t>
            </a:r>
            <a:r>
              <a:rPr lang="it-IT" sz="1100" b="0" dirty="0">
                <a:solidFill>
                  <a:srgbClr val="000000"/>
                </a:solidFill>
                <a:effectLst/>
                <a:latin typeface="Consolas" panose="020B0609020204030204" pitchFamily="49" charset="0"/>
              </a:rPr>
              <a:t> +=</a:t>
            </a:r>
          </a:p>
          <a:p>
            <a:r>
              <a:rPr lang="it-IT" sz="1100" dirty="0">
                <a:solidFill>
                  <a:srgbClr val="000000"/>
                </a:solidFill>
                <a:latin typeface="Consolas" panose="020B0609020204030204" pitchFamily="49" charset="0"/>
              </a:rPr>
              <a:t>	</a:t>
            </a:r>
            <a:r>
              <a:rPr lang="it-IT" sz="1100" b="0" dirty="0" err="1">
                <a:solidFill>
                  <a:srgbClr val="000000"/>
                </a:solidFill>
                <a:effectLst/>
                <a:latin typeface="Consolas" panose="020B0609020204030204" pitchFamily="49" charset="0"/>
              </a:rPr>
              <a:t>get_pixel_value</a:t>
            </a:r>
            <a:r>
              <a:rPr lang="it-IT" sz="1100" b="0" dirty="0">
                <a:solidFill>
                  <a:srgbClr val="000000"/>
                </a:solidFill>
                <a:effectLst/>
                <a:latin typeface="Consolas" panose="020B0609020204030204" pitchFamily="49" charset="0"/>
              </a:rPr>
              <a:t>(</a:t>
            </a:r>
            <a:r>
              <a:rPr lang="it-IT" sz="1100" b="0" dirty="0" err="1">
                <a:solidFill>
                  <a:srgbClr val="808080"/>
                </a:solidFill>
                <a:effectLst/>
                <a:latin typeface="Consolas" panose="020B0609020204030204" pitchFamily="49" charset="0"/>
              </a:rPr>
              <a:t>d_input</a:t>
            </a:r>
            <a:r>
              <a:rPr lang="it-IT" sz="1100" b="0" dirty="0">
                <a:solidFill>
                  <a:srgbClr val="000000"/>
                </a:solidFill>
                <a:effectLst/>
                <a:latin typeface="Consolas" panose="020B0609020204030204" pitchFamily="49" charset="0"/>
              </a:rPr>
              <a:t>, col, </a:t>
            </a:r>
            <a:r>
              <a:rPr lang="it-IT" sz="1100" b="0" dirty="0" err="1">
                <a:solidFill>
                  <a:srgbClr val="000000"/>
                </a:solidFill>
                <a:effectLst/>
                <a:latin typeface="Consolas" panose="020B0609020204030204" pitchFamily="49" charset="0"/>
              </a:rPr>
              <a:t>row</a:t>
            </a:r>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channel</a:t>
            </a:r>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padded_width</a:t>
            </a:r>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padded_height</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channels</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is_SoA</a:t>
            </a:r>
            <a:r>
              <a:rPr lang="it-IT" sz="1100" b="0" dirty="0">
                <a:solidFill>
                  <a:srgbClr val="000000"/>
                </a:solidFill>
                <a:effectLst/>
                <a:latin typeface="Consolas" panose="020B0609020204030204" pitchFamily="49" charset="0"/>
              </a:rPr>
              <a:t>)</a:t>
            </a:r>
          </a:p>
          <a:p>
            <a:r>
              <a:rPr lang="it-IT" sz="1100" dirty="0">
                <a:solidFill>
                  <a:srgbClr val="000000"/>
                </a:solidFill>
                <a:latin typeface="Consolas" panose="020B0609020204030204" pitchFamily="49" charset="0"/>
              </a:rPr>
              <a:t>	</a:t>
            </a:r>
            <a:r>
              <a:rPr lang="it-IT" sz="1100" b="0" dirty="0">
                <a:solidFill>
                  <a:srgbClr val="000000"/>
                </a:solidFill>
                <a:effectLst/>
                <a:latin typeface="Consolas" panose="020B0609020204030204" pitchFamily="49" charset="0"/>
              </a:rPr>
              <a:t>* </a:t>
            </a:r>
            <a:r>
              <a:rPr lang="it-IT" sz="1100" b="0" dirty="0" err="1">
                <a:solidFill>
                  <a:srgbClr val="000000"/>
                </a:solidFill>
                <a:effectLst/>
                <a:highlight>
                  <a:srgbClr val="FFFF00"/>
                </a:highlight>
                <a:latin typeface="Consolas" panose="020B0609020204030204" pitchFamily="49" charset="0"/>
              </a:rPr>
              <a:t>get_kernel_value</a:t>
            </a:r>
            <a:r>
              <a:rPr lang="it-IT" sz="1100" b="0" dirty="0">
                <a:solidFill>
                  <a:srgbClr val="000000"/>
                </a:solidFill>
                <a:effectLst/>
                <a:highlight>
                  <a:srgbClr val="FFFF00"/>
                </a:highlight>
                <a:latin typeface="Consolas" panose="020B0609020204030204" pitchFamily="49" charset="0"/>
              </a:rPr>
              <a:t>(</a:t>
            </a:r>
            <a:r>
              <a:rPr lang="it-IT" sz="1100" b="0" dirty="0" err="1">
                <a:solidFill>
                  <a:srgbClr val="808080"/>
                </a:solidFill>
                <a:effectLst/>
                <a:highlight>
                  <a:srgbClr val="FFFF00"/>
                </a:highlight>
                <a:latin typeface="Consolas" panose="020B0609020204030204" pitchFamily="49" charset="0"/>
              </a:rPr>
              <a:t>d_kernel</a:t>
            </a:r>
            <a:r>
              <a:rPr lang="it-IT" sz="1100" b="0" dirty="0">
                <a:solidFill>
                  <a:srgbClr val="000000"/>
                </a:solidFill>
                <a:effectLst/>
                <a:highlight>
                  <a:srgbClr val="FFFF00"/>
                </a:highlight>
                <a:latin typeface="Consolas" panose="020B0609020204030204" pitchFamily="49" charset="0"/>
              </a:rPr>
              <a:t>, </a:t>
            </a:r>
            <a:r>
              <a:rPr lang="it-IT" sz="1100" b="0" dirty="0" err="1">
                <a:solidFill>
                  <a:srgbClr val="000000"/>
                </a:solidFill>
                <a:effectLst/>
                <a:highlight>
                  <a:srgbClr val="FFFF00"/>
                </a:highlight>
                <a:latin typeface="Consolas" panose="020B0609020204030204" pitchFamily="49" charset="0"/>
              </a:rPr>
              <a:t>kx</a:t>
            </a:r>
            <a:r>
              <a:rPr lang="it-IT" sz="1100" b="0" dirty="0">
                <a:solidFill>
                  <a:srgbClr val="000000"/>
                </a:solidFill>
                <a:effectLst/>
                <a:highlight>
                  <a:srgbClr val="FFFF00"/>
                </a:highlight>
                <a:latin typeface="Consolas" panose="020B0609020204030204" pitchFamily="49" charset="0"/>
              </a:rPr>
              <a:t>, </a:t>
            </a:r>
            <a:r>
              <a:rPr lang="it-IT" sz="1100" b="0" dirty="0" err="1">
                <a:solidFill>
                  <a:srgbClr val="000000"/>
                </a:solidFill>
                <a:effectLst/>
                <a:highlight>
                  <a:srgbClr val="FFFF00"/>
                </a:highlight>
                <a:latin typeface="Consolas" panose="020B0609020204030204" pitchFamily="49" charset="0"/>
              </a:rPr>
              <a:t>ky</a:t>
            </a:r>
            <a:r>
              <a:rPr lang="it-IT" sz="1100" b="0" dirty="0">
                <a:solidFill>
                  <a:srgbClr val="000000"/>
                </a:solidFill>
                <a:effectLst/>
                <a:highlight>
                  <a:srgbClr val="FFFF00"/>
                </a:highlight>
                <a:latin typeface="Consolas" panose="020B0609020204030204" pitchFamily="49" charset="0"/>
              </a:rPr>
              <a:t>, </a:t>
            </a:r>
            <a:r>
              <a:rPr lang="it-IT" sz="1100" b="0" dirty="0" err="1">
                <a:solidFill>
                  <a:srgbClr val="808080"/>
                </a:solidFill>
                <a:effectLst/>
                <a:highlight>
                  <a:srgbClr val="FFFF00"/>
                </a:highlight>
                <a:latin typeface="Consolas" panose="020B0609020204030204" pitchFamily="49" charset="0"/>
              </a:rPr>
              <a:t>kernel_width</a:t>
            </a:r>
            <a:r>
              <a:rPr lang="it-IT" sz="1100" b="0" dirty="0">
                <a:solidFill>
                  <a:srgbClr val="000000"/>
                </a:solidFill>
                <a:effectLst/>
                <a:highlight>
                  <a:srgbClr val="FFFF00"/>
                </a:highlight>
                <a:latin typeface="Consolas" panose="020B0609020204030204" pitchFamily="49" charset="0"/>
              </a:rPr>
              <a:t>, </a:t>
            </a:r>
            <a:r>
              <a:rPr lang="it-IT" sz="1100" b="0" dirty="0" err="1">
                <a:solidFill>
                  <a:srgbClr val="808080"/>
                </a:solidFill>
                <a:effectLst/>
                <a:highlight>
                  <a:srgbClr val="FFFF00"/>
                </a:highlight>
                <a:latin typeface="Consolas" panose="020B0609020204030204" pitchFamily="49" charset="0"/>
              </a:rPr>
              <a:t>kernel_height</a:t>
            </a:r>
            <a:r>
              <a:rPr lang="it-IT" sz="1100" b="0" dirty="0">
                <a:solidFill>
                  <a:srgbClr val="000000"/>
                </a:solidFill>
                <a:effectLst/>
                <a:highlight>
                  <a:srgbClr val="FFFF00"/>
                </a:highlight>
                <a:latin typeface="Consolas" panose="020B0609020204030204" pitchFamily="49" charset="0"/>
              </a:rPr>
              <a:t>);</a:t>
            </a:r>
          </a:p>
          <a:p>
            <a:r>
              <a:rPr lang="it-IT" sz="1100" b="0" dirty="0">
                <a:solidFill>
                  <a:srgbClr val="000000"/>
                </a:solidFill>
                <a:effectLst/>
                <a:latin typeface="Consolas" panose="020B0609020204030204" pitchFamily="49" charset="0"/>
              </a:rPr>
              <a:t>                }</a:t>
            </a:r>
          </a:p>
          <a:p>
            <a:r>
              <a:rPr lang="it-IT" sz="1100" b="0" dirty="0">
                <a:solidFill>
                  <a:srgbClr val="000000"/>
                </a:solidFill>
                <a:effectLst/>
                <a:latin typeface="Consolas" panose="020B0609020204030204" pitchFamily="49" charset="0"/>
              </a:rPr>
              <a:t>            }</a:t>
            </a:r>
          </a:p>
          <a:p>
            <a:br>
              <a:rPr lang="it-IT" sz="1100" b="0" dirty="0">
                <a:solidFill>
                  <a:srgbClr val="000000"/>
                </a:solidFill>
                <a:effectLst/>
                <a:latin typeface="Consolas" panose="020B0609020204030204" pitchFamily="49" charset="0"/>
              </a:rPr>
            </a:br>
            <a:r>
              <a:rPr lang="it-IT" sz="1100" b="0" dirty="0">
                <a:solidFill>
                  <a:srgbClr val="008000"/>
                </a:solidFill>
                <a:effectLst/>
                <a:latin typeface="Consolas" panose="020B0609020204030204" pitchFamily="49" charset="0"/>
              </a:rPr>
              <a:t>            // Store the output </a:t>
            </a:r>
            <a:r>
              <a:rPr lang="it-IT" sz="1100" b="0" dirty="0" err="1">
                <a:solidFill>
                  <a:srgbClr val="008000"/>
                </a:solidFill>
                <a:effectLst/>
                <a:latin typeface="Consolas" panose="020B0609020204030204" pitchFamily="49" charset="0"/>
              </a:rPr>
              <a:t>value</a:t>
            </a:r>
            <a:r>
              <a:rPr lang="it-IT" sz="1100" b="0" dirty="0">
                <a:solidFill>
                  <a:srgbClr val="008000"/>
                </a:solidFill>
                <a:effectLst/>
                <a:latin typeface="Consolas" panose="020B0609020204030204" pitchFamily="49" charset="0"/>
              </a:rPr>
              <a:t> in global </a:t>
            </a:r>
            <a:r>
              <a:rPr lang="it-IT" sz="1100" b="0" dirty="0" err="1">
                <a:solidFill>
                  <a:srgbClr val="008000"/>
                </a:solidFill>
                <a:effectLst/>
                <a:latin typeface="Consolas" panose="020B0609020204030204" pitchFamily="49" charset="0"/>
              </a:rPr>
              <a:t>memory</a:t>
            </a:r>
            <a:r>
              <a:rPr lang="it-IT" sz="1100" b="0" dirty="0">
                <a:solidFill>
                  <a:srgbClr val="008000"/>
                </a:solidFill>
                <a:effectLst/>
                <a:latin typeface="Consolas" panose="020B0609020204030204" pitchFamily="49" charset="0"/>
              </a:rPr>
              <a:t>.</a:t>
            </a:r>
            <a:endParaRPr lang="it-IT" sz="1100" b="0" dirty="0">
              <a:solidFill>
                <a:srgbClr val="000000"/>
              </a:solidFill>
              <a:effectLst/>
              <a:latin typeface="Consolas" panose="020B0609020204030204" pitchFamily="49" charset="0"/>
            </a:endParaRPr>
          </a:p>
          <a:p>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set_pixel_value</a:t>
            </a:r>
            <a:r>
              <a:rPr lang="it-IT" sz="1100" b="0" dirty="0">
                <a:solidFill>
                  <a:srgbClr val="000000"/>
                </a:solidFill>
                <a:effectLst/>
                <a:latin typeface="Consolas" panose="020B0609020204030204" pitchFamily="49" charset="0"/>
              </a:rPr>
              <a:t>(</a:t>
            </a:r>
            <a:r>
              <a:rPr lang="it-IT" sz="1100" b="0" dirty="0" err="1">
                <a:solidFill>
                  <a:srgbClr val="808080"/>
                </a:solidFill>
                <a:effectLst/>
                <a:latin typeface="Consolas" panose="020B0609020204030204" pitchFamily="49" charset="0"/>
              </a:rPr>
              <a:t>d_output</a:t>
            </a:r>
            <a:r>
              <a:rPr lang="it-IT" sz="1100" b="0" dirty="0">
                <a:solidFill>
                  <a:srgbClr val="000000"/>
                </a:solidFill>
                <a:effectLst/>
                <a:latin typeface="Consolas" panose="020B0609020204030204" pitchFamily="49" charset="0"/>
              </a:rPr>
              <a:t>, x, y, </a:t>
            </a:r>
            <a:r>
              <a:rPr lang="it-IT" sz="1100" b="0" dirty="0" err="1">
                <a:solidFill>
                  <a:srgbClr val="000000"/>
                </a:solidFill>
                <a:effectLst/>
                <a:latin typeface="Consolas" panose="020B0609020204030204" pitchFamily="49" charset="0"/>
              </a:rPr>
              <a:t>channel</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width</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height</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channels</a:t>
            </a:r>
            <a:r>
              <a:rPr lang="it-IT" sz="1100" b="0" dirty="0">
                <a:solidFill>
                  <a:srgbClr val="000000"/>
                </a:solidFill>
                <a:effectLst/>
                <a:latin typeface="Consolas" panose="020B0609020204030204" pitchFamily="49" charset="0"/>
              </a:rPr>
              <a:t>, </a:t>
            </a:r>
            <a:r>
              <a:rPr lang="it-IT" sz="1100" b="0" dirty="0" err="1">
                <a:solidFill>
                  <a:srgbClr val="808080"/>
                </a:solidFill>
                <a:effectLst/>
                <a:latin typeface="Consolas" panose="020B0609020204030204" pitchFamily="49" charset="0"/>
              </a:rPr>
              <a:t>is_SoA</a:t>
            </a:r>
            <a:r>
              <a:rPr lang="it-IT" sz="1100" b="0" dirty="0">
                <a:solidFill>
                  <a:srgbClr val="000000"/>
                </a:solidFill>
                <a:effectLst/>
                <a:latin typeface="Consolas" panose="020B0609020204030204" pitchFamily="49" charset="0"/>
              </a:rPr>
              <a:t>,</a:t>
            </a:r>
          </a:p>
          <a:p>
            <a:r>
              <a:rPr lang="it-IT" sz="1100" dirty="0">
                <a:solidFill>
                  <a:srgbClr val="000000"/>
                </a:solidFill>
                <a:latin typeface="Consolas" panose="020B0609020204030204" pitchFamily="49" charset="0"/>
              </a:rPr>
              <a:t>			</a:t>
            </a:r>
            <a:r>
              <a:rPr lang="it-IT" sz="1100" b="0" dirty="0">
                <a:solidFill>
                  <a:srgbClr val="000000"/>
                </a:solidFill>
                <a:effectLst/>
                <a:latin typeface="Consolas" panose="020B0609020204030204" pitchFamily="49" charset="0"/>
              </a:rPr>
              <a:t>(</a:t>
            </a:r>
            <a:r>
              <a:rPr lang="it-IT" sz="1100" b="0" dirty="0">
                <a:solidFill>
                  <a:srgbClr val="2B91AF"/>
                </a:solidFill>
                <a:effectLst/>
                <a:latin typeface="Consolas" panose="020B0609020204030204" pitchFamily="49" charset="0"/>
              </a:rPr>
              <a:t>uint8_t</a:t>
            </a:r>
            <a:r>
              <a:rPr lang="it-IT" sz="1100" b="0" dirty="0">
                <a:solidFill>
                  <a:srgbClr val="000000"/>
                </a:solidFill>
                <a:effectLst/>
                <a:latin typeface="Consolas" panose="020B0609020204030204" pitchFamily="49" charset="0"/>
              </a:rPr>
              <a:t>)</a:t>
            </a:r>
            <a:r>
              <a:rPr lang="it-IT" sz="1100" b="0" dirty="0" err="1">
                <a:solidFill>
                  <a:srgbClr val="BD63C5"/>
                </a:solidFill>
                <a:effectLst/>
                <a:latin typeface="Consolas" panose="020B0609020204030204" pitchFamily="49" charset="0"/>
              </a:rPr>
              <a:t>clamp</a:t>
            </a:r>
            <a:r>
              <a:rPr lang="it-IT" sz="1100" b="0" dirty="0">
                <a:solidFill>
                  <a:srgbClr val="000000"/>
                </a:solidFill>
                <a:effectLst/>
                <a:latin typeface="Consolas" panose="020B0609020204030204" pitchFamily="49" charset="0"/>
              </a:rPr>
              <a:t>(</a:t>
            </a:r>
            <a:r>
              <a:rPr lang="it-IT" sz="1100" b="0" dirty="0">
                <a:solidFill>
                  <a:srgbClr val="098658"/>
                </a:solidFill>
                <a:effectLst/>
                <a:latin typeface="Consolas" panose="020B0609020204030204" pitchFamily="49" charset="0"/>
              </a:rPr>
              <a:t>0.0f</a:t>
            </a:r>
            <a:r>
              <a:rPr lang="it-IT" sz="1100" b="0" dirty="0">
                <a:solidFill>
                  <a:srgbClr val="000000"/>
                </a:solidFill>
                <a:effectLst/>
                <a:latin typeface="Consolas" panose="020B0609020204030204" pitchFamily="49" charset="0"/>
              </a:rPr>
              <a:t>, </a:t>
            </a:r>
            <a:r>
              <a:rPr lang="it-IT" sz="1100" b="0" dirty="0" err="1">
                <a:solidFill>
                  <a:srgbClr val="000000"/>
                </a:solidFill>
                <a:effectLst/>
                <a:latin typeface="Consolas" panose="020B0609020204030204" pitchFamily="49" charset="0"/>
              </a:rPr>
              <a:t>output_value</a:t>
            </a:r>
            <a:r>
              <a:rPr lang="it-IT" sz="1100" b="0" dirty="0">
                <a:solidFill>
                  <a:srgbClr val="000000"/>
                </a:solidFill>
                <a:effectLst/>
                <a:latin typeface="Consolas" panose="020B0609020204030204" pitchFamily="49" charset="0"/>
              </a:rPr>
              <a:t>, </a:t>
            </a:r>
            <a:r>
              <a:rPr lang="it-IT" sz="1100" b="0" dirty="0">
                <a:solidFill>
                  <a:srgbClr val="098658"/>
                </a:solidFill>
                <a:effectLst/>
                <a:latin typeface="Consolas" panose="020B0609020204030204" pitchFamily="49" charset="0"/>
              </a:rPr>
              <a:t>255.0f</a:t>
            </a:r>
            <a:r>
              <a:rPr lang="it-IT" sz="1100" b="0" dirty="0">
                <a:solidFill>
                  <a:srgbClr val="000000"/>
                </a:solidFill>
                <a:effectLst/>
                <a:latin typeface="Consolas" panose="020B0609020204030204" pitchFamily="49" charset="0"/>
              </a:rPr>
              <a:t>));</a:t>
            </a:r>
          </a:p>
          <a:p>
            <a:r>
              <a:rPr lang="it-IT" sz="1100" b="0" dirty="0">
                <a:solidFill>
                  <a:srgbClr val="000000"/>
                </a:solidFill>
                <a:effectLst/>
                <a:latin typeface="Consolas" panose="020B0609020204030204" pitchFamily="49" charset="0"/>
              </a:rPr>
              <a:t>        }</a:t>
            </a:r>
          </a:p>
          <a:p>
            <a:r>
              <a:rPr lang="it-IT" sz="1100" b="0" dirty="0">
                <a:solidFill>
                  <a:srgbClr val="000000"/>
                </a:solidFill>
                <a:effectLst/>
                <a:latin typeface="Consolas" panose="020B0609020204030204" pitchFamily="49" charset="0"/>
              </a:rPr>
              <a:t>    }</a:t>
            </a:r>
          </a:p>
          <a:p>
            <a:r>
              <a:rPr lang="it-IT" sz="1100" b="0" dirty="0">
                <a:solidFill>
                  <a:srgbClr val="000000"/>
                </a:solidFill>
                <a:effectLst/>
                <a:latin typeface="Consolas" panose="020B0609020204030204" pitchFamily="49" charset="0"/>
              </a:rPr>
              <a:t>}</a:t>
            </a:r>
          </a:p>
        </p:txBody>
      </p:sp>
      <p:sp>
        <p:nvSpPr>
          <p:cNvPr id="7" name="CasellaDiTesto 6">
            <a:extLst>
              <a:ext uri="{FF2B5EF4-FFF2-40B4-BE49-F238E27FC236}">
                <a16:creationId xmlns:a16="http://schemas.microsoft.com/office/drawing/2014/main" id="{CFA693E3-FE01-492A-BA90-27488579581B}"/>
              </a:ext>
            </a:extLst>
          </p:cNvPr>
          <p:cNvSpPr txBox="1"/>
          <p:nvPr/>
        </p:nvSpPr>
        <p:spPr>
          <a:xfrm>
            <a:off x="173420" y="3553809"/>
            <a:ext cx="8797159" cy="1384995"/>
          </a:xfrm>
          <a:prstGeom prst="rect">
            <a:avLst/>
          </a:prstGeom>
          <a:solidFill>
            <a:schemeClr val="bg2"/>
          </a:solidFill>
          <a:ln>
            <a:solidFill>
              <a:schemeClr val="tx1"/>
            </a:solidFill>
          </a:ln>
        </p:spPr>
        <p:txBody>
          <a:bodyPr wrap="square">
            <a:spAutoFit/>
          </a:bodyPr>
          <a:lstStyle/>
          <a:p>
            <a:r>
              <a:rPr lang="it-IT" sz="1200" b="0" dirty="0">
                <a:solidFill>
                  <a:srgbClr val="BD63C5"/>
                </a:solidFill>
                <a:effectLst/>
                <a:latin typeface="Consolas" panose="020B0609020204030204" pitchFamily="49" charset="0"/>
              </a:rPr>
              <a:t>__device__</a:t>
            </a:r>
            <a:r>
              <a:rPr lang="it-IT" sz="1200" b="0" dirty="0">
                <a:solidFill>
                  <a:srgbClr val="000000"/>
                </a:solidFill>
                <a:effectLst/>
                <a:latin typeface="Consolas" panose="020B0609020204030204" pitchFamily="49" charset="0"/>
              </a:rPr>
              <a:t> </a:t>
            </a:r>
            <a:r>
              <a:rPr lang="it-IT" sz="1200" b="0" dirty="0">
                <a:solidFill>
                  <a:srgbClr val="0000FF"/>
                </a:solidFill>
                <a:effectLst/>
                <a:latin typeface="Consolas" panose="020B0609020204030204" pitchFamily="49" charset="0"/>
              </a:rPr>
              <a:t>float&amp;</a:t>
            </a:r>
            <a:r>
              <a:rPr lang="it-IT" sz="1200" b="0" dirty="0">
                <a:solidFill>
                  <a:srgbClr val="000000"/>
                </a:solidFill>
                <a:effectLst/>
                <a:latin typeface="Consolas" panose="020B0609020204030204" pitchFamily="49" charset="0"/>
              </a:rPr>
              <a:t> </a:t>
            </a:r>
            <a:r>
              <a:rPr lang="it-IT" sz="1200" b="0" dirty="0" err="1">
                <a:solidFill>
                  <a:srgbClr val="000000"/>
                </a:solidFill>
                <a:effectLst/>
                <a:latin typeface="Consolas" panose="020B0609020204030204" pitchFamily="49" charset="0"/>
              </a:rPr>
              <a:t>get_kernel_value</a:t>
            </a:r>
            <a:r>
              <a:rPr lang="it-IT" sz="1200" b="0" dirty="0">
                <a:solidFill>
                  <a:srgbClr val="000000"/>
                </a:solidFill>
                <a:effectLst/>
                <a:latin typeface="Consolas" panose="020B0609020204030204" pitchFamily="49" charset="0"/>
              </a:rPr>
              <a:t>(</a:t>
            </a:r>
            <a:r>
              <a:rPr lang="it-IT" sz="1200" b="0" dirty="0">
                <a:solidFill>
                  <a:srgbClr val="0000FF"/>
                </a:solidFill>
                <a:effectLst/>
                <a:latin typeface="Consolas" panose="020B0609020204030204" pitchFamily="49" charset="0"/>
              </a:rPr>
              <a:t>float*</a:t>
            </a:r>
            <a:r>
              <a:rPr lang="it-IT" sz="1200" b="0" dirty="0">
                <a:solidFill>
                  <a:srgbClr val="000000"/>
                </a:solidFill>
                <a:effectLst/>
                <a:latin typeface="Consolas" panose="020B0609020204030204" pitchFamily="49" charset="0"/>
              </a:rPr>
              <a:t> </a:t>
            </a:r>
            <a:r>
              <a:rPr lang="it-IT" sz="1200" b="0" dirty="0" err="1">
                <a:solidFill>
                  <a:srgbClr val="808080"/>
                </a:solidFill>
                <a:effectLst/>
                <a:latin typeface="Consolas" panose="020B0609020204030204" pitchFamily="49" charset="0"/>
              </a:rPr>
              <a:t>d_kernel</a:t>
            </a:r>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const</a:t>
            </a:r>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int</a:t>
            </a:r>
            <a:r>
              <a:rPr lang="it-IT" sz="1200" b="0" dirty="0">
                <a:solidFill>
                  <a:srgbClr val="000000"/>
                </a:solidFill>
                <a:effectLst/>
                <a:latin typeface="Consolas" panose="020B0609020204030204" pitchFamily="49" charset="0"/>
              </a:rPr>
              <a:t> </a:t>
            </a:r>
            <a:r>
              <a:rPr lang="it-IT" sz="1200" b="0" dirty="0">
                <a:solidFill>
                  <a:srgbClr val="808080"/>
                </a:solidFill>
                <a:effectLst/>
                <a:latin typeface="Consolas" panose="020B0609020204030204" pitchFamily="49" charset="0"/>
              </a:rPr>
              <a:t>col</a:t>
            </a:r>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const</a:t>
            </a:r>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int</a:t>
            </a:r>
            <a:r>
              <a:rPr lang="it-IT" sz="1200" b="0" dirty="0">
                <a:solidFill>
                  <a:srgbClr val="000000"/>
                </a:solidFill>
                <a:effectLst/>
                <a:latin typeface="Consolas" panose="020B0609020204030204" pitchFamily="49" charset="0"/>
              </a:rPr>
              <a:t> </a:t>
            </a:r>
            <a:r>
              <a:rPr lang="it-IT" sz="1200" b="0" dirty="0" err="1">
                <a:solidFill>
                  <a:srgbClr val="808080"/>
                </a:solidFill>
                <a:effectLst/>
                <a:latin typeface="Consolas" panose="020B0609020204030204" pitchFamily="49" charset="0"/>
              </a:rPr>
              <a:t>row</a:t>
            </a:r>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const</a:t>
            </a:r>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int</a:t>
            </a:r>
            <a:r>
              <a:rPr lang="it-IT" sz="1200" b="0" dirty="0">
                <a:solidFill>
                  <a:srgbClr val="000000"/>
                </a:solidFill>
                <a:effectLst/>
                <a:latin typeface="Consolas" panose="020B0609020204030204" pitchFamily="49" charset="0"/>
              </a:rPr>
              <a:t> </a:t>
            </a:r>
            <a:r>
              <a:rPr lang="it-IT" sz="1200" b="0" dirty="0" err="1">
                <a:solidFill>
                  <a:srgbClr val="808080"/>
                </a:solidFill>
                <a:effectLst/>
                <a:latin typeface="Consolas" panose="020B0609020204030204" pitchFamily="49" charset="0"/>
              </a:rPr>
              <a:t>width</a:t>
            </a:r>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const</a:t>
            </a:r>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int</a:t>
            </a:r>
            <a:r>
              <a:rPr lang="it-IT" sz="1200" b="0" dirty="0">
                <a:solidFill>
                  <a:srgbClr val="000000"/>
                </a:solidFill>
                <a:effectLst/>
                <a:latin typeface="Consolas" panose="020B0609020204030204" pitchFamily="49" charset="0"/>
              </a:rPr>
              <a:t> </a:t>
            </a:r>
            <a:r>
              <a:rPr lang="it-IT" sz="1200" b="0" dirty="0" err="1">
                <a:solidFill>
                  <a:srgbClr val="808080"/>
                </a:solidFill>
                <a:effectLst/>
                <a:latin typeface="Consolas" panose="020B0609020204030204" pitchFamily="49" charset="0"/>
              </a:rPr>
              <a:t>height</a:t>
            </a:r>
            <a:r>
              <a:rPr lang="it-IT" sz="1200" b="0" dirty="0">
                <a:solidFill>
                  <a:srgbClr val="000000"/>
                </a:solidFill>
                <a:effectLst/>
                <a:latin typeface="Consolas" panose="020B0609020204030204" pitchFamily="49" charset="0"/>
              </a:rPr>
              <a:t>) {</a:t>
            </a:r>
          </a:p>
          <a:p>
            <a:r>
              <a:rPr lang="it-IT" sz="1200" b="0" dirty="0">
                <a:solidFill>
                  <a:srgbClr val="008000"/>
                </a:solidFill>
                <a:effectLst/>
                <a:latin typeface="Consolas" panose="020B0609020204030204" pitchFamily="49" charset="0"/>
              </a:rPr>
              <a:t>    // </a:t>
            </a:r>
            <a:r>
              <a:rPr lang="it-IT" sz="1200" b="0" dirty="0" err="1">
                <a:solidFill>
                  <a:srgbClr val="008000"/>
                </a:solidFill>
                <a:effectLst/>
                <a:latin typeface="Consolas" panose="020B0609020204030204" pitchFamily="49" charset="0"/>
              </a:rPr>
              <a:t>Get</a:t>
            </a:r>
            <a:r>
              <a:rPr lang="it-IT" sz="1200" b="0" dirty="0">
                <a:solidFill>
                  <a:srgbClr val="008000"/>
                </a:solidFill>
                <a:effectLst/>
                <a:latin typeface="Consolas" panose="020B0609020204030204" pitchFamily="49" charset="0"/>
              </a:rPr>
              <a:t> the 1D kernel index.</a:t>
            </a:r>
            <a:endParaRPr lang="it-IT" sz="1200" b="0" dirty="0">
              <a:solidFill>
                <a:srgbClr val="000000"/>
              </a:solidFill>
              <a:effectLst/>
              <a:latin typeface="Consolas" panose="020B0609020204030204" pitchFamily="49" charset="0"/>
            </a:endParaRPr>
          </a:p>
          <a:p>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const</a:t>
            </a:r>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int</a:t>
            </a:r>
            <a:r>
              <a:rPr lang="it-IT" sz="1200" b="0" dirty="0">
                <a:solidFill>
                  <a:srgbClr val="000000"/>
                </a:solidFill>
                <a:effectLst/>
                <a:latin typeface="Consolas" panose="020B0609020204030204" pitchFamily="49" charset="0"/>
              </a:rPr>
              <a:t> </a:t>
            </a:r>
            <a:r>
              <a:rPr lang="it-IT" sz="1200" b="0" dirty="0" err="1">
                <a:solidFill>
                  <a:srgbClr val="000000"/>
                </a:solidFill>
                <a:effectLst/>
                <a:latin typeface="Consolas" panose="020B0609020204030204" pitchFamily="49" charset="0"/>
              </a:rPr>
              <a:t>kernel_index</a:t>
            </a:r>
            <a:r>
              <a:rPr lang="it-IT" sz="1200" b="0" dirty="0">
                <a:solidFill>
                  <a:srgbClr val="000000"/>
                </a:solidFill>
                <a:effectLst/>
                <a:latin typeface="Consolas" panose="020B0609020204030204" pitchFamily="49" charset="0"/>
              </a:rPr>
              <a:t> = (</a:t>
            </a:r>
            <a:r>
              <a:rPr lang="it-IT" sz="1200" b="0" dirty="0" err="1">
                <a:solidFill>
                  <a:srgbClr val="808080"/>
                </a:solidFill>
                <a:effectLst/>
                <a:latin typeface="Consolas" panose="020B0609020204030204" pitchFamily="49" charset="0"/>
              </a:rPr>
              <a:t>row</a:t>
            </a:r>
            <a:r>
              <a:rPr lang="it-IT" sz="1200" b="0" dirty="0">
                <a:solidFill>
                  <a:srgbClr val="000000"/>
                </a:solidFill>
                <a:effectLst/>
                <a:latin typeface="Consolas" panose="020B0609020204030204" pitchFamily="49" charset="0"/>
              </a:rPr>
              <a:t> * </a:t>
            </a:r>
            <a:r>
              <a:rPr lang="it-IT" sz="1200" b="0" dirty="0" err="1">
                <a:solidFill>
                  <a:srgbClr val="808080"/>
                </a:solidFill>
                <a:effectLst/>
                <a:latin typeface="Consolas" panose="020B0609020204030204" pitchFamily="49" charset="0"/>
              </a:rPr>
              <a:t>width</a:t>
            </a:r>
            <a:r>
              <a:rPr lang="it-IT" sz="1200" b="0" dirty="0">
                <a:solidFill>
                  <a:srgbClr val="000000"/>
                </a:solidFill>
                <a:effectLst/>
                <a:latin typeface="Consolas" panose="020B0609020204030204" pitchFamily="49" charset="0"/>
              </a:rPr>
              <a:t>) + </a:t>
            </a:r>
            <a:r>
              <a:rPr lang="it-IT" sz="1200" b="0" dirty="0">
                <a:solidFill>
                  <a:srgbClr val="808080"/>
                </a:solidFill>
                <a:effectLst/>
                <a:latin typeface="Consolas" panose="020B0609020204030204" pitchFamily="49" charset="0"/>
              </a:rPr>
              <a:t>col</a:t>
            </a:r>
            <a:r>
              <a:rPr lang="it-IT" sz="1200" b="0" dirty="0">
                <a:solidFill>
                  <a:srgbClr val="000000"/>
                </a:solidFill>
                <a:effectLst/>
                <a:latin typeface="Consolas" panose="020B0609020204030204" pitchFamily="49" charset="0"/>
              </a:rPr>
              <a:t>;</a:t>
            </a:r>
          </a:p>
          <a:p>
            <a:br>
              <a:rPr lang="it-IT" sz="1200" b="0" dirty="0">
                <a:solidFill>
                  <a:srgbClr val="000000"/>
                </a:solidFill>
                <a:effectLst/>
                <a:latin typeface="Consolas" panose="020B0609020204030204" pitchFamily="49" charset="0"/>
              </a:rPr>
            </a:br>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return</a:t>
            </a:r>
            <a:r>
              <a:rPr lang="it-IT" sz="1200" b="0" dirty="0">
                <a:solidFill>
                  <a:srgbClr val="000000"/>
                </a:solidFill>
                <a:effectLst/>
                <a:latin typeface="Consolas" panose="020B0609020204030204" pitchFamily="49" charset="0"/>
              </a:rPr>
              <a:t> </a:t>
            </a:r>
            <a:r>
              <a:rPr lang="it-IT" sz="1200" b="0" dirty="0" err="1">
                <a:solidFill>
                  <a:srgbClr val="808080"/>
                </a:solidFill>
                <a:effectLst/>
                <a:latin typeface="Consolas" panose="020B0609020204030204" pitchFamily="49" charset="0"/>
              </a:rPr>
              <a:t>d_kernel</a:t>
            </a:r>
            <a:r>
              <a:rPr lang="it-IT" sz="1200" b="0" dirty="0">
                <a:solidFill>
                  <a:srgbClr val="000000"/>
                </a:solidFill>
                <a:effectLst/>
                <a:latin typeface="Consolas" panose="020B0609020204030204" pitchFamily="49" charset="0"/>
              </a:rPr>
              <a:t>[</a:t>
            </a:r>
            <a:r>
              <a:rPr lang="it-IT" sz="1200" b="0" dirty="0" err="1">
                <a:solidFill>
                  <a:srgbClr val="000000"/>
                </a:solidFill>
                <a:effectLst/>
                <a:latin typeface="Consolas" panose="020B0609020204030204" pitchFamily="49" charset="0"/>
              </a:rPr>
              <a:t>kernel_index</a:t>
            </a:r>
            <a:r>
              <a:rPr lang="it-IT" sz="1200" b="0" dirty="0">
                <a:solidFill>
                  <a:srgbClr val="000000"/>
                </a:solidFill>
                <a:effectLst/>
                <a:latin typeface="Consolas" panose="020B0609020204030204" pitchFamily="49" charset="0"/>
              </a:rPr>
              <a:t>];</a:t>
            </a:r>
          </a:p>
          <a:p>
            <a:r>
              <a:rPr lang="it-IT" sz="1200"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17460782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magine 1"/>
          <p:cNvPicPr>
            <a:picLocks noChangeAspect="1"/>
          </p:cNvPicPr>
          <p:nvPr/>
        </p:nvPicPr>
        <p:blipFill>
          <a:blip r:embed="rId3"/>
          <a:stretch>
            <a:fillRect/>
          </a:stretch>
        </p:blipFill>
        <p:spPr>
          <a:xfrm>
            <a:off x="0" y="-17145"/>
            <a:ext cx="9170670" cy="6875145"/>
          </a:xfrm>
          <a:prstGeom prst="rect">
            <a:avLst/>
          </a:prstGeom>
        </p:spPr>
      </p:pic>
      <p:sp>
        <p:nvSpPr>
          <p:cNvPr id="12" name="Rettangolo 11"/>
          <p:cNvSpPr/>
          <p:nvPr/>
        </p:nvSpPr>
        <p:spPr>
          <a:xfrm>
            <a:off x="8255000" y="6366466"/>
            <a:ext cx="280763" cy="501650"/>
          </a:xfrm>
          <a:prstGeom prst="rect">
            <a:avLst/>
          </a:prstGeom>
          <a:solidFill>
            <a:srgbClr val="003053"/>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solidFill>
                <a:srgbClr val="003257"/>
              </a:solidFill>
            </a:endParaRPr>
          </a:p>
        </p:txBody>
      </p:sp>
      <p:sp>
        <p:nvSpPr>
          <p:cNvPr id="11" name="Segnaposto numero diapositiva 10"/>
          <p:cNvSpPr>
            <a:spLocks noGrp="1"/>
          </p:cNvSpPr>
          <p:nvPr>
            <p:ph type="sldNum" sz="quarter" idx="12"/>
          </p:nvPr>
        </p:nvSpPr>
        <p:spPr>
          <a:xfrm>
            <a:off x="6433693" y="6356350"/>
            <a:ext cx="2133600" cy="365125"/>
          </a:xfrm>
        </p:spPr>
        <p:txBody>
          <a:bodyPr/>
          <a:lstStyle/>
          <a:p>
            <a:r>
              <a:rPr lang="it-IT" b="1" dirty="0">
                <a:solidFill>
                  <a:schemeClr val="bg1"/>
                </a:solidFill>
                <a:latin typeface="Arial"/>
                <a:cs typeface="Arial"/>
              </a:rPr>
              <a:t>16</a:t>
            </a:r>
          </a:p>
        </p:txBody>
      </p:sp>
      <p:sp>
        <p:nvSpPr>
          <p:cNvPr id="10" name="CasellaDiTesto 9"/>
          <p:cNvSpPr txBox="1"/>
          <p:nvPr/>
        </p:nvSpPr>
        <p:spPr>
          <a:xfrm>
            <a:off x="6864465" y="136525"/>
            <a:ext cx="1829348" cy="338554"/>
          </a:xfrm>
          <a:prstGeom prst="rect">
            <a:avLst/>
          </a:prstGeom>
          <a:noFill/>
        </p:spPr>
        <p:txBody>
          <a:bodyPr wrap="none" rtlCol="0">
            <a:spAutoFit/>
          </a:bodyPr>
          <a:lstStyle/>
          <a:p>
            <a:pPr algn="r"/>
            <a:r>
              <a:rPr lang="it-IT" sz="800" b="1" dirty="0">
                <a:solidFill>
                  <a:schemeClr val="bg1"/>
                </a:solidFill>
                <a:latin typeface="Arial"/>
                <a:cs typeface="Arial"/>
              </a:rPr>
              <a:t>K-</a:t>
            </a:r>
            <a:r>
              <a:rPr lang="it-IT" sz="800" b="1" dirty="0" err="1">
                <a:solidFill>
                  <a:schemeClr val="bg1"/>
                </a:solidFill>
                <a:latin typeface="Arial"/>
                <a:cs typeface="Arial"/>
              </a:rPr>
              <a:t>Means</a:t>
            </a:r>
            <a:r>
              <a:rPr lang="it-IT" sz="800" b="1" dirty="0">
                <a:solidFill>
                  <a:schemeClr val="bg1"/>
                </a:solidFill>
                <a:latin typeface="Arial"/>
                <a:cs typeface="Arial"/>
              </a:rPr>
              <a:t> Clustering with </a:t>
            </a:r>
            <a:r>
              <a:rPr lang="it-IT" sz="800" b="1" dirty="0" err="1">
                <a:solidFill>
                  <a:schemeClr val="bg1"/>
                </a:solidFill>
                <a:latin typeface="Arial"/>
                <a:cs typeface="Arial"/>
              </a:rPr>
              <a:t>OpenMP</a:t>
            </a:r>
            <a:endParaRPr lang="it-IT" sz="800" b="1" dirty="0">
              <a:solidFill>
                <a:schemeClr val="bg1"/>
              </a:solidFill>
              <a:latin typeface="Arial"/>
              <a:cs typeface="Arial"/>
            </a:endParaRPr>
          </a:p>
          <a:p>
            <a:pPr algn="r"/>
            <a:r>
              <a:rPr lang="it-IT" sz="800" dirty="0" err="1">
                <a:solidFill>
                  <a:schemeClr val="bg1"/>
                </a:solidFill>
                <a:latin typeface="Arial"/>
                <a:cs typeface="Arial"/>
              </a:rPr>
              <a:t>Parallel</a:t>
            </a:r>
            <a:r>
              <a:rPr lang="it-IT" sz="800" dirty="0">
                <a:solidFill>
                  <a:schemeClr val="bg1"/>
                </a:solidFill>
                <a:latin typeface="Arial"/>
                <a:cs typeface="Arial"/>
              </a:rPr>
              <a:t> </a:t>
            </a:r>
            <a:r>
              <a:rPr lang="it-IT" sz="800" dirty="0" err="1">
                <a:solidFill>
                  <a:schemeClr val="bg1"/>
                </a:solidFill>
                <a:latin typeface="Arial"/>
                <a:cs typeface="Arial"/>
              </a:rPr>
              <a:t>implementation</a:t>
            </a:r>
            <a:endParaRPr lang="it-IT" sz="800" dirty="0">
              <a:solidFill>
                <a:schemeClr val="bg1"/>
              </a:solidFill>
              <a:latin typeface="Arial"/>
              <a:cs typeface="Arial"/>
            </a:endParaRPr>
          </a:p>
        </p:txBody>
      </p:sp>
      <p:sp>
        <p:nvSpPr>
          <p:cNvPr id="13" name="CasellaDiTesto 12">
            <a:extLst>
              <a:ext uri="{FF2B5EF4-FFF2-40B4-BE49-F238E27FC236}">
                <a16:creationId xmlns:a16="http://schemas.microsoft.com/office/drawing/2014/main" id="{1747BF10-7465-4AAB-99C7-6155910CE4B8}"/>
              </a:ext>
            </a:extLst>
          </p:cNvPr>
          <p:cNvSpPr txBox="1"/>
          <p:nvPr/>
        </p:nvSpPr>
        <p:spPr>
          <a:xfrm>
            <a:off x="889550" y="1788687"/>
            <a:ext cx="7558301" cy="276999"/>
          </a:xfrm>
          <a:prstGeom prst="rect">
            <a:avLst/>
          </a:prstGeom>
          <a:noFill/>
        </p:spPr>
        <p:txBody>
          <a:bodyPr wrap="square">
            <a:spAutoFit/>
          </a:bodyPr>
          <a:lstStyle/>
          <a:p>
            <a:r>
              <a:rPr lang="it-IT" sz="1200" b="0" dirty="0">
                <a:solidFill>
                  <a:srgbClr val="BD63C5"/>
                </a:solidFill>
                <a:effectLst/>
                <a:latin typeface="Consolas" panose="020B0609020204030204" pitchFamily="49" charset="0"/>
              </a:rPr>
              <a:t>__</a:t>
            </a:r>
            <a:r>
              <a:rPr lang="it-IT" sz="1200" b="0" dirty="0" err="1">
                <a:solidFill>
                  <a:srgbClr val="BD63C5"/>
                </a:solidFill>
                <a:effectLst/>
                <a:latin typeface="Consolas" panose="020B0609020204030204" pitchFamily="49" charset="0"/>
              </a:rPr>
              <a:t>constant</a:t>
            </a:r>
            <a:r>
              <a:rPr lang="it-IT" sz="1200" b="0" dirty="0">
                <a:solidFill>
                  <a:srgbClr val="BD63C5"/>
                </a:solidFill>
                <a:effectLst/>
                <a:latin typeface="Consolas" panose="020B0609020204030204" pitchFamily="49" charset="0"/>
              </a:rPr>
              <a:t>__</a:t>
            </a:r>
            <a:r>
              <a:rPr lang="it-IT" sz="1200" b="0" dirty="0">
                <a:solidFill>
                  <a:srgbClr val="000000"/>
                </a:solidFill>
                <a:effectLst/>
                <a:latin typeface="Consolas" panose="020B0609020204030204" pitchFamily="49" charset="0"/>
              </a:rPr>
              <a:t> </a:t>
            </a:r>
            <a:r>
              <a:rPr lang="it-IT" sz="1200" b="0" dirty="0">
                <a:solidFill>
                  <a:srgbClr val="0000FF"/>
                </a:solidFill>
                <a:effectLst/>
                <a:latin typeface="Consolas" panose="020B0609020204030204" pitchFamily="49" charset="0"/>
              </a:rPr>
              <a:t>float</a:t>
            </a:r>
            <a:r>
              <a:rPr lang="it-IT" sz="1200" b="0" dirty="0">
                <a:solidFill>
                  <a:srgbClr val="000000"/>
                </a:solidFill>
                <a:effectLst/>
                <a:latin typeface="Consolas" panose="020B0609020204030204" pitchFamily="49" charset="0"/>
              </a:rPr>
              <a:t> </a:t>
            </a:r>
            <a:r>
              <a:rPr lang="it-IT" sz="1200" b="0" dirty="0" err="1">
                <a:solidFill>
                  <a:srgbClr val="000000"/>
                </a:solidFill>
                <a:effectLst/>
                <a:latin typeface="Consolas" panose="020B0609020204030204" pitchFamily="49" charset="0"/>
              </a:rPr>
              <a:t>c_kernel</a:t>
            </a:r>
            <a:r>
              <a:rPr lang="it-IT" sz="1200" b="0" dirty="0">
                <a:solidFill>
                  <a:srgbClr val="000000"/>
                </a:solidFill>
                <a:effectLst/>
                <a:latin typeface="Consolas" panose="020B0609020204030204" pitchFamily="49" charset="0"/>
              </a:rPr>
              <a:t>[</a:t>
            </a:r>
            <a:r>
              <a:rPr lang="it-IT" sz="1200" b="0" dirty="0">
                <a:solidFill>
                  <a:srgbClr val="BD63C5"/>
                </a:solidFill>
                <a:effectLst/>
                <a:latin typeface="Consolas" panose="020B0609020204030204" pitchFamily="49" charset="0"/>
              </a:rPr>
              <a:t>MAX_MASK_WIDTH</a:t>
            </a:r>
            <a:r>
              <a:rPr lang="it-IT" sz="1200" b="0" dirty="0">
                <a:solidFill>
                  <a:srgbClr val="000000"/>
                </a:solidFill>
                <a:effectLst/>
                <a:latin typeface="Consolas" panose="020B0609020204030204" pitchFamily="49" charset="0"/>
              </a:rPr>
              <a:t> * </a:t>
            </a:r>
            <a:r>
              <a:rPr lang="it-IT" sz="1200" b="0" dirty="0">
                <a:solidFill>
                  <a:srgbClr val="BD63C5"/>
                </a:solidFill>
                <a:effectLst/>
                <a:latin typeface="Consolas" panose="020B0609020204030204" pitchFamily="49" charset="0"/>
              </a:rPr>
              <a:t>MAX_MASK_WIDTH</a:t>
            </a:r>
            <a:r>
              <a:rPr lang="it-IT" sz="1200" b="0" dirty="0">
                <a:solidFill>
                  <a:srgbClr val="000000"/>
                </a:solidFill>
                <a:effectLst/>
                <a:latin typeface="Consolas" panose="020B0609020204030204" pitchFamily="49" charset="0"/>
              </a:rPr>
              <a:t>];</a:t>
            </a:r>
          </a:p>
        </p:txBody>
      </p:sp>
      <p:sp>
        <p:nvSpPr>
          <p:cNvPr id="8" name="CasellaDiTesto 7">
            <a:extLst>
              <a:ext uri="{FF2B5EF4-FFF2-40B4-BE49-F238E27FC236}">
                <a16:creationId xmlns:a16="http://schemas.microsoft.com/office/drawing/2014/main" id="{69999CB1-A375-4992-9A9D-38CA249DE29D}"/>
              </a:ext>
            </a:extLst>
          </p:cNvPr>
          <p:cNvSpPr txBox="1"/>
          <p:nvPr/>
        </p:nvSpPr>
        <p:spPr>
          <a:xfrm>
            <a:off x="889550" y="3267474"/>
            <a:ext cx="7558301" cy="830997"/>
          </a:xfrm>
          <a:prstGeom prst="rect">
            <a:avLst/>
          </a:prstGeom>
          <a:noFill/>
        </p:spPr>
        <p:txBody>
          <a:bodyPr wrap="square">
            <a:spAutoFit/>
          </a:bodyPr>
          <a:lstStyle/>
          <a:p>
            <a:r>
              <a:rPr lang="it-IT" sz="1200" b="0" dirty="0">
                <a:solidFill>
                  <a:srgbClr val="BD63C5"/>
                </a:solidFill>
                <a:effectLst/>
                <a:latin typeface="Consolas" panose="020B0609020204030204" pitchFamily="49" charset="0"/>
              </a:rPr>
              <a:t>__global__</a:t>
            </a:r>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void</a:t>
            </a:r>
            <a:r>
              <a:rPr lang="it-IT" sz="1200" b="0" dirty="0">
                <a:solidFill>
                  <a:srgbClr val="000000"/>
                </a:solidFill>
                <a:effectLst/>
                <a:latin typeface="Consolas" panose="020B0609020204030204" pitchFamily="49" charset="0"/>
              </a:rPr>
              <a:t> </a:t>
            </a:r>
            <a:r>
              <a:rPr lang="it-IT" sz="1200" b="0" dirty="0" err="1">
                <a:solidFill>
                  <a:srgbClr val="000000"/>
                </a:solidFill>
                <a:effectLst/>
                <a:latin typeface="Consolas" panose="020B0609020204030204" pitchFamily="49" charset="0"/>
              </a:rPr>
              <a:t>convolution_kernel_constant</a:t>
            </a:r>
            <a:r>
              <a:rPr lang="it-IT" sz="1200" b="0" dirty="0">
                <a:solidFill>
                  <a:srgbClr val="000000"/>
                </a:solidFill>
                <a:effectLst/>
                <a:latin typeface="Consolas" panose="020B0609020204030204" pitchFamily="49" charset="0"/>
              </a:rPr>
              <a:t>(</a:t>
            </a:r>
            <a:r>
              <a:rPr lang="it-IT" sz="1200" b="0" dirty="0">
                <a:solidFill>
                  <a:srgbClr val="2B91AF"/>
                </a:solidFill>
                <a:effectLst/>
                <a:latin typeface="Consolas" panose="020B0609020204030204" pitchFamily="49" charset="0"/>
              </a:rPr>
              <a:t>uint8_t</a:t>
            </a:r>
            <a:r>
              <a:rPr lang="it-IT" sz="1200" b="0" dirty="0">
                <a:solidFill>
                  <a:srgbClr val="0000FF"/>
                </a:solidFill>
                <a:effectLst/>
                <a:latin typeface="Consolas" panose="020B0609020204030204" pitchFamily="49" charset="0"/>
              </a:rPr>
              <a:t>*</a:t>
            </a:r>
            <a:r>
              <a:rPr lang="it-IT" sz="1200" b="0" dirty="0">
                <a:solidFill>
                  <a:srgbClr val="000000"/>
                </a:solidFill>
                <a:effectLst/>
                <a:latin typeface="Consolas" panose="020B0609020204030204" pitchFamily="49" charset="0"/>
              </a:rPr>
              <a:t> </a:t>
            </a:r>
            <a:r>
              <a:rPr lang="it-IT" sz="1200" b="0" dirty="0" err="1">
                <a:solidFill>
                  <a:srgbClr val="808080"/>
                </a:solidFill>
                <a:effectLst/>
                <a:latin typeface="Consolas" panose="020B0609020204030204" pitchFamily="49" charset="0"/>
              </a:rPr>
              <a:t>d_input</a:t>
            </a:r>
            <a:r>
              <a:rPr lang="it-IT" sz="1200" b="0" dirty="0">
                <a:solidFill>
                  <a:srgbClr val="000000"/>
                </a:solidFill>
                <a:effectLst/>
                <a:latin typeface="Consolas" panose="020B0609020204030204" pitchFamily="49" charset="0"/>
              </a:rPr>
              <a:t>, </a:t>
            </a:r>
            <a:r>
              <a:rPr lang="it-IT" sz="1200" b="0" dirty="0">
                <a:solidFill>
                  <a:srgbClr val="2B91AF"/>
                </a:solidFill>
                <a:effectLst/>
                <a:latin typeface="Consolas" panose="020B0609020204030204" pitchFamily="49" charset="0"/>
              </a:rPr>
              <a:t>uint8_t</a:t>
            </a:r>
            <a:r>
              <a:rPr lang="it-IT" sz="1200" b="0" dirty="0">
                <a:solidFill>
                  <a:srgbClr val="0000FF"/>
                </a:solidFill>
                <a:effectLst/>
                <a:latin typeface="Consolas" panose="020B0609020204030204" pitchFamily="49" charset="0"/>
              </a:rPr>
              <a:t>*</a:t>
            </a:r>
            <a:r>
              <a:rPr lang="it-IT" sz="1200" b="0" dirty="0">
                <a:solidFill>
                  <a:srgbClr val="000000"/>
                </a:solidFill>
                <a:effectLst/>
                <a:latin typeface="Consolas" panose="020B0609020204030204" pitchFamily="49" charset="0"/>
              </a:rPr>
              <a:t> </a:t>
            </a:r>
            <a:r>
              <a:rPr lang="it-IT" sz="1200" b="0" dirty="0" err="1">
                <a:solidFill>
                  <a:srgbClr val="808080"/>
                </a:solidFill>
                <a:effectLst/>
                <a:latin typeface="Consolas" panose="020B0609020204030204" pitchFamily="49" charset="0"/>
              </a:rPr>
              <a:t>d_output</a:t>
            </a:r>
            <a:r>
              <a:rPr lang="it-IT" sz="1200" b="0" dirty="0">
                <a:solidFill>
                  <a:srgbClr val="000000"/>
                </a:solidFill>
                <a:effectLst/>
                <a:latin typeface="Consolas" panose="020B0609020204030204" pitchFamily="49" charset="0"/>
              </a:rPr>
              <a:t>,</a:t>
            </a:r>
          </a:p>
          <a:p>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int</a:t>
            </a:r>
            <a:r>
              <a:rPr lang="it-IT" sz="1200" b="0" dirty="0">
                <a:solidFill>
                  <a:srgbClr val="000000"/>
                </a:solidFill>
                <a:effectLst/>
                <a:latin typeface="Consolas" panose="020B0609020204030204" pitchFamily="49" charset="0"/>
              </a:rPr>
              <a:t> </a:t>
            </a:r>
            <a:r>
              <a:rPr lang="it-IT" sz="1200" b="0" dirty="0" err="1">
                <a:solidFill>
                  <a:srgbClr val="808080"/>
                </a:solidFill>
                <a:effectLst/>
                <a:latin typeface="Consolas" panose="020B0609020204030204" pitchFamily="49" charset="0"/>
              </a:rPr>
              <a:t>width</a:t>
            </a:r>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int</a:t>
            </a:r>
            <a:r>
              <a:rPr lang="it-IT" sz="1200" b="0" dirty="0">
                <a:solidFill>
                  <a:srgbClr val="000000"/>
                </a:solidFill>
                <a:effectLst/>
                <a:latin typeface="Consolas" panose="020B0609020204030204" pitchFamily="49" charset="0"/>
              </a:rPr>
              <a:t> </a:t>
            </a:r>
            <a:r>
              <a:rPr lang="it-IT" sz="1200" b="0" dirty="0" err="1">
                <a:solidFill>
                  <a:srgbClr val="808080"/>
                </a:solidFill>
                <a:effectLst/>
                <a:latin typeface="Consolas" panose="020B0609020204030204" pitchFamily="49" charset="0"/>
              </a:rPr>
              <a:t>height</a:t>
            </a:r>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int</a:t>
            </a:r>
            <a:r>
              <a:rPr lang="it-IT" sz="1200" b="0" dirty="0">
                <a:solidFill>
                  <a:srgbClr val="000000"/>
                </a:solidFill>
                <a:effectLst/>
                <a:latin typeface="Consolas" panose="020B0609020204030204" pitchFamily="49" charset="0"/>
              </a:rPr>
              <a:t> </a:t>
            </a:r>
            <a:r>
              <a:rPr lang="it-IT" sz="1200" b="0" dirty="0" err="1">
                <a:solidFill>
                  <a:srgbClr val="808080"/>
                </a:solidFill>
                <a:effectLst/>
                <a:latin typeface="Consolas" panose="020B0609020204030204" pitchFamily="49" charset="0"/>
              </a:rPr>
              <a:t>channels</a:t>
            </a:r>
            <a:r>
              <a:rPr lang="it-IT" sz="1200" b="0" dirty="0">
                <a:solidFill>
                  <a:srgbClr val="000000"/>
                </a:solidFill>
                <a:effectLst/>
                <a:latin typeface="Consolas" panose="020B0609020204030204" pitchFamily="49" charset="0"/>
              </a:rPr>
              <a:t>,</a:t>
            </a:r>
          </a:p>
          <a:p>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int</a:t>
            </a:r>
            <a:r>
              <a:rPr lang="it-IT" sz="1200" b="0" dirty="0">
                <a:solidFill>
                  <a:srgbClr val="000000"/>
                </a:solidFill>
                <a:effectLst/>
                <a:latin typeface="Consolas" panose="020B0609020204030204" pitchFamily="49" charset="0"/>
              </a:rPr>
              <a:t> </a:t>
            </a:r>
            <a:r>
              <a:rPr lang="it-IT" sz="1200" b="0" dirty="0" err="1">
                <a:solidFill>
                  <a:srgbClr val="808080"/>
                </a:solidFill>
                <a:effectLst/>
                <a:latin typeface="Consolas" panose="020B0609020204030204" pitchFamily="49" charset="0"/>
              </a:rPr>
              <a:t>kernel_width</a:t>
            </a:r>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int</a:t>
            </a:r>
            <a:r>
              <a:rPr lang="it-IT" sz="1200" b="0" dirty="0">
                <a:solidFill>
                  <a:srgbClr val="000000"/>
                </a:solidFill>
                <a:effectLst/>
                <a:latin typeface="Consolas" panose="020B0609020204030204" pitchFamily="49" charset="0"/>
              </a:rPr>
              <a:t> </a:t>
            </a:r>
            <a:r>
              <a:rPr lang="it-IT" sz="1200" b="0" dirty="0" err="1">
                <a:solidFill>
                  <a:srgbClr val="808080"/>
                </a:solidFill>
                <a:effectLst/>
                <a:latin typeface="Consolas" panose="020B0609020204030204" pitchFamily="49" charset="0"/>
              </a:rPr>
              <a:t>kernel_height</a:t>
            </a:r>
            <a:r>
              <a:rPr lang="it-IT" sz="1200" b="0" dirty="0">
                <a:solidFill>
                  <a:srgbClr val="000000"/>
                </a:solidFill>
                <a:effectLst/>
                <a:latin typeface="Consolas" panose="020B0609020204030204" pitchFamily="49" charset="0"/>
              </a:rPr>
              <a:t>,</a:t>
            </a:r>
          </a:p>
          <a:p>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int</a:t>
            </a:r>
            <a:r>
              <a:rPr lang="it-IT" sz="1200" b="0" dirty="0">
                <a:solidFill>
                  <a:srgbClr val="000000"/>
                </a:solidFill>
                <a:effectLst/>
                <a:latin typeface="Consolas" panose="020B0609020204030204" pitchFamily="49" charset="0"/>
              </a:rPr>
              <a:t> </a:t>
            </a:r>
            <a:r>
              <a:rPr lang="it-IT" sz="1200" b="0" dirty="0" err="1">
                <a:solidFill>
                  <a:srgbClr val="808080"/>
                </a:solidFill>
                <a:effectLst/>
                <a:latin typeface="Consolas" panose="020B0609020204030204" pitchFamily="49" charset="0"/>
              </a:rPr>
              <a:t>padding_width</a:t>
            </a:r>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int</a:t>
            </a:r>
            <a:r>
              <a:rPr lang="it-IT" sz="1200" b="0" dirty="0">
                <a:solidFill>
                  <a:srgbClr val="000000"/>
                </a:solidFill>
                <a:effectLst/>
                <a:latin typeface="Consolas" panose="020B0609020204030204" pitchFamily="49" charset="0"/>
              </a:rPr>
              <a:t> </a:t>
            </a:r>
            <a:r>
              <a:rPr lang="it-IT" sz="1200" b="0" dirty="0" err="1">
                <a:solidFill>
                  <a:srgbClr val="808080"/>
                </a:solidFill>
                <a:effectLst/>
                <a:latin typeface="Consolas" panose="020B0609020204030204" pitchFamily="49" charset="0"/>
              </a:rPr>
              <a:t>padding_height</a:t>
            </a:r>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bool</a:t>
            </a:r>
            <a:r>
              <a:rPr lang="it-IT" sz="1200" b="0" dirty="0">
                <a:solidFill>
                  <a:srgbClr val="000000"/>
                </a:solidFill>
                <a:effectLst/>
                <a:latin typeface="Consolas" panose="020B0609020204030204" pitchFamily="49" charset="0"/>
              </a:rPr>
              <a:t> </a:t>
            </a:r>
            <a:r>
              <a:rPr lang="it-IT" sz="1200" b="0" dirty="0" err="1">
                <a:solidFill>
                  <a:srgbClr val="808080"/>
                </a:solidFill>
                <a:effectLst/>
                <a:latin typeface="Consolas" panose="020B0609020204030204" pitchFamily="49" charset="0"/>
              </a:rPr>
              <a:t>is_SoA</a:t>
            </a:r>
            <a:r>
              <a:rPr lang="it-IT" sz="1200" b="0" dirty="0">
                <a:solidFill>
                  <a:srgbClr val="000000"/>
                </a:solidFill>
                <a:effectLst/>
                <a:latin typeface="Consolas" panose="020B0609020204030204" pitchFamily="49" charset="0"/>
              </a:rPr>
              <a:t>);</a:t>
            </a:r>
          </a:p>
        </p:txBody>
      </p:sp>
      <p:sp>
        <p:nvSpPr>
          <p:cNvPr id="9" name="CasellaDiTesto 8">
            <a:extLst>
              <a:ext uri="{FF2B5EF4-FFF2-40B4-BE49-F238E27FC236}">
                <a16:creationId xmlns:a16="http://schemas.microsoft.com/office/drawing/2014/main" id="{EBBB8B5D-EF70-4C39-9CB2-B94A821FA210}"/>
              </a:ext>
            </a:extLst>
          </p:cNvPr>
          <p:cNvSpPr txBox="1"/>
          <p:nvPr/>
        </p:nvSpPr>
        <p:spPr>
          <a:xfrm>
            <a:off x="806184" y="2367845"/>
            <a:ext cx="7725035" cy="707886"/>
          </a:xfrm>
          <a:prstGeom prst="rect">
            <a:avLst/>
          </a:prstGeom>
          <a:noFill/>
        </p:spPr>
        <p:txBody>
          <a:bodyPr wrap="square" rtlCol="0">
            <a:spAutoFit/>
          </a:bodyPr>
          <a:lstStyle/>
          <a:p>
            <a:pPr marL="457200" indent="-457200">
              <a:spcAft>
                <a:spcPts val="1200"/>
              </a:spcAft>
              <a:buFont typeface="Arial" panose="020B0604020202020204" pitchFamily="34" charset="0"/>
              <a:buChar char="•"/>
            </a:pPr>
            <a:r>
              <a:rPr lang="it-IT" sz="2000" b="0" i="0" u="none" strike="noStrike" baseline="0" dirty="0" err="1"/>
              <a:t>Similar</a:t>
            </a:r>
            <a:r>
              <a:rPr lang="it-IT" sz="2000" b="0" i="0" u="none" strike="noStrike" baseline="0" dirty="0"/>
              <a:t> to global </a:t>
            </a:r>
            <a:r>
              <a:rPr lang="it-IT" sz="2000" b="0" i="0" u="none" strike="noStrike" baseline="0" dirty="0" err="1"/>
              <a:t>memory</a:t>
            </a:r>
            <a:r>
              <a:rPr lang="it-IT" sz="2000" b="0" i="0" u="none" strike="noStrike" dirty="0"/>
              <a:t> kernel (</a:t>
            </a:r>
            <a:r>
              <a:rPr lang="it-IT" sz="2000" b="0" i="0" u="none" strike="noStrike" dirty="0" err="1"/>
              <a:t>change</a:t>
            </a:r>
            <a:r>
              <a:rPr lang="it-IT" sz="2000" b="0" i="0" u="none" strike="noStrike" dirty="0"/>
              <a:t> </a:t>
            </a:r>
            <a:r>
              <a:rPr lang="it-IT" sz="2000" b="0" i="0" u="none" strike="noStrike" dirty="0" err="1"/>
              <a:t>only</a:t>
            </a:r>
            <a:r>
              <a:rPr lang="it-IT" sz="2000" b="0" i="0" u="none" strike="noStrike" dirty="0"/>
              <a:t> the kernel </a:t>
            </a:r>
            <a:r>
              <a:rPr lang="it-IT" sz="2000" b="0" i="0" u="none" strike="noStrike" dirty="0" err="1"/>
              <a:t>definition</a:t>
            </a:r>
            <a:r>
              <a:rPr lang="it-IT" sz="2000" b="0" i="0" u="none" strike="noStrike" dirty="0"/>
              <a:t> for filter </a:t>
            </a:r>
            <a:r>
              <a:rPr lang="it-IT" sz="2000" b="0" i="0" u="none" strike="noStrike" dirty="0" err="1"/>
              <a:t>parameter</a:t>
            </a:r>
            <a:r>
              <a:rPr lang="it-IT" sz="2000" b="0" i="0" u="none" strike="noStrike" dirty="0"/>
              <a:t> and </a:t>
            </a:r>
            <a:r>
              <a:rPr lang="it-IT" sz="2000" b="0" i="0" u="none" strike="noStrike" dirty="0" err="1"/>
              <a:t>multiplication</a:t>
            </a:r>
            <a:r>
              <a:rPr lang="it-IT" sz="2000" b="0" i="0" u="none" strike="noStrike" dirty="0"/>
              <a:t>).</a:t>
            </a:r>
            <a:endParaRPr lang="en-US" sz="2000" b="0" i="0" u="none" strike="noStrike" baseline="0" dirty="0"/>
          </a:p>
        </p:txBody>
      </p:sp>
      <p:sp>
        <p:nvSpPr>
          <p:cNvPr id="14" name="CasellaDiTesto 13">
            <a:extLst>
              <a:ext uri="{FF2B5EF4-FFF2-40B4-BE49-F238E27FC236}">
                <a16:creationId xmlns:a16="http://schemas.microsoft.com/office/drawing/2014/main" id="{426E31D6-6FB3-4D9E-9DC7-3CF53895AF62}"/>
              </a:ext>
            </a:extLst>
          </p:cNvPr>
          <p:cNvSpPr txBox="1"/>
          <p:nvPr/>
        </p:nvSpPr>
        <p:spPr>
          <a:xfrm>
            <a:off x="889549" y="4669975"/>
            <a:ext cx="7939933" cy="461665"/>
          </a:xfrm>
          <a:prstGeom prst="rect">
            <a:avLst/>
          </a:prstGeom>
          <a:noFill/>
        </p:spPr>
        <p:txBody>
          <a:bodyPr wrap="square">
            <a:spAutoFit/>
          </a:bodyPr>
          <a:lstStyle/>
          <a:p>
            <a:r>
              <a:rPr lang="it-IT" sz="1200" b="0" dirty="0" err="1">
                <a:solidFill>
                  <a:srgbClr val="000000"/>
                </a:solidFill>
                <a:effectLst/>
                <a:latin typeface="Consolas" panose="020B0609020204030204" pitchFamily="49" charset="0"/>
              </a:rPr>
              <a:t>output_value</a:t>
            </a:r>
            <a:r>
              <a:rPr lang="it-IT" sz="1200" b="0" dirty="0">
                <a:solidFill>
                  <a:srgbClr val="000000"/>
                </a:solidFill>
                <a:effectLst/>
                <a:latin typeface="Consolas" panose="020B0609020204030204" pitchFamily="49" charset="0"/>
              </a:rPr>
              <a:t> += </a:t>
            </a:r>
            <a:r>
              <a:rPr lang="it-IT" sz="1200" b="0" dirty="0" err="1">
                <a:solidFill>
                  <a:srgbClr val="000000"/>
                </a:solidFill>
                <a:effectLst/>
                <a:latin typeface="Consolas" panose="020B0609020204030204" pitchFamily="49" charset="0"/>
              </a:rPr>
              <a:t>get_pixel_value</a:t>
            </a:r>
            <a:r>
              <a:rPr lang="it-IT" sz="1200" b="0" dirty="0">
                <a:solidFill>
                  <a:srgbClr val="000000"/>
                </a:solidFill>
                <a:effectLst/>
                <a:latin typeface="Consolas" panose="020B0609020204030204" pitchFamily="49" charset="0"/>
              </a:rPr>
              <a:t>(</a:t>
            </a:r>
            <a:r>
              <a:rPr lang="it-IT" sz="1200" b="0" dirty="0" err="1">
                <a:solidFill>
                  <a:srgbClr val="808080"/>
                </a:solidFill>
                <a:effectLst/>
                <a:latin typeface="Consolas" panose="020B0609020204030204" pitchFamily="49" charset="0"/>
              </a:rPr>
              <a:t>d_input</a:t>
            </a:r>
            <a:r>
              <a:rPr lang="it-IT" sz="1200" b="0" dirty="0">
                <a:solidFill>
                  <a:srgbClr val="000000"/>
                </a:solidFill>
                <a:effectLst/>
                <a:latin typeface="Consolas" panose="020B0609020204030204" pitchFamily="49" charset="0"/>
              </a:rPr>
              <a:t>, col, </a:t>
            </a:r>
            <a:r>
              <a:rPr lang="it-IT" sz="1200" b="0" dirty="0" err="1">
                <a:solidFill>
                  <a:srgbClr val="000000"/>
                </a:solidFill>
                <a:effectLst/>
                <a:latin typeface="Consolas" panose="020B0609020204030204" pitchFamily="49" charset="0"/>
              </a:rPr>
              <a:t>row</a:t>
            </a:r>
            <a:r>
              <a:rPr lang="it-IT" sz="1200" b="0" dirty="0">
                <a:solidFill>
                  <a:srgbClr val="000000"/>
                </a:solidFill>
                <a:effectLst/>
                <a:latin typeface="Consolas" panose="020B0609020204030204" pitchFamily="49" charset="0"/>
              </a:rPr>
              <a:t>, </a:t>
            </a:r>
            <a:r>
              <a:rPr lang="it-IT" sz="1200" b="0" dirty="0" err="1">
                <a:solidFill>
                  <a:srgbClr val="000000"/>
                </a:solidFill>
                <a:effectLst/>
                <a:latin typeface="Consolas" panose="020B0609020204030204" pitchFamily="49" charset="0"/>
              </a:rPr>
              <a:t>channel</a:t>
            </a:r>
            <a:r>
              <a:rPr lang="it-IT" sz="1200" b="0" dirty="0">
                <a:solidFill>
                  <a:srgbClr val="000000"/>
                </a:solidFill>
                <a:effectLst/>
                <a:latin typeface="Consolas" panose="020B0609020204030204" pitchFamily="49" charset="0"/>
              </a:rPr>
              <a:t>, </a:t>
            </a:r>
            <a:r>
              <a:rPr lang="it-IT" sz="1200" b="0" dirty="0" err="1">
                <a:solidFill>
                  <a:srgbClr val="000000"/>
                </a:solidFill>
                <a:effectLst/>
                <a:latin typeface="Consolas" panose="020B0609020204030204" pitchFamily="49" charset="0"/>
              </a:rPr>
              <a:t>padded_width</a:t>
            </a:r>
            <a:r>
              <a:rPr lang="it-IT" sz="1200" b="0" dirty="0">
                <a:solidFill>
                  <a:srgbClr val="000000"/>
                </a:solidFill>
                <a:effectLst/>
                <a:latin typeface="Consolas" panose="020B0609020204030204" pitchFamily="49" charset="0"/>
              </a:rPr>
              <a:t>, </a:t>
            </a:r>
            <a:r>
              <a:rPr lang="it-IT" sz="1200" b="0" dirty="0" err="1">
                <a:solidFill>
                  <a:srgbClr val="000000"/>
                </a:solidFill>
                <a:effectLst/>
                <a:latin typeface="Consolas" panose="020B0609020204030204" pitchFamily="49" charset="0"/>
              </a:rPr>
              <a:t>padded_height</a:t>
            </a:r>
            <a:r>
              <a:rPr lang="it-IT" sz="1200" b="0" dirty="0">
                <a:solidFill>
                  <a:srgbClr val="000000"/>
                </a:solidFill>
                <a:effectLst/>
                <a:latin typeface="Consolas" panose="020B0609020204030204" pitchFamily="49" charset="0"/>
              </a:rPr>
              <a:t>, </a:t>
            </a:r>
            <a:r>
              <a:rPr lang="it-IT" sz="1200" b="0" dirty="0" err="1">
                <a:solidFill>
                  <a:srgbClr val="808080"/>
                </a:solidFill>
                <a:effectLst/>
                <a:latin typeface="Consolas" panose="020B0609020204030204" pitchFamily="49" charset="0"/>
              </a:rPr>
              <a:t>channels</a:t>
            </a:r>
            <a:r>
              <a:rPr lang="it-IT" sz="1200" b="0" dirty="0">
                <a:solidFill>
                  <a:srgbClr val="000000"/>
                </a:solidFill>
                <a:effectLst/>
                <a:latin typeface="Consolas" panose="020B0609020204030204" pitchFamily="49" charset="0"/>
              </a:rPr>
              <a:t>, </a:t>
            </a:r>
            <a:r>
              <a:rPr lang="it-IT" sz="1200" b="0" dirty="0" err="1">
                <a:solidFill>
                  <a:srgbClr val="808080"/>
                </a:solidFill>
                <a:effectLst/>
                <a:latin typeface="Consolas" panose="020B0609020204030204" pitchFamily="49" charset="0"/>
              </a:rPr>
              <a:t>is_SoA</a:t>
            </a:r>
            <a:r>
              <a:rPr lang="it-IT" sz="1200" b="0" dirty="0">
                <a:solidFill>
                  <a:srgbClr val="000000"/>
                </a:solidFill>
                <a:effectLst/>
                <a:latin typeface="Consolas" panose="020B0609020204030204" pitchFamily="49" charset="0"/>
              </a:rPr>
              <a:t>) * </a:t>
            </a:r>
            <a:r>
              <a:rPr lang="it-IT" sz="1200" b="0" dirty="0" err="1">
                <a:solidFill>
                  <a:srgbClr val="000000"/>
                </a:solidFill>
                <a:effectLst/>
                <a:latin typeface="Consolas" panose="020B0609020204030204" pitchFamily="49" charset="0"/>
              </a:rPr>
              <a:t>get_kernel_value</a:t>
            </a:r>
            <a:r>
              <a:rPr lang="it-IT" sz="1200" b="0" dirty="0">
                <a:solidFill>
                  <a:srgbClr val="000000"/>
                </a:solidFill>
                <a:effectLst/>
                <a:latin typeface="Consolas" panose="020B0609020204030204" pitchFamily="49" charset="0"/>
              </a:rPr>
              <a:t>(</a:t>
            </a:r>
            <a:r>
              <a:rPr lang="it-IT" sz="1200" b="0" dirty="0" err="1">
                <a:solidFill>
                  <a:srgbClr val="000000"/>
                </a:solidFill>
                <a:effectLst/>
                <a:highlight>
                  <a:srgbClr val="FFFF00"/>
                </a:highlight>
                <a:latin typeface="Consolas" panose="020B0609020204030204" pitchFamily="49" charset="0"/>
              </a:rPr>
              <a:t>c_kernel</a:t>
            </a:r>
            <a:r>
              <a:rPr lang="it-IT" sz="1200" b="0" dirty="0">
                <a:solidFill>
                  <a:srgbClr val="000000"/>
                </a:solidFill>
                <a:effectLst/>
                <a:latin typeface="Consolas" panose="020B0609020204030204" pitchFamily="49" charset="0"/>
              </a:rPr>
              <a:t>, </a:t>
            </a:r>
            <a:r>
              <a:rPr lang="it-IT" sz="1200" b="0" dirty="0" err="1">
                <a:solidFill>
                  <a:srgbClr val="000000"/>
                </a:solidFill>
                <a:effectLst/>
                <a:latin typeface="Consolas" panose="020B0609020204030204" pitchFamily="49" charset="0"/>
              </a:rPr>
              <a:t>kx</a:t>
            </a:r>
            <a:r>
              <a:rPr lang="it-IT" sz="1200" b="0" dirty="0">
                <a:solidFill>
                  <a:srgbClr val="000000"/>
                </a:solidFill>
                <a:effectLst/>
                <a:latin typeface="Consolas" panose="020B0609020204030204" pitchFamily="49" charset="0"/>
              </a:rPr>
              <a:t>, </a:t>
            </a:r>
            <a:r>
              <a:rPr lang="it-IT" sz="1200" b="0" dirty="0" err="1">
                <a:solidFill>
                  <a:srgbClr val="000000"/>
                </a:solidFill>
                <a:effectLst/>
                <a:latin typeface="Consolas" panose="020B0609020204030204" pitchFamily="49" charset="0"/>
              </a:rPr>
              <a:t>ky</a:t>
            </a:r>
            <a:r>
              <a:rPr lang="it-IT" sz="1200" b="0" dirty="0">
                <a:solidFill>
                  <a:srgbClr val="000000"/>
                </a:solidFill>
                <a:effectLst/>
                <a:latin typeface="Consolas" panose="020B0609020204030204" pitchFamily="49" charset="0"/>
              </a:rPr>
              <a:t>, </a:t>
            </a:r>
            <a:r>
              <a:rPr lang="it-IT" sz="1200" b="0" dirty="0" err="1">
                <a:solidFill>
                  <a:srgbClr val="808080"/>
                </a:solidFill>
                <a:effectLst/>
                <a:latin typeface="Consolas" panose="020B0609020204030204" pitchFamily="49" charset="0"/>
              </a:rPr>
              <a:t>kernel_width</a:t>
            </a:r>
            <a:r>
              <a:rPr lang="it-IT" sz="1200" b="0" dirty="0">
                <a:solidFill>
                  <a:srgbClr val="000000"/>
                </a:solidFill>
                <a:effectLst/>
                <a:latin typeface="Consolas" panose="020B0609020204030204" pitchFamily="49" charset="0"/>
              </a:rPr>
              <a:t>, </a:t>
            </a:r>
            <a:r>
              <a:rPr lang="it-IT" sz="1200" b="0" dirty="0" err="1">
                <a:solidFill>
                  <a:srgbClr val="808080"/>
                </a:solidFill>
                <a:effectLst/>
                <a:latin typeface="Consolas" panose="020B0609020204030204" pitchFamily="49" charset="0"/>
              </a:rPr>
              <a:t>kernel_height</a:t>
            </a:r>
            <a:r>
              <a:rPr lang="it-IT" sz="1200" b="0" dirty="0">
                <a:solidFill>
                  <a:srgbClr val="000000"/>
                </a:solidFill>
                <a:effectLst/>
                <a:latin typeface="Consolas" panose="020B0609020204030204" pitchFamily="49" charset="0"/>
              </a:rPr>
              <a:t>);</a:t>
            </a:r>
          </a:p>
        </p:txBody>
      </p:sp>
      <p:sp>
        <p:nvSpPr>
          <p:cNvPr id="15" name="CasellaDiTesto 14">
            <a:extLst>
              <a:ext uri="{FF2B5EF4-FFF2-40B4-BE49-F238E27FC236}">
                <a16:creationId xmlns:a16="http://schemas.microsoft.com/office/drawing/2014/main" id="{05683EAD-B492-4BDD-B68E-9274664146E3}"/>
              </a:ext>
            </a:extLst>
          </p:cNvPr>
          <p:cNvSpPr txBox="1"/>
          <p:nvPr/>
        </p:nvSpPr>
        <p:spPr>
          <a:xfrm>
            <a:off x="806182" y="1144284"/>
            <a:ext cx="7725035" cy="400110"/>
          </a:xfrm>
          <a:prstGeom prst="rect">
            <a:avLst/>
          </a:prstGeom>
          <a:noFill/>
        </p:spPr>
        <p:txBody>
          <a:bodyPr wrap="square" rtlCol="0">
            <a:spAutoFit/>
          </a:bodyPr>
          <a:lstStyle/>
          <a:p>
            <a:pPr marL="457200" indent="-457200">
              <a:spcAft>
                <a:spcPts val="1200"/>
              </a:spcAft>
              <a:buFont typeface="Arial" panose="020B0604020202020204" pitchFamily="34" charset="0"/>
              <a:buChar char="•"/>
            </a:pPr>
            <a:r>
              <a:rPr lang="it-IT" sz="2000" b="0" i="0" u="none" strike="noStrike" baseline="0" dirty="0" err="1"/>
              <a:t>Define</a:t>
            </a:r>
            <a:r>
              <a:rPr lang="it-IT" sz="2000" b="0" i="0" u="none" strike="noStrike" dirty="0"/>
              <a:t> a </a:t>
            </a:r>
            <a:r>
              <a:rPr lang="it-IT" sz="2000" b="0" i="0" u="none" strike="noStrike" dirty="0" err="1"/>
              <a:t>constant</a:t>
            </a:r>
            <a:r>
              <a:rPr lang="it-IT" sz="2000" b="0" i="0" u="none" strike="noStrike" dirty="0"/>
              <a:t> </a:t>
            </a:r>
            <a:r>
              <a:rPr lang="it-IT" sz="2000" b="0" i="0" u="none" strike="noStrike" dirty="0" err="1"/>
              <a:t>memory</a:t>
            </a:r>
            <a:r>
              <a:rPr lang="it-IT" sz="2000" b="0" i="0" u="none" strike="noStrike" dirty="0"/>
              <a:t> to store filter (</a:t>
            </a:r>
            <a:r>
              <a:rPr lang="it-IT" sz="2000" b="0" i="0" u="none" strike="noStrike" dirty="0" err="1"/>
              <a:t>constant</a:t>
            </a:r>
            <a:r>
              <a:rPr lang="it-IT" sz="2000" b="0" i="0" u="none" strike="noStrike" dirty="0"/>
              <a:t> </a:t>
            </a:r>
            <a:r>
              <a:rPr lang="it-IT" sz="2000" b="0" i="0" u="none" strike="noStrike" dirty="0" err="1"/>
              <a:t>variable</a:t>
            </a:r>
            <a:r>
              <a:rPr lang="it-IT" sz="2000" dirty="0"/>
              <a:t>).</a:t>
            </a:r>
            <a:endParaRPr lang="en-US" sz="2000" b="0" i="0" u="none" strike="noStrike" baseline="0" dirty="0"/>
          </a:p>
        </p:txBody>
      </p:sp>
    </p:spTree>
    <p:extLst>
      <p:ext uri="{BB962C8B-B14F-4D97-AF65-F5344CB8AC3E}">
        <p14:creationId xmlns:p14="http://schemas.microsoft.com/office/powerpoint/2010/main" val="41640630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5">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9">
                                            <p:txEl>
                                              <p:pRg st="0" end="0"/>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8" grpId="0"/>
      <p:bldP spid="14"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magine 1"/>
          <p:cNvPicPr>
            <a:picLocks noChangeAspect="1"/>
          </p:cNvPicPr>
          <p:nvPr/>
        </p:nvPicPr>
        <p:blipFill>
          <a:blip r:embed="rId3"/>
          <a:stretch>
            <a:fillRect/>
          </a:stretch>
        </p:blipFill>
        <p:spPr>
          <a:xfrm>
            <a:off x="0" y="-17145"/>
            <a:ext cx="9170670" cy="6875145"/>
          </a:xfrm>
          <a:prstGeom prst="rect">
            <a:avLst/>
          </a:prstGeom>
        </p:spPr>
      </p:pic>
      <p:sp>
        <p:nvSpPr>
          <p:cNvPr id="12" name="Rettangolo 11"/>
          <p:cNvSpPr/>
          <p:nvPr/>
        </p:nvSpPr>
        <p:spPr>
          <a:xfrm>
            <a:off x="8255000" y="6366466"/>
            <a:ext cx="280763" cy="501650"/>
          </a:xfrm>
          <a:prstGeom prst="rect">
            <a:avLst/>
          </a:prstGeom>
          <a:solidFill>
            <a:srgbClr val="003053"/>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solidFill>
                <a:srgbClr val="003257"/>
              </a:solidFill>
            </a:endParaRPr>
          </a:p>
        </p:txBody>
      </p:sp>
      <p:sp>
        <p:nvSpPr>
          <p:cNvPr id="11" name="Segnaposto numero diapositiva 10"/>
          <p:cNvSpPr>
            <a:spLocks noGrp="1"/>
          </p:cNvSpPr>
          <p:nvPr>
            <p:ph type="sldNum" sz="quarter" idx="12"/>
          </p:nvPr>
        </p:nvSpPr>
        <p:spPr>
          <a:xfrm>
            <a:off x="6433693" y="6356350"/>
            <a:ext cx="2133600" cy="365125"/>
          </a:xfrm>
        </p:spPr>
        <p:txBody>
          <a:bodyPr/>
          <a:lstStyle/>
          <a:p>
            <a:r>
              <a:rPr lang="it-IT" b="1" dirty="0">
                <a:solidFill>
                  <a:schemeClr val="bg1"/>
                </a:solidFill>
                <a:latin typeface="Arial"/>
                <a:cs typeface="Arial"/>
              </a:rPr>
              <a:t>17</a:t>
            </a:r>
          </a:p>
        </p:txBody>
      </p:sp>
      <p:sp>
        <p:nvSpPr>
          <p:cNvPr id="10" name="CasellaDiTesto 9"/>
          <p:cNvSpPr txBox="1"/>
          <p:nvPr/>
        </p:nvSpPr>
        <p:spPr>
          <a:xfrm>
            <a:off x="6864465" y="136525"/>
            <a:ext cx="1829348" cy="338554"/>
          </a:xfrm>
          <a:prstGeom prst="rect">
            <a:avLst/>
          </a:prstGeom>
          <a:noFill/>
        </p:spPr>
        <p:txBody>
          <a:bodyPr wrap="none" rtlCol="0">
            <a:spAutoFit/>
          </a:bodyPr>
          <a:lstStyle/>
          <a:p>
            <a:pPr algn="r"/>
            <a:r>
              <a:rPr lang="it-IT" sz="800" b="1" dirty="0">
                <a:solidFill>
                  <a:schemeClr val="bg1"/>
                </a:solidFill>
                <a:latin typeface="Arial"/>
                <a:cs typeface="Arial"/>
              </a:rPr>
              <a:t>K-</a:t>
            </a:r>
            <a:r>
              <a:rPr lang="it-IT" sz="800" b="1" dirty="0" err="1">
                <a:solidFill>
                  <a:schemeClr val="bg1"/>
                </a:solidFill>
                <a:latin typeface="Arial"/>
                <a:cs typeface="Arial"/>
              </a:rPr>
              <a:t>Means</a:t>
            </a:r>
            <a:r>
              <a:rPr lang="it-IT" sz="800" b="1" dirty="0">
                <a:solidFill>
                  <a:schemeClr val="bg1"/>
                </a:solidFill>
                <a:latin typeface="Arial"/>
                <a:cs typeface="Arial"/>
              </a:rPr>
              <a:t> Clustering with </a:t>
            </a:r>
            <a:r>
              <a:rPr lang="it-IT" sz="800" b="1" dirty="0" err="1">
                <a:solidFill>
                  <a:schemeClr val="bg1"/>
                </a:solidFill>
                <a:latin typeface="Arial"/>
                <a:cs typeface="Arial"/>
              </a:rPr>
              <a:t>OpenMP</a:t>
            </a:r>
            <a:endParaRPr lang="it-IT" sz="800" b="1" dirty="0">
              <a:solidFill>
                <a:schemeClr val="bg1"/>
              </a:solidFill>
              <a:latin typeface="Arial"/>
              <a:cs typeface="Arial"/>
            </a:endParaRPr>
          </a:p>
          <a:p>
            <a:pPr algn="r"/>
            <a:r>
              <a:rPr lang="it-IT" sz="800" dirty="0" err="1">
                <a:solidFill>
                  <a:schemeClr val="bg1"/>
                </a:solidFill>
                <a:latin typeface="Arial"/>
                <a:cs typeface="Arial"/>
              </a:rPr>
              <a:t>Parallel</a:t>
            </a:r>
            <a:r>
              <a:rPr lang="it-IT" sz="800" dirty="0">
                <a:solidFill>
                  <a:schemeClr val="bg1"/>
                </a:solidFill>
                <a:latin typeface="Arial"/>
                <a:cs typeface="Arial"/>
              </a:rPr>
              <a:t> </a:t>
            </a:r>
            <a:r>
              <a:rPr lang="it-IT" sz="800" dirty="0" err="1">
                <a:solidFill>
                  <a:schemeClr val="bg1"/>
                </a:solidFill>
                <a:latin typeface="Arial"/>
                <a:cs typeface="Arial"/>
              </a:rPr>
              <a:t>implementation</a:t>
            </a:r>
            <a:endParaRPr lang="it-IT" sz="800" dirty="0">
              <a:solidFill>
                <a:schemeClr val="bg1"/>
              </a:solidFill>
              <a:latin typeface="Arial"/>
              <a:cs typeface="Arial"/>
            </a:endParaRPr>
          </a:p>
        </p:txBody>
      </p:sp>
      <mc:AlternateContent xmlns:mc="http://schemas.openxmlformats.org/markup-compatibility/2006" xmlns:a14="http://schemas.microsoft.com/office/drawing/2010/main">
        <mc:Choice Requires="a14">
          <p:sp>
            <p:nvSpPr>
              <p:cNvPr id="15" name="CasellaDiTesto 14">
                <a:extLst>
                  <a:ext uri="{FF2B5EF4-FFF2-40B4-BE49-F238E27FC236}">
                    <a16:creationId xmlns:a16="http://schemas.microsoft.com/office/drawing/2014/main" id="{05683EAD-B492-4BDD-B68E-9274664146E3}"/>
                  </a:ext>
                </a:extLst>
              </p:cNvPr>
              <p:cNvSpPr txBox="1"/>
              <p:nvPr/>
            </p:nvSpPr>
            <p:spPr>
              <a:xfrm>
                <a:off x="806182" y="915316"/>
                <a:ext cx="7725035" cy="2554545"/>
              </a:xfrm>
              <a:prstGeom prst="rect">
                <a:avLst/>
              </a:prstGeom>
              <a:noFill/>
            </p:spPr>
            <p:txBody>
              <a:bodyPr wrap="square" rtlCol="0">
                <a:spAutoFit/>
              </a:bodyPr>
              <a:lstStyle/>
              <a:p>
                <a:pPr marL="285750" indent="-285750">
                  <a:buFont typeface="Arial" panose="020B0604020202020204" pitchFamily="34" charset="0"/>
                  <a:buChar char="•"/>
                </a:pPr>
                <a:r>
                  <a:rPr lang="en-US" sz="2000" dirty="0"/>
                  <a:t>In addition to using constant memory for fast access to the kernel filter, we also use shared memory among threads in a block to optimize access </a:t>
                </a:r>
                <a:r>
                  <a:rPr lang="it-IT" sz="2000" dirty="0"/>
                  <a:t>to </a:t>
                </a:r>
                <a:r>
                  <a:rPr lang="it-IT" sz="2000" dirty="0" err="1"/>
                  <a:t>shared</a:t>
                </a:r>
                <a:r>
                  <a:rPr lang="it-IT" sz="2000" dirty="0"/>
                  <a:t> data.</a:t>
                </a:r>
              </a:p>
              <a:p>
                <a:pPr marL="285750" indent="-285750">
                  <a:buFont typeface="Arial" panose="020B0604020202020204" pitchFamily="34" charset="0"/>
                  <a:buChar char="•"/>
                </a:pPr>
                <a:r>
                  <a:rPr lang="it-IT" sz="2000" b="0" i="0" u="none" strike="noStrike" baseline="0" dirty="0"/>
                  <a:t>Using </a:t>
                </a:r>
                <a:r>
                  <a:rPr lang="it-IT" sz="2000" b="1" i="0" u="none" strike="noStrike" baseline="0" dirty="0" err="1"/>
                  <a:t>tiling</a:t>
                </a:r>
                <a:r>
                  <a:rPr lang="it-IT" sz="2000" dirty="0"/>
                  <a:t> technique to store </a:t>
                </a:r>
                <a:r>
                  <a:rPr lang="it-IT" sz="2000" dirty="0" err="1"/>
                  <a:t>reusable</a:t>
                </a:r>
                <a:r>
                  <a:rPr lang="it-IT" sz="2000" dirty="0"/>
                  <a:t> data from global </a:t>
                </a:r>
                <a:r>
                  <a:rPr lang="it-IT" sz="2000" dirty="0" err="1"/>
                  <a:t>memory</a:t>
                </a:r>
                <a:r>
                  <a:rPr lang="it-IT" sz="2000" dirty="0"/>
                  <a:t> in </a:t>
                </a:r>
                <a:r>
                  <a:rPr lang="it-IT" sz="2000" dirty="0" err="1"/>
                  <a:t>shared</a:t>
                </a:r>
                <a:r>
                  <a:rPr lang="it-IT" sz="2000" dirty="0"/>
                  <a:t> </a:t>
                </a:r>
                <a:r>
                  <a:rPr lang="it-IT" sz="2000" dirty="0" err="1"/>
                  <a:t>memory</a:t>
                </a:r>
                <a:r>
                  <a:rPr lang="it-IT" sz="2000" dirty="0"/>
                  <a:t> (fast access </a:t>
                </a:r>
                <a:r>
                  <a:rPr lang="it-IT" sz="2000" dirty="0" err="1"/>
                  <a:t>but</a:t>
                </a:r>
                <a:r>
                  <a:rPr lang="it-IT" sz="2000" dirty="0"/>
                  <a:t> small </a:t>
                </a:r>
                <a:r>
                  <a:rPr lang="it-IT" sz="2000" dirty="0" err="1"/>
                  <a:t>dimension</a:t>
                </a:r>
                <a:r>
                  <a:rPr lang="it-IT" sz="2000" dirty="0"/>
                  <a:t>).</a:t>
                </a:r>
              </a:p>
              <a:p>
                <a:pPr marL="285750" indent="-285750">
                  <a:buFont typeface="Arial" panose="020B0604020202020204" pitchFamily="34" charset="0"/>
                  <a:buChar char="•"/>
                </a:pPr>
                <a:r>
                  <a:rPr lang="it-IT" sz="2000" dirty="0"/>
                  <a:t>A </a:t>
                </a:r>
                <a:r>
                  <a:rPr lang="it-IT" sz="2000" dirty="0" err="1"/>
                  <a:t>block</a:t>
                </a:r>
                <a:r>
                  <a:rPr lang="it-IT" sz="2000" dirty="0"/>
                  <a:t> of </a:t>
                </a:r>
                <a14:m>
                  <m:oMath xmlns:m="http://schemas.openxmlformats.org/officeDocument/2006/math">
                    <m:sSup>
                      <m:sSupPr>
                        <m:ctrlPr>
                          <a:rPr lang="it-IT" sz="2000" i="1" dirty="0" smtClean="0">
                            <a:latin typeface="Cambria Math" panose="02040503050406030204" pitchFamily="18" charset="0"/>
                          </a:rPr>
                        </m:ctrlPr>
                      </m:sSupPr>
                      <m:e>
                        <m:r>
                          <m:rPr>
                            <m:nor/>
                          </m:rPr>
                          <a:rPr lang="it-IT" sz="2000" dirty="0">
                            <a:latin typeface="Consolas" panose="020B0609020204030204" pitchFamily="49" charset="0"/>
                          </a:rPr>
                          <m:t>TILE</m:t>
                        </m:r>
                        <m:r>
                          <m:rPr>
                            <m:nor/>
                          </m:rPr>
                          <a:rPr lang="it-IT" sz="2000" dirty="0">
                            <a:latin typeface="Consolas" panose="020B0609020204030204" pitchFamily="49" charset="0"/>
                          </a:rPr>
                          <m:t>_</m:t>
                        </m:r>
                        <m:r>
                          <m:rPr>
                            <m:nor/>
                          </m:rPr>
                          <a:rPr lang="it-IT" sz="2000" dirty="0">
                            <a:latin typeface="Consolas" panose="020B0609020204030204" pitchFamily="49" charset="0"/>
                          </a:rPr>
                          <m:t>WIDTH</m:t>
                        </m:r>
                      </m:e>
                      <m:sup>
                        <m:r>
                          <a:rPr lang="it-IT" sz="2000" b="0" i="1" dirty="0" smtClean="0">
                            <a:latin typeface="Cambria Math" panose="02040503050406030204" pitchFamily="18" charset="0"/>
                          </a:rPr>
                          <m:t>2</m:t>
                        </m:r>
                      </m:sup>
                    </m:sSup>
                  </m:oMath>
                </a14:m>
                <a:r>
                  <a:rPr lang="it-IT" sz="2000" dirty="0"/>
                  <a:t> </a:t>
                </a:r>
                <a:r>
                  <a:rPr lang="it-IT" sz="2000" dirty="0" err="1"/>
                  <a:t>threads</a:t>
                </a:r>
                <a:r>
                  <a:rPr lang="it-IT" sz="2000" dirty="0"/>
                  <a:t> </a:t>
                </a:r>
                <a:r>
                  <a:rPr lang="en-US" sz="2000" dirty="0"/>
                  <a:t>works on a data tile of size </a:t>
                </a:r>
                <a14:m>
                  <m:oMath xmlns:m="http://schemas.openxmlformats.org/officeDocument/2006/math">
                    <m:sSup>
                      <m:sSupPr>
                        <m:ctrlPr>
                          <a:rPr lang="it-IT" sz="2000" i="1" dirty="0">
                            <a:latin typeface="Cambria Math" panose="02040503050406030204" pitchFamily="18" charset="0"/>
                          </a:rPr>
                        </m:ctrlPr>
                      </m:sSupPr>
                      <m:e>
                        <m:r>
                          <m:rPr>
                            <m:nor/>
                          </m:rPr>
                          <a:rPr lang="it-IT" sz="2000" b="0" i="0" dirty="0" smtClean="0">
                            <a:latin typeface="Cambria Math" panose="02040503050406030204" pitchFamily="18" charset="0"/>
                          </a:rPr>
                          <m:t>(</m:t>
                        </m:r>
                        <m:r>
                          <m:rPr>
                            <m:nor/>
                          </m:rPr>
                          <a:rPr lang="it-IT" sz="2000" dirty="0">
                            <a:latin typeface="Consolas" panose="020B0609020204030204" pitchFamily="49" charset="0"/>
                          </a:rPr>
                          <m:t>TILE</m:t>
                        </m:r>
                        <m:r>
                          <m:rPr>
                            <m:nor/>
                          </m:rPr>
                          <a:rPr lang="it-IT" sz="2000" dirty="0">
                            <a:latin typeface="Consolas" panose="020B0609020204030204" pitchFamily="49" charset="0"/>
                          </a:rPr>
                          <m:t>_</m:t>
                        </m:r>
                        <m:r>
                          <m:rPr>
                            <m:nor/>
                          </m:rPr>
                          <a:rPr lang="it-IT" sz="2000" dirty="0">
                            <a:latin typeface="Consolas" panose="020B0609020204030204" pitchFamily="49" charset="0"/>
                          </a:rPr>
                          <m:t>WIDTH</m:t>
                        </m:r>
                        <m:r>
                          <m:rPr>
                            <m:nor/>
                          </m:rPr>
                          <a:rPr lang="it-IT" sz="2000" b="0" i="0" dirty="0" smtClean="0">
                            <a:latin typeface="Consolas" panose="020B0609020204030204" pitchFamily="49" charset="0"/>
                          </a:rPr>
                          <m:t> + </m:t>
                        </m:r>
                        <m:r>
                          <m:rPr>
                            <m:nor/>
                          </m:rPr>
                          <a:rPr lang="it-IT" sz="2000" b="0" i="0" dirty="0" smtClean="0">
                            <a:latin typeface="Consolas" panose="020B0609020204030204" pitchFamily="49" charset="0"/>
                          </a:rPr>
                          <m:t>kernel</m:t>
                        </m:r>
                        <m:r>
                          <m:rPr>
                            <m:nor/>
                          </m:rPr>
                          <a:rPr lang="it-IT" sz="2000" b="0" i="0" dirty="0" smtClean="0">
                            <a:latin typeface="Consolas" panose="020B0609020204030204" pitchFamily="49" charset="0"/>
                          </a:rPr>
                          <m:t>_</m:t>
                        </m:r>
                        <m:r>
                          <m:rPr>
                            <m:nor/>
                          </m:rPr>
                          <a:rPr lang="it-IT" sz="2000" b="0" i="0" dirty="0" smtClean="0">
                            <a:latin typeface="Consolas" panose="020B0609020204030204" pitchFamily="49" charset="0"/>
                          </a:rPr>
                          <m:t>width</m:t>
                        </m:r>
                        <m:r>
                          <m:rPr>
                            <m:nor/>
                          </m:rPr>
                          <a:rPr lang="it-IT" sz="2000" b="0" i="0" dirty="0" smtClean="0">
                            <a:latin typeface="Consolas" panose="020B0609020204030204" pitchFamily="49" charset="0"/>
                          </a:rPr>
                          <m:t> − 1)</m:t>
                        </m:r>
                      </m:e>
                      <m:sup>
                        <m:r>
                          <a:rPr lang="it-IT" sz="2000" i="1" dirty="0">
                            <a:latin typeface="Cambria Math" panose="02040503050406030204" pitchFamily="18" charset="0"/>
                          </a:rPr>
                          <m:t>2</m:t>
                        </m:r>
                      </m:sup>
                    </m:sSup>
                    <m:r>
                      <a:rPr lang="it-IT" sz="2000" b="0" i="0" dirty="0" smtClean="0">
                        <a:latin typeface="Cambria Math" panose="02040503050406030204" pitchFamily="18" charset="0"/>
                      </a:rPr>
                      <m:t>, </m:t>
                    </m:r>
                  </m:oMath>
                </a14:m>
                <a:r>
                  <a:rPr lang="it-IT" sz="2000" dirty="0"/>
                  <a:t>considering </a:t>
                </a:r>
                <a:r>
                  <a:rPr lang="it-IT" sz="2000" dirty="0" err="1"/>
                  <a:t>boundary</a:t>
                </a:r>
                <a:r>
                  <a:rPr lang="it-IT" sz="2000" dirty="0"/>
                  <a:t> </a:t>
                </a:r>
                <a:r>
                  <a:rPr lang="it-IT" sz="2000" dirty="0" err="1"/>
                  <a:t>elements</a:t>
                </a:r>
                <a:r>
                  <a:rPr lang="it-IT" sz="2000" dirty="0"/>
                  <a:t>.</a:t>
                </a:r>
                <a:endParaRPr lang="en-US" sz="2000" b="0" i="0" u="none" strike="noStrike" baseline="0" dirty="0"/>
              </a:p>
            </p:txBody>
          </p:sp>
        </mc:Choice>
        <mc:Fallback xmlns="">
          <p:sp>
            <p:nvSpPr>
              <p:cNvPr id="15" name="CasellaDiTesto 14">
                <a:extLst>
                  <a:ext uri="{FF2B5EF4-FFF2-40B4-BE49-F238E27FC236}">
                    <a16:creationId xmlns:a16="http://schemas.microsoft.com/office/drawing/2014/main" id="{05683EAD-B492-4BDD-B68E-9274664146E3}"/>
                  </a:ext>
                </a:extLst>
              </p:cNvPr>
              <p:cNvSpPr txBox="1">
                <a:spLocks noRot="1" noChangeAspect="1" noMove="1" noResize="1" noEditPoints="1" noAdjustHandles="1" noChangeArrowheads="1" noChangeShapeType="1" noTextEdit="1"/>
              </p:cNvSpPr>
              <p:nvPr/>
            </p:nvSpPr>
            <p:spPr>
              <a:xfrm>
                <a:off x="806182" y="915316"/>
                <a:ext cx="7725035" cy="2554545"/>
              </a:xfrm>
              <a:prstGeom prst="rect">
                <a:avLst/>
              </a:prstGeom>
              <a:blipFill>
                <a:blip r:embed="rId4"/>
                <a:stretch>
                  <a:fillRect l="-710" t="-1193" b="-3341"/>
                </a:stretch>
              </a:blipFill>
            </p:spPr>
            <p:txBody>
              <a:bodyPr/>
              <a:lstStyle/>
              <a:p>
                <a:r>
                  <a:rPr lang="it-IT">
                    <a:noFill/>
                  </a:rPr>
                  <a:t> </a:t>
                </a:r>
              </a:p>
            </p:txBody>
          </p:sp>
        </mc:Fallback>
      </mc:AlternateContent>
      <p:pic>
        <p:nvPicPr>
          <p:cNvPr id="4" name="Immagine 3">
            <a:extLst>
              <a:ext uri="{FF2B5EF4-FFF2-40B4-BE49-F238E27FC236}">
                <a16:creationId xmlns:a16="http://schemas.microsoft.com/office/drawing/2014/main" id="{2021C281-75C8-45A4-9FB0-6B4EAC042259}"/>
              </a:ext>
            </a:extLst>
          </p:cNvPr>
          <p:cNvPicPr>
            <a:picLocks noChangeAspect="1"/>
          </p:cNvPicPr>
          <p:nvPr/>
        </p:nvPicPr>
        <p:blipFill>
          <a:blip r:embed="rId5"/>
          <a:stretch>
            <a:fillRect/>
          </a:stretch>
        </p:blipFill>
        <p:spPr>
          <a:xfrm>
            <a:off x="3256511" y="3632191"/>
            <a:ext cx="2657647" cy="2906721"/>
          </a:xfrm>
          <a:prstGeom prst="rect">
            <a:avLst/>
          </a:prstGeom>
        </p:spPr>
      </p:pic>
    </p:spTree>
    <p:extLst>
      <p:ext uri="{BB962C8B-B14F-4D97-AF65-F5344CB8AC3E}">
        <p14:creationId xmlns:p14="http://schemas.microsoft.com/office/powerpoint/2010/main" val="4749715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5">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magine 1"/>
          <p:cNvPicPr>
            <a:picLocks noChangeAspect="1"/>
          </p:cNvPicPr>
          <p:nvPr/>
        </p:nvPicPr>
        <p:blipFill>
          <a:blip r:embed="rId3"/>
          <a:stretch>
            <a:fillRect/>
          </a:stretch>
        </p:blipFill>
        <p:spPr>
          <a:xfrm>
            <a:off x="0" y="-17145"/>
            <a:ext cx="9170670" cy="6875145"/>
          </a:xfrm>
          <a:prstGeom prst="rect">
            <a:avLst/>
          </a:prstGeom>
        </p:spPr>
      </p:pic>
      <p:sp>
        <p:nvSpPr>
          <p:cNvPr id="12" name="Rettangolo 11"/>
          <p:cNvSpPr/>
          <p:nvPr/>
        </p:nvSpPr>
        <p:spPr>
          <a:xfrm>
            <a:off x="8255000" y="6366466"/>
            <a:ext cx="280763" cy="501650"/>
          </a:xfrm>
          <a:prstGeom prst="rect">
            <a:avLst/>
          </a:prstGeom>
          <a:solidFill>
            <a:srgbClr val="003053"/>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solidFill>
                <a:srgbClr val="003257"/>
              </a:solidFill>
            </a:endParaRPr>
          </a:p>
        </p:txBody>
      </p:sp>
      <p:sp>
        <p:nvSpPr>
          <p:cNvPr id="11" name="Segnaposto numero diapositiva 10"/>
          <p:cNvSpPr>
            <a:spLocks noGrp="1"/>
          </p:cNvSpPr>
          <p:nvPr>
            <p:ph type="sldNum" sz="quarter" idx="12"/>
          </p:nvPr>
        </p:nvSpPr>
        <p:spPr>
          <a:xfrm>
            <a:off x="6433693" y="6356350"/>
            <a:ext cx="2133600" cy="365125"/>
          </a:xfrm>
        </p:spPr>
        <p:txBody>
          <a:bodyPr/>
          <a:lstStyle/>
          <a:p>
            <a:r>
              <a:rPr lang="it-IT" b="1" dirty="0">
                <a:solidFill>
                  <a:schemeClr val="bg1"/>
                </a:solidFill>
                <a:latin typeface="Arial"/>
                <a:cs typeface="Arial"/>
              </a:rPr>
              <a:t>18</a:t>
            </a:r>
          </a:p>
        </p:txBody>
      </p:sp>
      <p:sp>
        <p:nvSpPr>
          <p:cNvPr id="10" name="CasellaDiTesto 9"/>
          <p:cNvSpPr txBox="1"/>
          <p:nvPr/>
        </p:nvSpPr>
        <p:spPr>
          <a:xfrm>
            <a:off x="6864465" y="136525"/>
            <a:ext cx="1829348" cy="338554"/>
          </a:xfrm>
          <a:prstGeom prst="rect">
            <a:avLst/>
          </a:prstGeom>
          <a:noFill/>
        </p:spPr>
        <p:txBody>
          <a:bodyPr wrap="none" rtlCol="0">
            <a:spAutoFit/>
          </a:bodyPr>
          <a:lstStyle/>
          <a:p>
            <a:pPr algn="r"/>
            <a:r>
              <a:rPr lang="it-IT" sz="800" b="1" dirty="0">
                <a:solidFill>
                  <a:schemeClr val="bg1"/>
                </a:solidFill>
                <a:latin typeface="Arial"/>
                <a:cs typeface="Arial"/>
              </a:rPr>
              <a:t>K-</a:t>
            </a:r>
            <a:r>
              <a:rPr lang="it-IT" sz="800" b="1" dirty="0" err="1">
                <a:solidFill>
                  <a:schemeClr val="bg1"/>
                </a:solidFill>
                <a:latin typeface="Arial"/>
                <a:cs typeface="Arial"/>
              </a:rPr>
              <a:t>Means</a:t>
            </a:r>
            <a:r>
              <a:rPr lang="it-IT" sz="800" b="1" dirty="0">
                <a:solidFill>
                  <a:schemeClr val="bg1"/>
                </a:solidFill>
                <a:latin typeface="Arial"/>
                <a:cs typeface="Arial"/>
              </a:rPr>
              <a:t> Clustering with </a:t>
            </a:r>
            <a:r>
              <a:rPr lang="it-IT" sz="800" b="1" dirty="0" err="1">
                <a:solidFill>
                  <a:schemeClr val="bg1"/>
                </a:solidFill>
                <a:latin typeface="Arial"/>
                <a:cs typeface="Arial"/>
              </a:rPr>
              <a:t>OpenMP</a:t>
            </a:r>
            <a:endParaRPr lang="it-IT" sz="800" b="1" dirty="0">
              <a:solidFill>
                <a:schemeClr val="bg1"/>
              </a:solidFill>
              <a:latin typeface="Arial"/>
              <a:cs typeface="Arial"/>
            </a:endParaRPr>
          </a:p>
          <a:p>
            <a:pPr algn="r"/>
            <a:r>
              <a:rPr lang="it-IT" sz="800" dirty="0" err="1">
                <a:solidFill>
                  <a:schemeClr val="bg1"/>
                </a:solidFill>
                <a:latin typeface="Arial"/>
                <a:cs typeface="Arial"/>
              </a:rPr>
              <a:t>Parallel</a:t>
            </a:r>
            <a:r>
              <a:rPr lang="it-IT" sz="800" dirty="0">
                <a:solidFill>
                  <a:schemeClr val="bg1"/>
                </a:solidFill>
                <a:latin typeface="Arial"/>
                <a:cs typeface="Arial"/>
              </a:rPr>
              <a:t> </a:t>
            </a:r>
            <a:r>
              <a:rPr lang="it-IT" sz="800" dirty="0" err="1">
                <a:solidFill>
                  <a:schemeClr val="bg1"/>
                </a:solidFill>
                <a:latin typeface="Arial"/>
                <a:cs typeface="Arial"/>
              </a:rPr>
              <a:t>implementation</a:t>
            </a:r>
            <a:endParaRPr lang="it-IT" sz="800" dirty="0">
              <a:solidFill>
                <a:schemeClr val="bg1"/>
              </a:solidFill>
              <a:latin typeface="Arial"/>
              <a:cs typeface="Arial"/>
            </a:endParaRPr>
          </a:p>
        </p:txBody>
      </p:sp>
      <p:sp>
        <p:nvSpPr>
          <p:cNvPr id="8" name="CasellaDiTesto 7">
            <a:extLst>
              <a:ext uri="{FF2B5EF4-FFF2-40B4-BE49-F238E27FC236}">
                <a16:creationId xmlns:a16="http://schemas.microsoft.com/office/drawing/2014/main" id="{F6AEE676-3A4D-4A17-9EAD-D9B9056045DE}"/>
              </a:ext>
            </a:extLst>
          </p:cNvPr>
          <p:cNvSpPr txBox="1"/>
          <p:nvPr/>
        </p:nvSpPr>
        <p:spPr>
          <a:xfrm>
            <a:off x="555367" y="1151024"/>
            <a:ext cx="7884440" cy="3170099"/>
          </a:xfrm>
          <a:prstGeom prst="rect">
            <a:avLst/>
          </a:prstGeom>
          <a:noFill/>
        </p:spPr>
        <p:txBody>
          <a:bodyPr wrap="square" rtlCol="0">
            <a:spAutoFit/>
          </a:bodyPr>
          <a:lstStyle/>
          <a:p>
            <a:pPr marL="285750" indent="-285750">
              <a:buFont typeface="Arial" panose="020B0604020202020204" pitchFamily="34" charset="0"/>
              <a:buChar char="•"/>
            </a:pPr>
            <a:r>
              <a:rPr lang="en-US" sz="2000" dirty="0"/>
              <a:t>Primary cost in CUDA implementation is data transfer between host and device.</a:t>
            </a:r>
          </a:p>
          <a:p>
            <a:pPr marL="285750" indent="-285750">
              <a:buFont typeface="Arial" panose="020B0604020202020204" pitchFamily="34" charset="0"/>
              <a:buChar char="•"/>
            </a:pPr>
            <a:r>
              <a:rPr lang="en-US" sz="2000" dirty="0"/>
              <a:t>Explore asynchronous solution using </a:t>
            </a:r>
            <a:r>
              <a:rPr lang="en-US" sz="2000" b="1" dirty="0"/>
              <a:t>pinned memory</a:t>
            </a:r>
            <a:r>
              <a:rPr lang="en-US" sz="2000" dirty="0"/>
              <a:t> and </a:t>
            </a:r>
            <a:r>
              <a:rPr lang="en-US" sz="2000" b="1" dirty="0"/>
              <a:t>CUDA streams</a:t>
            </a:r>
            <a:r>
              <a:rPr lang="en-US" sz="2000" dirty="0"/>
              <a:t>:</a:t>
            </a:r>
          </a:p>
          <a:p>
            <a:pPr marL="742950" lvl="1" indent="-285750">
              <a:buFont typeface="Courier New" panose="02070309020205020404" pitchFamily="49" charset="0"/>
              <a:buChar char="o"/>
            </a:pPr>
            <a:r>
              <a:rPr lang="en-US" sz="2000" dirty="0"/>
              <a:t>Pinned memory for faster host-device communication. It is memory physically locked in RAM, which the operating system cannot access.</a:t>
            </a:r>
          </a:p>
          <a:p>
            <a:pPr marL="742950" lvl="1" indent="-285750">
              <a:buFont typeface="Courier New" panose="02070309020205020404" pitchFamily="49" charset="0"/>
              <a:buChar char="o"/>
            </a:pPr>
            <a:r>
              <a:rPr lang="en-US" sz="2000" dirty="0"/>
              <a:t>Partition kernel workloads with CUDA streams.</a:t>
            </a:r>
          </a:p>
          <a:p>
            <a:pPr marL="742950" lvl="1" indent="-285750">
              <a:buFont typeface="Courier New" panose="02070309020205020404" pitchFamily="49" charset="0"/>
              <a:buChar char="o"/>
            </a:pPr>
            <a:r>
              <a:rPr lang="en-US" sz="2000" dirty="0"/>
              <a:t>Transfer data concurrently while a kernel is in execution.</a:t>
            </a:r>
          </a:p>
          <a:p>
            <a:pPr marL="742950" lvl="1" indent="-285750">
              <a:buFont typeface="Courier New" panose="02070309020205020404" pitchFamily="49" charset="0"/>
              <a:buChar char="o"/>
            </a:pPr>
            <a:r>
              <a:rPr lang="en-US" sz="2000" dirty="0"/>
              <a:t>Reduces idle time.</a:t>
            </a:r>
          </a:p>
        </p:txBody>
      </p:sp>
      <p:pic>
        <p:nvPicPr>
          <p:cNvPr id="5" name="Immagine 4">
            <a:extLst>
              <a:ext uri="{FF2B5EF4-FFF2-40B4-BE49-F238E27FC236}">
                <a16:creationId xmlns:a16="http://schemas.microsoft.com/office/drawing/2014/main" id="{DC619EC0-B529-4488-B96A-882ADD9877DF}"/>
              </a:ext>
            </a:extLst>
          </p:cNvPr>
          <p:cNvPicPr>
            <a:picLocks noChangeAspect="1"/>
          </p:cNvPicPr>
          <p:nvPr/>
        </p:nvPicPr>
        <p:blipFill>
          <a:blip r:embed="rId4"/>
          <a:stretch>
            <a:fillRect/>
          </a:stretch>
        </p:blipFill>
        <p:spPr>
          <a:xfrm>
            <a:off x="1703946" y="4477864"/>
            <a:ext cx="5747888" cy="2163943"/>
          </a:xfrm>
          <a:prstGeom prst="rect">
            <a:avLst/>
          </a:prstGeom>
        </p:spPr>
      </p:pic>
    </p:spTree>
    <p:extLst>
      <p:ext uri="{BB962C8B-B14F-4D97-AF65-F5344CB8AC3E}">
        <p14:creationId xmlns:p14="http://schemas.microsoft.com/office/powerpoint/2010/main" val="40936624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8">
                                            <p:txEl>
                                              <p:pRg st="5" end="5"/>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magine 1"/>
          <p:cNvPicPr>
            <a:picLocks noChangeAspect="1"/>
          </p:cNvPicPr>
          <p:nvPr/>
        </p:nvPicPr>
        <p:blipFill>
          <a:blip r:embed="rId3"/>
          <a:stretch>
            <a:fillRect/>
          </a:stretch>
        </p:blipFill>
        <p:spPr>
          <a:xfrm>
            <a:off x="0" y="-17145"/>
            <a:ext cx="9170670" cy="6875145"/>
          </a:xfrm>
          <a:prstGeom prst="rect">
            <a:avLst/>
          </a:prstGeom>
        </p:spPr>
      </p:pic>
      <p:sp>
        <p:nvSpPr>
          <p:cNvPr id="7" name="CasellaDiTesto 6"/>
          <p:cNvSpPr txBox="1"/>
          <p:nvPr/>
        </p:nvSpPr>
        <p:spPr>
          <a:xfrm>
            <a:off x="648253" y="1305402"/>
            <a:ext cx="4663050" cy="461665"/>
          </a:xfrm>
          <a:prstGeom prst="rect">
            <a:avLst/>
          </a:prstGeom>
          <a:noFill/>
        </p:spPr>
        <p:txBody>
          <a:bodyPr wrap="square" rtlCol="0">
            <a:spAutoFit/>
          </a:bodyPr>
          <a:lstStyle/>
          <a:p>
            <a:r>
              <a:rPr lang="it-IT" sz="2400" b="1" dirty="0">
                <a:solidFill>
                  <a:schemeClr val="accent1">
                    <a:lumMod val="75000"/>
                  </a:schemeClr>
                </a:solidFill>
                <a:latin typeface="Arial"/>
                <a:cs typeface="Arial"/>
              </a:rPr>
              <a:t>Performance</a:t>
            </a:r>
          </a:p>
        </p:txBody>
      </p:sp>
      <p:sp>
        <p:nvSpPr>
          <p:cNvPr id="12" name="Rettangolo 11"/>
          <p:cNvSpPr/>
          <p:nvPr/>
        </p:nvSpPr>
        <p:spPr>
          <a:xfrm>
            <a:off x="8255000" y="6366466"/>
            <a:ext cx="280763" cy="501650"/>
          </a:xfrm>
          <a:prstGeom prst="rect">
            <a:avLst/>
          </a:prstGeom>
          <a:solidFill>
            <a:srgbClr val="003053"/>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solidFill>
                <a:srgbClr val="003257"/>
              </a:solidFill>
            </a:endParaRPr>
          </a:p>
        </p:txBody>
      </p:sp>
      <p:sp>
        <p:nvSpPr>
          <p:cNvPr id="11" name="Segnaposto numero diapositiva 10"/>
          <p:cNvSpPr>
            <a:spLocks noGrp="1"/>
          </p:cNvSpPr>
          <p:nvPr>
            <p:ph type="sldNum" sz="quarter" idx="12"/>
          </p:nvPr>
        </p:nvSpPr>
        <p:spPr>
          <a:xfrm>
            <a:off x="6433693" y="6356350"/>
            <a:ext cx="2133600" cy="365125"/>
          </a:xfrm>
        </p:spPr>
        <p:txBody>
          <a:bodyPr/>
          <a:lstStyle/>
          <a:p>
            <a:r>
              <a:rPr lang="it-IT" b="1" dirty="0">
                <a:solidFill>
                  <a:schemeClr val="bg1"/>
                </a:solidFill>
                <a:latin typeface="Arial"/>
                <a:cs typeface="Arial"/>
              </a:rPr>
              <a:t>19</a:t>
            </a:r>
          </a:p>
        </p:txBody>
      </p:sp>
      <p:sp>
        <p:nvSpPr>
          <p:cNvPr id="10" name="CasellaDiTesto 9"/>
          <p:cNvSpPr txBox="1"/>
          <p:nvPr/>
        </p:nvSpPr>
        <p:spPr>
          <a:xfrm>
            <a:off x="6864465" y="136525"/>
            <a:ext cx="1829348" cy="338554"/>
          </a:xfrm>
          <a:prstGeom prst="rect">
            <a:avLst/>
          </a:prstGeom>
          <a:noFill/>
        </p:spPr>
        <p:txBody>
          <a:bodyPr wrap="none" rtlCol="0">
            <a:spAutoFit/>
          </a:bodyPr>
          <a:lstStyle/>
          <a:p>
            <a:pPr algn="r"/>
            <a:r>
              <a:rPr lang="it-IT" sz="800" b="1" dirty="0">
                <a:solidFill>
                  <a:schemeClr val="bg1"/>
                </a:solidFill>
                <a:latin typeface="Arial"/>
                <a:cs typeface="Arial"/>
              </a:rPr>
              <a:t>K-</a:t>
            </a:r>
            <a:r>
              <a:rPr lang="it-IT" sz="800" b="1" dirty="0" err="1">
                <a:solidFill>
                  <a:schemeClr val="bg1"/>
                </a:solidFill>
                <a:latin typeface="Arial"/>
                <a:cs typeface="Arial"/>
              </a:rPr>
              <a:t>Means</a:t>
            </a:r>
            <a:r>
              <a:rPr lang="it-IT" sz="800" b="1" dirty="0">
                <a:solidFill>
                  <a:schemeClr val="bg1"/>
                </a:solidFill>
                <a:latin typeface="Arial"/>
                <a:cs typeface="Arial"/>
              </a:rPr>
              <a:t> Clustering with </a:t>
            </a:r>
            <a:r>
              <a:rPr lang="it-IT" sz="800" b="1" dirty="0" err="1">
                <a:solidFill>
                  <a:schemeClr val="bg1"/>
                </a:solidFill>
                <a:latin typeface="Arial"/>
                <a:cs typeface="Arial"/>
              </a:rPr>
              <a:t>OpenMP</a:t>
            </a:r>
            <a:endParaRPr lang="it-IT" sz="800" b="1" dirty="0">
              <a:solidFill>
                <a:schemeClr val="bg1"/>
              </a:solidFill>
              <a:latin typeface="Arial"/>
              <a:cs typeface="Arial"/>
            </a:endParaRPr>
          </a:p>
          <a:p>
            <a:pPr algn="r"/>
            <a:r>
              <a:rPr lang="it-IT" sz="800" dirty="0">
                <a:solidFill>
                  <a:schemeClr val="bg1"/>
                </a:solidFill>
                <a:latin typeface="Arial"/>
                <a:cs typeface="Arial"/>
              </a:rPr>
              <a:t>Performance</a:t>
            </a:r>
          </a:p>
        </p:txBody>
      </p:sp>
      <mc:AlternateContent xmlns:mc="http://schemas.openxmlformats.org/markup-compatibility/2006" xmlns:a14="http://schemas.microsoft.com/office/drawing/2010/main">
        <mc:Choice Requires="a14">
          <p:sp>
            <p:nvSpPr>
              <p:cNvPr id="9" name="CasellaDiTesto 8">
                <a:extLst>
                  <a:ext uri="{FF2B5EF4-FFF2-40B4-BE49-F238E27FC236}">
                    <a16:creationId xmlns:a16="http://schemas.microsoft.com/office/drawing/2014/main" id="{7DC63684-74D2-496A-9588-5C4487306240}"/>
                  </a:ext>
                </a:extLst>
              </p:cNvPr>
              <p:cNvSpPr txBox="1"/>
              <p:nvPr/>
            </p:nvSpPr>
            <p:spPr>
              <a:xfrm>
                <a:off x="555366" y="2019062"/>
                <a:ext cx="8059937" cy="3016210"/>
              </a:xfrm>
              <a:prstGeom prst="rect">
                <a:avLst/>
              </a:prstGeom>
              <a:noFill/>
            </p:spPr>
            <p:txBody>
              <a:bodyPr wrap="square" rtlCol="0">
                <a:spAutoFit/>
              </a:bodyPr>
              <a:lstStyle/>
              <a:p>
                <a:pPr marL="457200" indent="-457200">
                  <a:spcAft>
                    <a:spcPts val="1200"/>
                  </a:spcAft>
                  <a:buFont typeface="Arial" panose="020B0604020202020204" pitchFamily="34" charset="0"/>
                  <a:buChar char="•"/>
                </a:pPr>
                <a:r>
                  <a:rPr lang="en-US" sz="2000" dirty="0"/>
                  <a:t>Analysis of speedup as </a:t>
                </a:r>
                <a:r>
                  <a:rPr lang="en-US" sz="2000"/>
                  <a:t>the input </a:t>
                </a:r>
                <a:r>
                  <a:rPr lang="en-US" sz="2000" dirty="0"/>
                  <a:t>image resolutions and filter sizes change:</a:t>
                </a:r>
              </a:p>
              <a:p>
                <a:pPr marL="914400" lvl="1" indent="-457200">
                  <a:spcAft>
                    <a:spcPts val="1200"/>
                  </a:spcAft>
                  <a:buFont typeface="+mj-lt"/>
                  <a:buAutoNum type="arabicPeriod"/>
                </a:pPr>
                <a:r>
                  <a:rPr lang="en-US" sz="2000" dirty="0"/>
                  <a:t>Images 480p, 720p, HD, 4k and 8K, with a Gaussian Blur </a:t>
                </a:r>
                <a14:m>
                  <m:oMath xmlns:m="http://schemas.openxmlformats.org/officeDocument/2006/math">
                    <m:r>
                      <a:rPr lang="it-IT" sz="2000" b="0" i="1" smtClean="0">
                        <a:latin typeface="Cambria Math" panose="02040503050406030204" pitchFamily="18" charset="0"/>
                      </a:rPr>
                      <m:t>3</m:t>
                    </m:r>
                    <m:r>
                      <a:rPr lang="it-IT" sz="2000" b="0" i="1" smtClean="0">
                        <a:latin typeface="Cambria Math" panose="02040503050406030204" pitchFamily="18" charset="0"/>
                        <a:ea typeface="Cambria Math" panose="02040503050406030204" pitchFamily="18" charset="0"/>
                      </a:rPr>
                      <m:t>×3</m:t>
                    </m:r>
                  </m:oMath>
                </a14:m>
                <a:r>
                  <a:rPr lang="en-US" sz="2000" dirty="0"/>
                  <a:t> filter.</a:t>
                </a:r>
              </a:p>
              <a:p>
                <a:pPr marL="914400" lvl="1" indent="-457200">
                  <a:spcAft>
                    <a:spcPts val="1200"/>
                  </a:spcAft>
                  <a:buFont typeface="+mj-lt"/>
                  <a:buAutoNum type="arabicPeriod"/>
                </a:pPr>
                <a:r>
                  <a:rPr lang="en-US" sz="2000" dirty="0"/>
                  <a:t>Filters </a:t>
                </a:r>
                <a14:m>
                  <m:oMath xmlns:m="http://schemas.openxmlformats.org/officeDocument/2006/math">
                    <m:r>
                      <a:rPr lang="it-IT" sz="2000" b="0" i="1" smtClean="0">
                        <a:latin typeface="Cambria Math" panose="02040503050406030204" pitchFamily="18" charset="0"/>
                      </a:rPr>
                      <m:t>3</m:t>
                    </m:r>
                    <m:r>
                      <a:rPr lang="it-IT" sz="2000" b="0" i="1" smtClean="0">
                        <a:latin typeface="Cambria Math" panose="02040503050406030204" pitchFamily="18" charset="0"/>
                        <a:ea typeface="Cambria Math" panose="02040503050406030204" pitchFamily="18" charset="0"/>
                      </a:rPr>
                      <m:t>×3</m:t>
                    </m:r>
                  </m:oMath>
                </a14:m>
                <a:r>
                  <a:rPr lang="en-US" sz="2000" dirty="0"/>
                  <a:t>, </a:t>
                </a:r>
                <a14:m>
                  <m:oMath xmlns:m="http://schemas.openxmlformats.org/officeDocument/2006/math">
                    <m:r>
                      <a:rPr lang="it-IT" sz="2000" b="0" i="1" smtClean="0">
                        <a:latin typeface="Cambria Math" panose="02040503050406030204" pitchFamily="18" charset="0"/>
                      </a:rPr>
                      <m:t>5</m:t>
                    </m:r>
                    <m:r>
                      <a:rPr lang="it-IT" sz="2000" i="1">
                        <a:latin typeface="Cambria Math" panose="02040503050406030204" pitchFamily="18" charset="0"/>
                        <a:ea typeface="Cambria Math" panose="02040503050406030204" pitchFamily="18" charset="0"/>
                      </a:rPr>
                      <m:t>×</m:t>
                    </m:r>
                    <m:r>
                      <a:rPr lang="it-IT" sz="2000" b="0" i="1" smtClean="0">
                        <a:latin typeface="Cambria Math" panose="02040503050406030204" pitchFamily="18" charset="0"/>
                        <a:ea typeface="Cambria Math" panose="02040503050406030204" pitchFamily="18" charset="0"/>
                      </a:rPr>
                      <m:t>5</m:t>
                    </m:r>
                  </m:oMath>
                </a14:m>
                <a:r>
                  <a:rPr lang="en-US" sz="2000" dirty="0"/>
                  <a:t>, </a:t>
                </a:r>
                <a14:m>
                  <m:oMath xmlns:m="http://schemas.openxmlformats.org/officeDocument/2006/math">
                    <m:r>
                      <a:rPr lang="it-IT" sz="2000" b="0" i="1" smtClean="0">
                        <a:latin typeface="Cambria Math" panose="02040503050406030204" pitchFamily="18" charset="0"/>
                      </a:rPr>
                      <m:t>7</m:t>
                    </m:r>
                    <m:r>
                      <a:rPr lang="it-IT" sz="2000" i="1">
                        <a:latin typeface="Cambria Math" panose="02040503050406030204" pitchFamily="18" charset="0"/>
                        <a:ea typeface="Cambria Math" panose="02040503050406030204" pitchFamily="18" charset="0"/>
                      </a:rPr>
                      <m:t>×</m:t>
                    </m:r>
                    <m:r>
                      <a:rPr lang="it-IT" sz="2000" b="0" i="1" smtClean="0">
                        <a:latin typeface="Cambria Math" panose="02040503050406030204" pitchFamily="18" charset="0"/>
                        <a:ea typeface="Cambria Math" panose="02040503050406030204" pitchFamily="18" charset="0"/>
                      </a:rPr>
                      <m:t>7</m:t>
                    </m:r>
                  </m:oMath>
                </a14:m>
                <a:r>
                  <a:rPr lang="en-US" sz="2000" dirty="0"/>
                  <a:t> and </a:t>
                </a:r>
                <a14:m>
                  <m:oMath xmlns:m="http://schemas.openxmlformats.org/officeDocument/2006/math">
                    <m:r>
                      <a:rPr lang="it-IT" sz="2000" b="0" i="1" smtClean="0">
                        <a:latin typeface="Cambria Math" panose="02040503050406030204" pitchFamily="18" charset="0"/>
                      </a:rPr>
                      <m:t>9</m:t>
                    </m:r>
                    <m:r>
                      <a:rPr lang="it-IT" sz="2000" i="1">
                        <a:latin typeface="Cambria Math" panose="02040503050406030204" pitchFamily="18" charset="0"/>
                        <a:ea typeface="Cambria Math" panose="02040503050406030204" pitchFamily="18" charset="0"/>
                      </a:rPr>
                      <m:t>×</m:t>
                    </m:r>
                    <m:r>
                      <a:rPr lang="it-IT" sz="2000" b="0" i="1" smtClean="0">
                        <a:latin typeface="Cambria Math" panose="02040503050406030204" pitchFamily="18" charset="0"/>
                        <a:ea typeface="Cambria Math" panose="02040503050406030204" pitchFamily="18" charset="0"/>
                      </a:rPr>
                      <m:t>9</m:t>
                    </m:r>
                  </m:oMath>
                </a14:m>
                <a:r>
                  <a:rPr lang="en-US" sz="2000" dirty="0"/>
                  <a:t>, with HD image.</a:t>
                </a:r>
              </a:p>
              <a:p>
                <a:pPr marL="457200" indent="-457200">
                  <a:spcAft>
                    <a:spcPts val="1200"/>
                  </a:spcAft>
                  <a:buFont typeface="Arial" panose="020B0604020202020204" pitchFamily="34" charset="0"/>
                  <a:buChar char="•"/>
                </a:pPr>
                <a:r>
                  <a:rPr lang="en-US" sz="2000" dirty="0"/>
                  <a:t>Comparison of memory levels.</a:t>
                </a:r>
              </a:p>
              <a:p>
                <a:pPr marL="457200" indent="-457200">
                  <a:spcAft>
                    <a:spcPts val="1200"/>
                  </a:spcAft>
                  <a:buFont typeface="Arial" panose="020B0604020202020204" pitchFamily="34" charset="0"/>
                  <a:buChar char="•"/>
                </a:pPr>
                <a:r>
                  <a:rPr lang="en-US" sz="2000" b="0" i="0" u="none" strike="noStrike" baseline="0" dirty="0"/>
                  <a:t>Comparison</a:t>
                </a:r>
                <a:r>
                  <a:rPr lang="en-US" sz="2000" b="0" i="0" u="none" strike="noStrike" dirty="0"/>
                  <a:t> of </a:t>
                </a:r>
                <a:r>
                  <a:rPr lang="en-US" sz="2000" b="0" i="0" u="none" strike="noStrike" dirty="0" err="1"/>
                  <a:t>AoS</a:t>
                </a:r>
                <a:r>
                  <a:rPr lang="en-US" sz="2000" b="0" i="0" u="none" strike="noStrike" dirty="0"/>
                  <a:t> and </a:t>
                </a:r>
                <a:r>
                  <a:rPr lang="en-US" sz="2000" b="0" i="0" u="none" strike="noStrike" dirty="0" err="1"/>
                  <a:t>SoA</a:t>
                </a:r>
                <a:r>
                  <a:rPr lang="en-US" sz="2000" b="0" i="0" u="none" strike="noStrike" dirty="0"/>
                  <a:t> architectures.</a:t>
                </a:r>
              </a:p>
              <a:p>
                <a:pPr marL="457200" indent="-457200">
                  <a:spcAft>
                    <a:spcPts val="1200"/>
                  </a:spcAft>
                  <a:buFont typeface="Arial" panose="020B0604020202020204" pitchFamily="34" charset="0"/>
                  <a:buChar char="•"/>
                </a:pPr>
                <a:r>
                  <a:rPr lang="en-US" sz="2000" baseline="0" dirty="0"/>
                  <a:t>Comparison</a:t>
                </a:r>
                <a:r>
                  <a:rPr lang="en-US" sz="2000" dirty="0"/>
                  <a:t> of synchronous and asynchronous loading models.</a:t>
                </a:r>
                <a:endParaRPr lang="en-US" sz="2000" b="0" i="0" u="none" strike="noStrike" baseline="0" dirty="0"/>
              </a:p>
            </p:txBody>
          </p:sp>
        </mc:Choice>
        <mc:Fallback xmlns="">
          <p:sp>
            <p:nvSpPr>
              <p:cNvPr id="9" name="CasellaDiTesto 8">
                <a:extLst>
                  <a:ext uri="{FF2B5EF4-FFF2-40B4-BE49-F238E27FC236}">
                    <a16:creationId xmlns:a16="http://schemas.microsoft.com/office/drawing/2014/main" id="{7DC63684-74D2-496A-9588-5C4487306240}"/>
                  </a:ext>
                </a:extLst>
              </p:cNvPr>
              <p:cNvSpPr txBox="1">
                <a:spLocks noRot="1" noChangeAspect="1" noMove="1" noResize="1" noEditPoints="1" noAdjustHandles="1" noChangeArrowheads="1" noChangeShapeType="1" noTextEdit="1"/>
              </p:cNvSpPr>
              <p:nvPr/>
            </p:nvSpPr>
            <p:spPr>
              <a:xfrm>
                <a:off x="555366" y="2019062"/>
                <a:ext cx="8059937" cy="3016210"/>
              </a:xfrm>
              <a:prstGeom prst="rect">
                <a:avLst/>
              </a:prstGeom>
              <a:blipFill>
                <a:blip r:embed="rId4"/>
                <a:stretch>
                  <a:fillRect l="-681" t="-1010" r="-832" b="-2626"/>
                </a:stretch>
              </a:blipFill>
            </p:spPr>
            <p:txBody>
              <a:bodyPr/>
              <a:lstStyle/>
              <a:p>
                <a:r>
                  <a:rPr lang="it-IT">
                    <a:noFill/>
                  </a:rPr>
                  <a:t> </a:t>
                </a:r>
              </a:p>
            </p:txBody>
          </p:sp>
        </mc:Fallback>
      </mc:AlternateContent>
    </p:spTree>
    <p:extLst>
      <p:ext uri="{BB962C8B-B14F-4D97-AF65-F5344CB8AC3E}">
        <p14:creationId xmlns:p14="http://schemas.microsoft.com/office/powerpoint/2010/main" val="23616367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uiExpand="1"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magine 1"/>
          <p:cNvPicPr>
            <a:picLocks noChangeAspect="1"/>
          </p:cNvPicPr>
          <p:nvPr/>
        </p:nvPicPr>
        <p:blipFill>
          <a:blip r:embed="rId3"/>
          <a:stretch>
            <a:fillRect/>
          </a:stretch>
        </p:blipFill>
        <p:spPr>
          <a:xfrm>
            <a:off x="0" y="-17145"/>
            <a:ext cx="9170670" cy="6875145"/>
          </a:xfrm>
          <a:prstGeom prst="rect">
            <a:avLst/>
          </a:prstGeom>
        </p:spPr>
      </p:pic>
      <p:sp>
        <p:nvSpPr>
          <p:cNvPr id="12" name="Rettangolo 11"/>
          <p:cNvSpPr/>
          <p:nvPr/>
        </p:nvSpPr>
        <p:spPr>
          <a:xfrm>
            <a:off x="8255000" y="6366466"/>
            <a:ext cx="280763" cy="501650"/>
          </a:xfrm>
          <a:prstGeom prst="rect">
            <a:avLst/>
          </a:prstGeom>
          <a:solidFill>
            <a:srgbClr val="003053"/>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solidFill>
                <a:srgbClr val="003257"/>
              </a:solidFill>
            </a:endParaRPr>
          </a:p>
        </p:txBody>
      </p:sp>
      <p:sp>
        <p:nvSpPr>
          <p:cNvPr id="11" name="Segnaposto numero diapositiva 10"/>
          <p:cNvSpPr>
            <a:spLocks noGrp="1"/>
          </p:cNvSpPr>
          <p:nvPr>
            <p:ph type="sldNum" sz="quarter" idx="12"/>
          </p:nvPr>
        </p:nvSpPr>
        <p:spPr>
          <a:xfrm>
            <a:off x="6433693" y="6356350"/>
            <a:ext cx="2133600" cy="365125"/>
          </a:xfrm>
        </p:spPr>
        <p:txBody>
          <a:bodyPr/>
          <a:lstStyle/>
          <a:p>
            <a:r>
              <a:rPr lang="it-IT" b="1" dirty="0">
                <a:solidFill>
                  <a:schemeClr val="bg1"/>
                </a:solidFill>
                <a:latin typeface="Arial"/>
                <a:cs typeface="Arial"/>
              </a:rPr>
              <a:t>20</a:t>
            </a:r>
          </a:p>
        </p:txBody>
      </p:sp>
      <p:sp>
        <p:nvSpPr>
          <p:cNvPr id="10" name="CasellaDiTesto 9"/>
          <p:cNvSpPr txBox="1"/>
          <p:nvPr/>
        </p:nvSpPr>
        <p:spPr>
          <a:xfrm>
            <a:off x="6864465" y="136525"/>
            <a:ext cx="1829348" cy="338554"/>
          </a:xfrm>
          <a:prstGeom prst="rect">
            <a:avLst/>
          </a:prstGeom>
          <a:noFill/>
        </p:spPr>
        <p:txBody>
          <a:bodyPr wrap="none" rtlCol="0">
            <a:spAutoFit/>
          </a:bodyPr>
          <a:lstStyle/>
          <a:p>
            <a:pPr algn="r"/>
            <a:r>
              <a:rPr lang="it-IT" sz="800" b="1" dirty="0">
                <a:solidFill>
                  <a:schemeClr val="bg1"/>
                </a:solidFill>
                <a:latin typeface="Arial"/>
                <a:cs typeface="Arial"/>
              </a:rPr>
              <a:t>K-</a:t>
            </a:r>
            <a:r>
              <a:rPr lang="it-IT" sz="800" b="1" dirty="0" err="1">
                <a:solidFill>
                  <a:schemeClr val="bg1"/>
                </a:solidFill>
                <a:latin typeface="Arial"/>
                <a:cs typeface="Arial"/>
              </a:rPr>
              <a:t>Means</a:t>
            </a:r>
            <a:r>
              <a:rPr lang="it-IT" sz="800" b="1" dirty="0">
                <a:solidFill>
                  <a:schemeClr val="bg1"/>
                </a:solidFill>
                <a:latin typeface="Arial"/>
                <a:cs typeface="Arial"/>
              </a:rPr>
              <a:t> Clustering with </a:t>
            </a:r>
            <a:r>
              <a:rPr lang="it-IT" sz="800" b="1" dirty="0" err="1">
                <a:solidFill>
                  <a:schemeClr val="bg1"/>
                </a:solidFill>
                <a:latin typeface="Arial"/>
                <a:cs typeface="Arial"/>
              </a:rPr>
              <a:t>OpenMP</a:t>
            </a:r>
            <a:endParaRPr lang="it-IT" sz="800" b="1" dirty="0">
              <a:solidFill>
                <a:schemeClr val="bg1"/>
              </a:solidFill>
              <a:latin typeface="Arial"/>
              <a:cs typeface="Arial"/>
            </a:endParaRPr>
          </a:p>
          <a:p>
            <a:pPr algn="r"/>
            <a:r>
              <a:rPr lang="it-IT" sz="800" dirty="0">
                <a:solidFill>
                  <a:schemeClr val="bg1"/>
                </a:solidFill>
                <a:latin typeface="Arial"/>
                <a:cs typeface="Arial"/>
              </a:rPr>
              <a:t>Performance</a:t>
            </a:r>
          </a:p>
        </p:txBody>
      </p:sp>
      <p:sp>
        <p:nvSpPr>
          <p:cNvPr id="9" name="CasellaDiTesto 8">
            <a:extLst>
              <a:ext uri="{FF2B5EF4-FFF2-40B4-BE49-F238E27FC236}">
                <a16:creationId xmlns:a16="http://schemas.microsoft.com/office/drawing/2014/main" id="{7DC63684-74D2-496A-9588-5C4487306240}"/>
              </a:ext>
            </a:extLst>
          </p:cNvPr>
          <p:cNvSpPr txBox="1"/>
          <p:nvPr/>
        </p:nvSpPr>
        <p:spPr>
          <a:xfrm>
            <a:off x="555366" y="1267222"/>
            <a:ext cx="5245994" cy="400110"/>
          </a:xfrm>
          <a:prstGeom prst="rect">
            <a:avLst/>
          </a:prstGeom>
          <a:noFill/>
        </p:spPr>
        <p:txBody>
          <a:bodyPr wrap="square" rtlCol="0">
            <a:spAutoFit/>
          </a:bodyPr>
          <a:lstStyle/>
          <a:p>
            <a:pPr marL="457200" indent="-457200">
              <a:spcAft>
                <a:spcPts val="1200"/>
              </a:spcAft>
              <a:buFont typeface="Arial" panose="020B0604020202020204" pitchFamily="34" charset="0"/>
              <a:buChar char="•"/>
            </a:pPr>
            <a:r>
              <a:rPr lang="en-US" sz="2000" dirty="0"/>
              <a:t>Speedup as the resolution changes:</a:t>
            </a:r>
            <a:endParaRPr lang="en-US" sz="2000" b="0" i="0" u="none" strike="noStrike" baseline="0" dirty="0"/>
          </a:p>
        </p:txBody>
      </p:sp>
      <p:graphicFrame>
        <p:nvGraphicFramePr>
          <p:cNvPr id="4" name="Tabella 4">
            <a:extLst>
              <a:ext uri="{FF2B5EF4-FFF2-40B4-BE49-F238E27FC236}">
                <a16:creationId xmlns:a16="http://schemas.microsoft.com/office/drawing/2014/main" id="{1329D9E3-24E2-442E-994D-F0D35112D0E2}"/>
              </a:ext>
            </a:extLst>
          </p:cNvPr>
          <p:cNvGraphicFramePr>
            <a:graphicFrameLocks noGrp="1"/>
          </p:cNvGraphicFramePr>
          <p:nvPr/>
        </p:nvGraphicFramePr>
        <p:xfrm>
          <a:off x="2646466" y="1807266"/>
          <a:ext cx="3851068" cy="1728000"/>
        </p:xfrm>
        <a:graphic>
          <a:graphicData uri="http://schemas.openxmlformats.org/drawingml/2006/table">
            <a:tbl>
              <a:tblPr firstRow="1" firstCol="1" bandRow="1">
                <a:tableStyleId>{5940675A-B579-460E-94D1-54222C63F5DA}</a:tableStyleId>
              </a:tblPr>
              <a:tblGrid>
                <a:gridCol w="962767">
                  <a:extLst>
                    <a:ext uri="{9D8B030D-6E8A-4147-A177-3AD203B41FA5}">
                      <a16:colId xmlns:a16="http://schemas.microsoft.com/office/drawing/2014/main" val="2631461704"/>
                    </a:ext>
                  </a:extLst>
                </a:gridCol>
                <a:gridCol w="962767">
                  <a:extLst>
                    <a:ext uri="{9D8B030D-6E8A-4147-A177-3AD203B41FA5}">
                      <a16:colId xmlns:a16="http://schemas.microsoft.com/office/drawing/2014/main" val="3873985366"/>
                    </a:ext>
                  </a:extLst>
                </a:gridCol>
                <a:gridCol w="962767">
                  <a:extLst>
                    <a:ext uri="{9D8B030D-6E8A-4147-A177-3AD203B41FA5}">
                      <a16:colId xmlns:a16="http://schemas.microsoft.com/office/drawing/2014/main" val="2592694748"/>
                    </a:ext>
                  </a:extLst>
                </a:gridCol>
                <a:gridCol w="962767">
                  <a:extLst>
                    <a:ext uri="{9D8B030D-6E8A-4147-A177-3AD203B41FA5}">
                      <a16:colId xmlns:a16="http://schemas.microsoft.com/office/drawing/2014/main" val="4009461250"/>
                    </a:ext>
                  </a:extLst>
                </a:gridCol>
              </a:tblGrid>
              <a:tr h="288000">
                <a:tc>
                  <a:txBody>
                    <a:bodyPr/>
                    <a:lstStyle/>
                    <a:p>
                      <a:pPr algn="ctr"/>
                      <a:endParaRPr lang="it-IT" sz="1200" dirty="0"/>
                    </a:p>
                  </a:txBody>
                  <a:tcPr/>
                </a:tc>
                <a:tc>
                  <a:txBody>
                    <a:bodyPr/>
                    <a:lstStyle/>
                    <a:p>
                      <a:pPr algn="ctr"/>
                      <a:r>
                        <a:rPr lang="it-IT" sz="1200" b="1" dirty="0"/>
                        <a:t>Global</a:t>
                      </a:r>
                    </a:p>
                  </a:txBody>
                  <a:tcPr/>
                </a:tc>
                <a:tc>
                  <a:txBody>
                    <a:bodyPr/>
                    <a:lstStyle/>
                    <a:p>
                      <a:pPr algn="ctr"/>
                      <a:r>
                        <a:rPr lang="it-IT" sz="1200" b="1" dirty="0"/>
                        <a:t>Constant</a:t>
                      </a:r>
                    </a:p>
                  </a:txBody>
                  <a:tcPr/>
                </a:tc>
                <a:tc>
                  <a:txBody>
                    <a:bodyPr/>
                    <a:lstStyle/>
                    <a:p>
                      <a:pPr algn="ctr"/>
                      <a:r>
                        <a:rPr lang="it-IT" sz="1200" b="1" dirty="0" err="1"/>
                        <a:t>Shared</a:t>
                      </a:r>
                      <a:endParaRPr lang="it-IT" sz="1200" b="1" dirty="0"/>
                    </a:p>
                  </a:txBody>
                  <a:tcPr/>
                </a:tc>
                <a:extLst>
                  <a:ext uri="{0D108BD9-81ED-4DB2-BD59-A6C34878D82A}">
                    <a16:rowId xmlns:a16="http://schemas.microsoft.com/office/drawing/2014/main" val="2659091634"/>
                  </a:ext>
                </a:extLst>
              </a:tr>
              <a:tr h="288000">
                <a:tc>
                  <a:txBody>
                    <a:bodyPr/>
                    <a:lstStyle/>
                    <a:p>
                      <a:pPr algn="ctr"/>
                      <a:r>
                        <a:rPr lang="it-IT" sz="1200" b="1" dirty="0"/>
                        <a:t>480p</a:t>
                      </a:r>
                    </a:p>
                  </a:txBody>
                  <a:tcPr/>
                </a:tc>
                <a:tc>
                  <a:txBody>
                    <a:bodyPr/>
                    <a:lstStyle/>
                    <a:p>
                      <a:pPr algn="ctr"/>
                      <a:r>
                        <a:rPr lang="it-IT" sz="1200" b="0" i="0" u="none" strike="noStrike" baseline="0" dirty="0">
                          <a:latin typeface="NimbusRomNo9L-Regu"/>
                        </a:rPr>
                        <a:t>3645.86</a:t>
                      </a:r>
                      <a:endParaRPr lang="it-IT" sz="1200" dirty="0"/>
                    </a:p>
                  </a:txBody>
                  <a:tcPr/>
                </a:tc>
                <a:tc>
                  <a:txBody>
                    <a:bodyPr/>
                    <a:lstStyle/>
                    <a:p>
                      <a:pPr algn="ctr"/>
                      <a:r>
                        <a:rPr lang="it-IT" sz="1200" b="0" i="0" u="none" strike="noStrike" baseline="0" dirty="0">
                          <a:latin typeface="NimbusRomNo9L-Regu"/>
                        </a:rPr>
                        <a:t>7709.04</a:t>
                      </a:r>
                      <a:endParaRPr lang="it-IT" sz="1200" dirty="0"/>
                    </a:p>
                  </a:txBody>
                  <a:tcPr/>
                </a:tc>
                <a:tc>
                  <a:txBody>
                    <a:bodyPr/>
                    <a:lstStyle/>
                    <a:p>
                      <a:pPr algn="ctr"/>
                      <a:r>
                        <a:rPr lang="it-IT" sz="1200" b="0" i="0" u="none" strike="noStrike" baseline="0" dirty="0">
                          <a:latin typeface="NimbusRomNo9L-Regu"/>
                        </a:rPr>
                        <a:t>6682.36</a:t>
                      </a:r>
                    </a:p>
                  </a:txBody>
                  <a:tcPr/>
                </a:tc>
                <a:extLst>
                  <a:ext uri="{0D108BD9-81ED-4DB2-BD59-A6C34878D82A}">
                    <a16:rowId xmlns:a16="http://schemas.microsoft.com/office/drawing/2014/main" val="571713010"/>
                  </a:ext>
                </a:extLst>
              </a:tr>
              <a:tr h="288000">
                <a:tc>
                  <a:txBody>
                    <a:bodyPr/>
                    <a:lstStyle/>
                    <a:p>
                      <a:pPr algn="ctr"/>
                      <a:r>
                        <a:rPr lang="it-IT" sz="1200" b="1" dirty="0"/>
                        <a:t>720p</a:t>
                      </a:r>
                    </a:p>
                  </a:txBody>
                  <a:tcPr/>
                </a:tc>
                <a:tc>
                  <a:txBody>
                    <a:bodyPr/>
                    <a:lstStyle/>
                    <a:p>
                      <a:pPr algn="ctr"/>
                      <a:r>
                        <a:rPr lang="it-IT" sz="1200" b="0" i="0" u="none" strike="noStrike" baseline="0" dirty="0">
                          <a:latin typeface="NimbusRomNo9L-Regu"/>
                        </a:rPr>
                        <a:t>4929.97</a:t>
                      </a:r>
                    </a:p>
                  </a:txBody>
                  <a:tcPr/>
                </a:tc>
                <a:tc>
                  <a:txBody>
                    <a:bodyPr/>
                    <a:lstStyle/>
                    <a:p>
                      <a:pPr algn="ctr"/>
                      <a:r>
                        <a:rPr lang="it-IT" sz="1200" b="0" i="0" u="none" strike="noStrike" baseline="0" dirty="0">
                          <a:latin typeface="NimbusRomNo9L-Regu"/>
                        </a:rPr>
                        <a:t>9681.91</a:t>
                      </a:r>
                      <a:endParaRPr lang="it-IT" sz="1200" dirty="0"/>
                    </a:p>
                  </a:txBody>
                  <a:tcPr/>
                </a:tc>
                <a:tc>
                  <a:txBody>
                    <a:bodyPr/>
                    <a:lstStyle/>
                    <a:p>
                      <a:pPr algn="ctr"/>
                      <a:r>
                        <a:rPr lang="it-IT" sz="1200" b="0" i="0" u="none" strike="noStrike" baseline="0" dirty="0">
                          <a:latin typeface="NimbusRomNo9L-Regu"/>
                        </a:rPr>
                        <a:t>8251.72</a:t>
                      </a:r>
                      <a:endParaRPr lang="it-IT" sz="1200" dirty="0"/>
                    </a:p>
                  </a:txBody>
                  <a:tcPr/>
                </a:tc>
                <a:extLst>
                  <a:ext uri="{0D108BD9-81ED-4DB2-BD59-A6C34878D82A}">
                    <a16:rowId xmlns:a16="http://schemas.microsoft.com/office/drawing/2014/main" val="3961157108"/>
                  </a:ext>
                </a:extLst>
              </a:tr>
              <a:tr h="288000">
                <a:tc>
                  <a:txBody>
                    <a:bodyPr/>
                    <a:lstStyle/>
                    <a:p>
                      <a:pPr algn="ctr"/>
                      <a:r>
                        <a:rPr lang="it-IT" sz="1200" b="1" dirty="0"/>
                        <a:t>HD</a:t>
                      </a:r>
                    </a:p>
                  </a:txBody>
                  <a:tcPr/>
                </a:tc>
                <a:tc>
                  <a:txBody>
                    <a:bodyPr/>
                    <a:lstStyle/>
                    <a:p>
                      <a:pPr algn="ctr"/>
                      <a:r>
                        <a:rPr lang="it-IT" sz="1200" b="0" i="0" u="none" strike="noStrike" baseline="0" dirty="0">
                          <a:latin typeface="NimbusRomNo9L-Regu"/>
                        </a:rPr>
                        <a:t>8534.28</a:t>
                      </a:r>
                    </a:p>
                  </a:txBody>
                  <a:tcPr/>
                </a:tc>
                <a:tc>
                  <a:txBody>
                    <a:bodyPr/>
                    <a:lstStyle/>
                    <a:p>
                      <a:pPr algn="ctr"/>
                      <a:r>
                        <a:rPr lang="it-IT" sz="1200" b="0" i="0" u="none" strike="noStrike" baseline="0" dirty="0">
                          <a:latin typeface="NimbusRomNo9L-Regu"/>
                        </a:rPr>
                        <a:t>11207.86</a:t>
                      </a:r>
                      <a:endParaRPr lang="it-IT" sz="1200" dirty="0"/>
                    </a:p>
                  </a:txBody>
                  <a:tcPr/>
                </a:tc>
                <a:tc>
                  <a:txBody>
                    <a:bodyPr/>
                    <a:lstStyle/>
                    <a:p>
                      <a:pPr algn="ctr"/>
                      <a:r>
                        <a:rPr lang="it-IT" sz="1200" b="0" i="0" u="none" strike="noStrike" baseline="0" dirty="0">
                          <a:latin typeface="NimbusRomNo9L-Regu"/>
                        </a:rPr>
                        <a:t>9084.96</a:t>
                      </a:r>
                      <a:endParaRPr lang="it-IT" sz="1200" dirty="0"/>
                    </a:p>
                  </a:txBody>
                  <a:tcPr/>
                </a:tc>
                <a:extLst>
                  <a:ext uri="{0D108BD9-81ED-4DB2-BD59-A6C34878D82A}">
                    <a16:rowId xmlns:a16="http://schemas.microsoft.com/office/drawing/2014/main" val="2940861069"/>
                  </a:ext>
                </a:extLst>
              </a:tr>
              <a:tr h="288000">
                <a:tc>
                  <a:txBody>
                    <a:bodyPr/>
                    <a:lstStyle/>
                    <a:p>
                      <a:pPr algn="ctr"/>
                      <a:r>
                        <a:rPr lang="it-IT" sz="1200" b="1" dirty="0"/>
                        <a:t>4K</a:t>
                      </a:r>
                    </a:p>
                  </a:txBody>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it-IT" sz="1200" b="0" i="0" u="none" strike="noStrike" baseline="0" dirty="0">
                          <a:latin typeface="NimbusRomNo9L-Regu"/>
                        </a:rPr>
                        <a:t>10602.63</a:t>
                      </a:r>
                    </a:p>
                  </a:txBody>
                  <a:tcPr/>
                </a:tc>
                <a:tc>
                  <a:txBody>
                    <a:bodyPr/>
                    <a:lstStyle/>
                    <a:p>
                      <a:pPr algn="ctr"/>
                      <a:r>
                        <a:rPr lang="it-IT" sz="1200" b="0" i="0" u="none" strike="noStrike" baseline="0" dirty="0">
                          <a:latin typeface="NimbusRomNo9L-Regu"/>
                        </a:rPr>
                        <a:t>12181.03</a:t>
                      </a:r>
                      <a:endParaRPr lang="it-IT" sz="1200" dirty="0"/>
                    </a:p>
                  </a:txBody>
                  <a:tcPr/>
                </a:tc>
                <a:tc>
                  <a:txBody>
                    <a:bodyPr/>
                    <a:lstStyle/>
                    <a:p>
                      <a:pPr algn="ctr"/>
                      <a:r>
                        <a:rPr lang="it-IT" sz="1200" b="0" i="0" u="none" strike="noStrike" baseline="0" dirty="0">
                          <a:latin typeface="NimbusRomNo9L-Regu"/>
                        </a:rPr>
                        <a:t>9990.22</a:t>
                      </a:r>
                      <a:endParaRPr lang="it-IT" sz="1200" dirty="0"/>
                    </a:p>
                  </a:txBody>
                  <a:tcPr/>
                </a:tc>
                <a:extLst>
                  <a:ext uri="{0D108BD9-81ED-4DB2-BD59-A6C34878D82A}">
                    <a16:rowId xmlns:a16="http://schemas.microsoft.com/office/drawing/2014/main" val="4199193052"/>
                  </a:ext>
                </a:extLst>
              </a:tr>
              <a:tr h="288000">
                <a:tc>
                  <a:txBody>
                    <a:bodyPr/>
                    <a:lstStyle/>
                    <a:p>
                      <a:pPr algn="ctr"/>
                      <a:r>
                        <a:rPr lang="it-IT" sz="1200" b="1" dirty="0"/>
                        <a:t>8K</a:t>
                      </a:r>
                    </a:p>
                  </a:txBody>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it-IT" sz="1200" b="0" i="0" u="none" strike="noStrike" baseline="0" dirty="0">
                          <a:latin typeface="NimbusRomNo9L-Regu"/>
                        </a:rPr>
                        <a:t>13780.7</a:t>
                      </a:r>
                      <a:endParaRPr lang="it-IT" sz="1200" dirty="0">
                        <a:latin typeface="NimbusRomNo9L-Regu"/>
                      </a:endParaRPr>
                    </a:p>
                  </a:txBody>
                  <a:tcPr/>
                </a:tc>
                <a:tc>
                  <a:txBody>
                    <a:bodyPr/>
                    <a:lstStyle/>
                    <a:p>
                      <a:pPr algn="ctr"/>
                      <a:r>
                        <a:rPr lang="it-IT" sz="1200" b="1" i="0" u="none" strike="noStrike" baseline="0" dirty="0">
                          <a:latin typeface="NimbusRomNo9L-Regu"/>
                        </a:rPr>
                        <a:t>15118.17</a:t>
                      </a:r>
                      <a:endParaRPr lang="it-IT" sz="1200" b="1" dirty="0">
                        <a:latin typeface="NimbusRomNo9L-Regu"/>
                      </a:endParaRPr>
                    </a:p>
                  </a:txBody>
                  <a:tcPr/>
                </a:tc>
                <a:tc>
                  <a:txBody>
                    <a:bodyPr/>
                    <a:lstStyle/>
                    <a:p>
                      <a:pPr algn="ctr"/>
                      <a:r>
                        <a:rPr lang="it-IT" sz="1200" b="0" i="0" u="none" strike="noStrike" kern="1200" baseline="0" dirty="0">
                          <a:solidFill>
                            <a:schemeClr val="tx1"/>
                          </a:solidFill>
                          <a:latin typeface="NimbusRomNo9L-Regu"/>
                          <a:ea typeface="+mn-ea"/>
                          <a:cs typeface="+mn-cs"/>
                        </a:rPr>
                        <a:t>12433</a:t>
                      </a:r>
                      <a:endParaRPr lang="it-IT" sz="1200" dirty="0">
                        <a:latin typeface="NimbusRomNo9L-Regu"/>
                      </a:endParaRPr>
                    </a:p>
                  </a:txBody>
                  <a:tcPr/>
                </a:tc>
                <a:extLst>
                  <a:ext uri="{0D108BD9-81ED-4DB2-BD59-A6C34878D82A}">
                    <a16:rowId xmlns:a16="http://schemas.microsoft.com/office/drawing/2014/main" val="2516315381"/>
                  </a:ext>
                </a:extLst>
              </a:tr>
            </a:tbl>
          </a:graphicData>
        </a:graphic>
      </p:graphicFrame>
      <p:pic>
        <p:nvPicPr>
          <p:cNvPr id="6" name="Immagine 5">
            <a:extLst>
              <a:ext uri="{FF2B5EF4-FFF2-40B4-BE49-F238E27FC236}">
                <a16:creationId xmlns:a16="http://schemas.microsoft.com/office/drawing/2014/main" id="{D09CEA38-43FA-458A-9943-0BBBA75DD1AA}"/>
              </a:ext>
            </a:extLst>
          </p:cNvPr>
          <p:cNvPicPr>
            <a:picLocks noChangeAspect="1"/>
          </p:cNvPicPr>
          <p:nvPr/>
        </p:nvPicPr>
        <p:blipFill>
          <a:blip r:embed="rId4"/>
          <a:srcRect/>
          <a:stretch/>
        </p:blipFill>
        <p:spPr>
          <a:xfrm>
            <a:off x="2534267" y="3579560"/>
            <a:ext cx="4102134" cy="3076601"/>
          </a:xfrm>
          <a:prstGeom prst="rect">
            <a:avLst/>
          </a:prstGeom>
        </p:spPr>
      </p:pic>
    </p:spTree>
    <p:extLst>
      <p:ext uri="{BB962C8B-B14F-4D97-AF65-F5344CB8AC3E}">
        <p14:creationId xmlns:p14="http://schemas.microsoft.com/office/powerpoint/2010/main" val="29387657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magine 1"/>
          <p:cNvPicPr>
            <a:picLocks noChangeAspect="1"/>
          </p:cNvPicPr>
          <p:nvPr/>
        </p:nvPicPr>
        <p:blipFill>
          <a:blip r:embed="rId3"/>
          <a:stretch>
            <a:fillRect/>
          </a:stretch>
        </p:blipFill>
        <p:spPr>
          <a:xfrm>
            <a:off x="0" y="-17145"/>
            <a:ext cx="9170670" cy="6875145"/>
          </a:xfrm>
          <a:prstGeom prst="rect">
            <a:avLst/>
          </a:prstGeom>
        </p:spPr>
      </p:pic>
      <p:sp>
        <p:nvSpPr>
          <p:cNvPr id="12" name="Rettangolo 11"/>
          <p:cNvSpPr/>
          <p:nvPr/>
        </p:nvSpPr>
        <p:spPr>
          <a:xfrm>
            <a:off x="8255000" y="6366466"/>
            <a:ext cx="280763" cy="501650"/>
          </a:xfrm>
          <a:prstGeom prst="rect">
            <a:avLst/>
          </a:prstGeom>
          <a:solidFill>
            <a:srgbClr val="003053"/>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solidFill>
                <a:srgbClr val="003257"/>
              </a:solidFill>
            </a:endParaRPr>
          </a:p>
        </p:txBody>
      </p:sp>
      <p:sp>
        <p:nvSpPr>
          <p:cNvPr id="11" name="Segnaposto numero diapositiva 10"/>
          <p:cNvSpPr>
            <a:spLocks noGrp="1"/>
          </p:cNvSpPr>
          <p:nvPr>
            <p:ph type="sldNum" sz="quarter" idx="12"/>
          </p:nvPr>
        </p:nvSpPr>
        <p:spPr>
          <a:xfrm>
            <a:off x="6433693" y="6356350"/>
            <a:ext cx="2133600" cy="365125"/>
          </a:xfrm>
        </p:spPr>
        <p:txBody>
          <a:bodyPr/>
          <a:lstStyle/>
          <a:p>
            <a:r>
              <a:rPr lang="it-IT" b="1" dirty="0">
                <a:solidFill>
                  <a:schemeClr val="bg1"/>
                </a:solidFill>
                <a:latin typeface="Arial"/>
                <a:cs typeface="Arial"/>
              </a:rPr>
              <a:t>21</a:t>
            </a:r>
          </a:p>
        </p:txBody>
      </p:sp>
      <p:sp>
        <p:nvSpPr>
          <p:cNvPr id="10" name="CasellaDiTesto 9"/>
          <p:cNvSpPr txBox="1"/>
          <p:nvPr/>
        </p:nvSpPr>
        <p:spPr>
          <a:xfrm>
            <a:off x="6864465" y="136525"/>
            <a:ext cx="1829348" cy="338554"/>
          </a:xfrm>
          <a:prstGeom prst="rect">
            <a:avLst/>
          </a:prstGeom>
          <a:noFill/>
        </p:spPr>
        <p:txBody>
          <a:bodyPr wrap="none" rtlCol="0">
            <a:spAutoFit/>
          </a:bodyPr>
          <a:lstStyle/>
          <a:p>
            <a:pPr algn="r"/>
            <a:r>
              <a:rPr lang="it-IT" sz="800" b="1" dirty="0">
                <a:solidFill>
                  <a:schemeClr val="bg1"/>
                </a:solidFill>
                <a:latin typeface="Arial"/>
                <a:cs typeface="Arial"/>
              </a:rPr>
              <a:t>K-</a:t>
            </a:r>
            <a:r>
              <a:rPr lang="it-IT" sz="800" b="1" dirty="0" err="1">
                <a:solidFill>
                  <a:schemeClr val="bg1"/>
                </a:solidFill>
                <a:latin typeface="Arial"/>
                <a:cs typeface="Arial"/>
              </a:rPr>
              <a:t>Means</a:t>
            </a:r>
            <a:r>
              <a:rPr lang="it-IT" sz="800" b="1" dirty="0">
                <a:solidFill>
                  <a:schemeClr val="bg1"/>
                </a:solidFill>
                <a:latin typeface="Arial"/>
                <a:cs typeface="Arial"/>
              </a:rPr>
              <a:t> Clustering with </a:t>
            </a:r>
            <a:r>
              <a:rPr lang="it-IT" sz="800" b="1" dirty="0" err="1">
                <a:solidFill>
                  <a:schemeClr val="bg1"/>
                </a:solidFill>
                <a:latin typeface="Arial"/>
                <a:cs typeface="Arial"/>
              </a:rPr>
              <a:t>OpenMP</a:t>
            </a:r>
            <a:endParaRPr lang="it-IT" sz="800" b="1" dirty="0">
              <a:solidFill>
                <a:schemeClr val="bg1"/>
              </a:solidFill>
              <a:latin typeface="Arial"/>
              <a:cs typeface="Arial"/>
            </a:endParaRPr>
          </a:p>
          <a:p>
            <a:pPr algn="r"/>
            <a:r>
              <a:rPr lang="it-IT" sz="800" dirty="0">
                <a:solidFill>
                  <a:schemeClr val="bg1"/>
                </a:solidFill>
                <a:latin typeface="Arial"/>
                <a:cs typeface="Arial"/>
              </a:rPr>
              <a:t>Performance</a:t>
            </a:r>
          </a:p>
        </p:txBody>
      </p:sp>
      <p:sp>
        <p:nvSpPr>
          <p:cNvPr id="9" name="CasellaDiTesto 8">
            <a:extLst>
              <a:ext uri="{FF2B5EF4-FFF2-40B4-BE49-F238E27FC236}">
                <a16:creationId xmlns:a16="http://schemas.microsoft.com/office/drawing/2014/main" id="{7DC63684-74D2-496A-9588-5C4487306240}"/>
              </a:ext>
            </a:extLst>
          </p:cNvPr>
          <p:cNvSpPr txBox="1"/>
          <p:nvPr/>
        </p:nvSpPr>
        <p:spPr>
          <a:xfrm>
            <a:off x="555366" y="1267222"/>
            <a:ext cx="5245994" cy="400110"/>
          </a:xfrm>
          <a:prstGeom prst="rect">
            <a:avLst/>
          </a:prstGeom>
          <a:noFill/>
        </p:spPr>
        <p:txBody>
          <a:bodyPr wrap="square" rtlCol="0">
            <a:spAutoFit/>
          </a:bodyPr>
          <a:lstStyle/>
          <a:p>
            <a:pPr marL="457200" indent="-457200">
              <a:spcAft>
                <a:spcPts val="1200"/>
              </a:spcAft>
              <a:buFont typeface="Arial" panose="020B0604020202020204" pitchFamily="34" charset="0"/>
              <a:buChar char="•"/>
            </a:pPr>
            <a:r>
              <a:rPr lang="en-US" sz="2000" dirty="0"/>
              <a:t>Speedup as the filter sizes changes:</a:t>
            </a:r>
            <a:endParaRPr lang="en-US" sz="2000" b="0" i="0" u="none" strike="noStrike" baseline="0" dirty="0"/>
          </a:p>
        </p:txBody>
      </p:sp>
      <mc:AlternateContent xmlns:mc="http://schemas.openxmlformats.org/markup-compatibility/2006" xmlns:a14="http://schemas.microsoft.com/office/drawing/2010/main">
        <mc:Choice Requires="a14">
          <p:graphicFrame>
            <p:nvGraphicFramePr>
              <p:cNvPr id="4" name="Tabella 4">
                <a:extLst>
                  <a:ext uri="{FF2B5EF4-FFF2-40B4-BE49-F238E27FC236}">
                    <a16:creationId xmlns:a16="http://schemas.microsoft.com/office/drawing/2014/main" id="{1329D9E3-24E2-442E-994D-F0D35112D0E2}"/>
                  </a:ext>
                </a:extLst>
              </p:cNvPr>
              <p:cNvGraphicFramePr>
                <a:graphicFrameLocks noGrp="1"/>
              </p:cNvGraphicFramePr>
              <p:nvPr/>
            </p:nvGraphicFramePr>
            <p:xfrm>
              <a:off x="2646466" y="1807266"/>
              <a:ext cx="3851068" cy="1440000"/>
            </p:xfrm>
            <a:graphic>
              <a:graphicData uri="http://schemas.openxmlformats.org/drawingml/2006/table">
                <a:tbl>
                  <a:tblPr firstRow="1" firstCol="1" bandRow="1">
                    <a:tableStyleId>{5940675A-B579-460E-94D1-54222C63F5DA}</a:tableStyleId>
                  </a:tblPr>
                  <a:tblGrid>
                    <a:gridCol w="962767">
                      <a:extLst>
                        <a:ext uri="{9D8B030D-6E8A-4147-A177-3AD203B41FA5}">
                          <a16:colId xmlns:a16="http://schemas.microsoft.com/office/drawing/2014/main" val="2631461704"/>
                        </a:ext>
                      </a:extLst>
                    </a:gridCol>
                    <a:gridCol w="962767">
                      <a:extLst>
                        <a:ext uri="{9D8B030D-6E8A-4147-A177-3AD203B41FA5}">
                          <a16:colId xmlns:a16="http://schemas.microsoft.com/office/drawing/2014/main" val="3873985366"/>
                        </a:ext>
                      </a:extLst>
                    </a:gridCol>
                    <a:gridCol w="962767">
                      <a:extLst>
                        <a:ext uri="{9D8B030D-6E8A-4147-A177-3AD203B41FA5}">
                          <a16:colId xmlns:a16="http://schemas.microsoft.com/office/drawing/2014/main" val="2592694748"/>
                        </a:ext>
                      </a:extLst>
                    </a:gridCol>
                    <a:gridCol w="962767">
                      <a:extLst>
                        <a:ext uri="{9D8B030D-6E8A-4147-A177-3AD203B41FA5}">
                          <a16:colId xmlns:a16="http://schemas.microsoft.com/office/drawing/2014/main" val="4009461250"/>
                        </a:ext>
                      </a:extLst>
                    </a:gridCol>
                  </a:tblGrid>
                  <a:tr h="288000">
                    <a:tc>
                      <a:txBody>
                        <a:bodyPr/>
                        <a:lstStyle/>
                        <a:p>
                          <a:pPr algn="ctr"/>
                          <a:endParaRPr lang="it-IT" sz="1200" i="0" dirty="0"/>
                        </a:p>
                      </a:txBody>
                      <a:tcPr/>
                    </a:tc>
                    <a:tc>
                      <a:txBody>
                        <a:bodyPr/>
                        <a:lstStyle/>
                        <a:p>
                          <a:pPr algn="ctr"/>
                          <a:r>
                            <a:rPr lang="it-IT" sz="1200" b="1" i="0" dirty="0"/>
                            <a:t>Global</a:t>
                          </a:r>
                        </a:p>
                      </a:txBody>
                      <a:tcPr/>
                    </a:tc>
                    <a:tc>
                      <a:txBody>
                        <a:bodyPr/>
                        <a:lstStyle/>
                        <a:p>
                          <a:pPr algn="ctr"/>
                          <a:r>
                            <a:rPr lang="it-IT" sz="1200" b="1" i="0" dirty="0"/>
                            <a:t>Constant</a:t>
                          </a:r>
                        </a:p>
                      </a:txBody>
                      <a:tcPr/>
                    </a:tc>
                    <a:tc>
                      <a:txBody>
                        <a:bodyPr/>
                        <a:lstStyle/>
                        <a:p>
                          <a:pPr algn="ctr"/>
                          <a:r>
                            <a:rPr lang="it-IT" sz="1200" b="1" i="0" dirty="0" err="1"/>
                            <a:t>Shared</a:t>
                          </a:r>
                          <a:endParaRPr lang="it-IT" sz="1200" b="1" i="0" dirty="0"/>
                        </a:p>
                      </a:txBody>
                      <a:tcPr/>
                    </a:tc>
                    <a:extLst>
                      <a:ext uri="{0D108BD9-81ED-4DB2-BD59-A6C34878D82A}">
                        <a16:rowId xmlns:a16="http://schemas.microsoft.com/office/drawing/2014/main" val="2659091634"/>
                      </a:ext>
                    </a:extLst>
                  </a:tr>
                  <a:tr h="288000">
                    <a:tc>
                      <a:txBody>
                        <a:bodyPr/>
                        <a:lstStyle/>
                        <a:p>
                          <a:pPr algn="ctr"/>
                          <a14:m>
                            <m:oMathPara xmlns:m="http://schemas.openxmlformats.org/officeDocument/2006/math">
                              <m:oMathParaPr>
                                <m:jc m:val="centerGroup"/>
                              </m:oMathParaPr>
                              <m:oMath xmlns:m="http://schemas.openxmlformats.org/officeDocument/2006/math">
                                <m:r>
                                  <a:rPr lang="it-IT" sz="1200" b="1" i="0" smtClean="0">
                                    <a:latin typeface="Cambria Math" panose="02040503050406030204" pitchFamily="18" charset="0"/>
                                  </a:rPr>
                                  <m:t>𝟑</m:t>
                                </m:r>
                                <m:r>
                                  <a:rPr lang="it-IT" sz="1200" b="1" i="0" smtClean="0">
                                    <a:latin typeface="Cambria Math" panose="02040503050406030204" pitchFamily="18" charset="0"/>
                                    <a:ea typeface="Cambria Math" panose="02040503050406030204" pitchFamily="18" charset="0"/>
                                  </a:rPr>
                                  <m:t>×</m:t>
                                </m:r>
                                <m:r>
                                  <a:rPr lang="it-IT" sz="1200" b="1" i="0" smtClean="0">
                                    <a:latin typeface="Cambria Math" panose="02040503050406030204" pitchFamily="18" charset="0"/>
                                    <a:ea typeface="Cambria Math" panose="02040503050406030204" pitchFamily="18" charset="0"/>
                                  </a:rPr>
                                  <m:t>𝟑</m:t>
                                </m:r>
                              </m:oMath>
                            </m:oMathPara>
                          </a14:m>
                          <a:endParaRPr lang="it-IT" sz="1200" b="1" i="0" dirty="0"/>
                        </a:p>
                      </a:txBody>
                      <a:tcPr/>
                    </a:tc>
                    <a:tc>
                      <a:txBody>
                        <a:bodyPr/>
                        <a:lstStyle/>
                        <a:p>
                          <a:pPr algn="ctr"/>
                          <a:r>
                            <a:rPr lang="it-IT" sz="1200" b="0" i="0" u="none" strike="noStrike" baseline="0" dirty="0">
                              <a:latin typeface="NimbusRomNo9L-Regu"/>
                            </a:rPr>
                            <a:t>8554.41</a:t>
                          </a:r>
                        </a:p>
                      </a:txBody>
                      <a:tcPr/>
                    </a:tc>
                    <a:tc>
                      <a:txBody>
                        <a:bodyPr/>
                        <a:lstStyle/>
                        <a:p>
                          <a:pPr algn="ctr"/>
                          <a:r>
                            <a:rPr lang="it-IT" sz="1200" b="0" i="0" u="none" strike="noStrike" baseline="0" dirty="0">
                              <a:latin typeface="NimbusRomNo9L-Regu"/>
                            </a:rPr>
                            <a:t>11232.12</a:t>
                          </a:r>
                          <a:endParaRPr lang="it-IT" sz="1200" i="0" dirty="0"/>
                        </a:p>
                      </a:txBody>
                      <a:tcPr/>
                    </a:tc>
                    <a:tc>
                      <a:txBody>
                        <a:bodyPr/>
                        <a:lstStyle/>
                        <a:p>
                          <a:pPr algn="ctr"/>
                          <a:r>
                            <a:rPr lang="it-IT" sz="1200" b="0" i="0" u="none" strike="noStrike" baseline="0" dirty="0">
                              <a:latin typeface="NimbusRomNo9L-Regu"/>
                            </a:rPr>
                            <a:t>9133.13</a:t>
                          </a:r>
                        </a:p>
                      </a:txBody>
                      <a:tcPr/>
                    </a:tc>
                    <a:extLst>
                      <a:ext uri="{0D108BD9-81ED-4DB2-BD59-A6C34878D82A}">
                        <a16:rowId xmlns:a16="http://schemas.microsoft.com/office/drawing/2014/main" val="571713010"/>
                      </a:ext>
                    </a:extLst>
                  </a:tr>
                  <a:tr h="288000">
                    <a:tc>
                      <a:txBody>
                        <a:bodyPr/>
                        <a:lstStyle/>
                        <a:p>
                          <a:pPr algn="ctr"/>
                          <a14:m>
                            <m:oMathPara xmlns:m="http://schemas.openxmlformats.org/officeDocument/2006/math">
                              <m:oMathParaPr>
                                <m:jc m:val="centerGroup"/>
                              </m:oMathParaPr>
                              <m:oMath xmlns:m="http://schemas.openxmlformats.org/officeDocument/2006/math">
                                <m:r>
                                  <a:rPr lang="it-IT" sz="1200" b="1" i="0" smtClean="0">
                                    <a:latin typeface="Cambria Math" panose="02040503050406030204" pitchFamily="18" charset="0"/>
                                  </a:rPr>
                                  <m:t>𝟓</m:t>
                                </m:r>
                                <m:r>
                                  <a:rPr lang="it-IT" sz="1200" b="1" i="0" smtClean="0">
                                    <a:latin typeface="Cambria Math" panose="02040503050406030204" pitchFamily="18" charset="0"/>
                                    <a:ea typeface="Cambria Math" panose="02040503050406030204" pitchFamily="18" charset="0"/>
                                  </a:rPr>
                                  <m:t>×</m:t>
                                </m:r>
                                <m:r>
                                  <a:rPr lang="it-IT" sz="1200" b="1" i="0" smtClean="0">
                                    <a:latin typeface="Cambria Math" panose="02040503050406030204" pitchFamily="18" charset="0"/>
                                    <a:ea typeface="Cambria Math" panose="02040503050406030204" pitchFamily="18" charset="0"/>
                                  </a:rPr>
                                  <m:t>𝟓</m:t>
                                </m:r>
                              </m:oMath>
                            </m:oMathPara>
                          </a14:m>
                          <a:endParaRPr lang="it-IT" sz="1200" b="1" i="0" dirty="0"/>
                        </a:p>
                      </a:txBody>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it-IT" sz="1200" b="0" i="0" u="none" strike="noStrike" baseline="0" dirty="0">
                              <a:latin typeface="NimbusRomNo9L-Regu"/>
                            </a:rPr>
                            <a:t>11578.48</a:t>
                          </a:r>
                        </a:p>
                      </a:txBody>
                      <a:tcPr/>
                    </a:tc>
                    <a:tc>
                      <a:txBody>
                        <a:bodyPr/>
                        <a:lstStyle/>
                        <a:p>
                          <a:pPr algn="ctr"/>
                          <a:r>
                            <a:rPr lang="it-IT" sz="1200" b="0" i="0" u="none" strike="noStrike" baseline="0" dirty="0">
                              <a:latin typeface="NimbusRomNo9L-Regu"/>
                            </a:rPr>
                            <a:t>13738.88</a:t>
                          </a:r>
                          <a:endParaRPr lang="it-IT" sz="1200" i="0" dirty="0"/>
                        </a:p>
                      </a:txBody>
                      <a:tcPr/>
                    </a:tc>
                    <a:tc>
                      <a:txBody>
                        <a:bodyPr/>
                        <a:lstStyle/>
                        <a:p>
                          <a:pPr algn="ctr"/>
                          <a:r>
                            <a:rPr lang="it-IT" sz="1200" b="0" i="0" u="none" strike="noStrike" baseline="0" dirty="0">
                              <a:latin typeface="NimbusRomNo9L-Regu"/>
                            </a:rPr>
                            <a:t>14922.6</a:t>
                          </a:r>
                          <a:endParaRPr lang="it-IT" sz="1200" i="0" dirty="0"/>
                        </a:p>
                      </a:txBody>
                      <a:tcPr/>
                    </a:tc>
                    <a:extLst>
                      <a:ext uri="{0D108BD9-81ED-4DB2-BD59-A6C34878D82A}">
                        <a16:rowId xmlns:a16="http://schemas.microsoft.com/office/drawing/2014/main" val="3961157108"/>
                      </a:ext>
                    </a:extLst>
                  </a:tr>
                  <a:tr h="288000">
                    <a:tc>
                      <a:txBody>
                        <a:bodyPr/>
                        <a:lstStyle/>
                        <a:p>
                          <a:pPr algn="ctr"/>
                          <a14:m>
                            <m:oMathPara xmlns:m="http://schemas.openxmlformats.org/officeDocument/2006/math">
                              <m:oMathParaPr>
                                <m:jc m:val="centerGroup"/>
                              </m:oMathParaPr>
                              <m:oMath xmlns:m="http://schemas.openxmlformats.org/officeDocument/2006/math">
                                <m:r>
                                  <a:rPr lang="it-IT" sz="1200" b="1" i="0" smtClean="0">
                                    <a:latin typeface="Cambria Math" panose="02040503050406030204" pitchFamily="18" charset="0"/>
                                  </a:rPr>
                                  <m:t>𝟕</m:t>
                                </m:r>
                                <m:r>
                                  <a:rPr lang="it-IT" sz="1200" b="1" i="0" smtClean="0">
                                    <a:latin typeface="Cambria Math" panose="02040503050406030204" pitchFamily="18" charset="0"/>
                                    <a:ea typeface="Cambria Math" panose="02040503050406030204" pitchFamily="18" charset="0"/>
                                  </a:rPr>
                                  <m:t>×</m:t>
                                </m:r>
                                <m:r>
                                  <a:rPr lang="it-IT" sz="1200" b="1" i="0" smtClean="0">
                                    <a:latin typeface="Cambria Math" panose="02040503050406030204" pitchFamily="18" charset="0"/>
                                    <a:ea typeface="Cambria Math" panose="02040503050406030204" pitchFamily="18" charset="0"/>
                                  </a:rPr>
                                  <m:t>𝟕</m:t>
                                </m:r>
                              </m:oMath>
                            </m:oMathPara>
                          </a14:m>
                          <a:endParaRPr lang="it-IT" sz="1200" b="1" i="0" dirty="0"/>
                        </a:p>
                      </a:txBody>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it-IT" sz="1200" b="0" i="0" u="none" strike="noStrike" baseline="0" dirty="0">
                              <a:latin typeface="NimbusRomNo9L-Regu"/>
                            </a:rPr>
                            <a:t>13550.8</a:t>
                          </a:r>
                        </a:p>
                      </a:txBody>
                      <a:tcPr/>
                    </a:tc>
                    <a:tc>
                      <a:txBody>
                        <a:bodyPr/>
                        <a:lstStyle/>
                        <a:p>
                          <a:pPr algn="ctr"/>
                          <a:r>
                            <a:rPr lang="it-IT" sz="1200" b="0" i="0" u="none" strike="noStrike" baseline="0" dirty="0">
                              <a:latin typeface="NimbusRomNo9L-Regu"/>
                            </a:rPr>
                            <a:t>15232.74</a:t>
                          </a:r>
                          <a:endParaRPr lang="it-IT" sz="1200" i="0" dirty="0"/>
                        </a:p>
                      </a:txBody>
                      <a:tcPr/>
                    </a:tc>
                    <a:tc>
                      <a:txBody>
                        <a:bodyPr/>
                        <a:lstStyle/>
                        <a:p>
                          <a:pPr algn="ctr"/>
                          <a:r>
                            <a:rPr lang="it-IT" sz="1200" b="0" i="0" u="none" strike="noStrike" baseline="0" dirty="0">
                              <a:latin typeface="NimbusRomNo9L-Regu"/>
                            </a:rPr>
                            <a:t>20230.6</a:t>
                          </a:r>
                          <a:endParaRPr lang="it-IT" sz="1200" i="0" dirty="0"/>
                        </a:p>
                      </a:txBody>
                      <a:tcPr/>
                    </a:tc>
                    <a:extLst>
                      <a:ext uri="{0D108BD9-81ED-4DB2-BD59-A6C34878D82A}">
                        <a16:rowId xmlns:a16="http://schemas.microsoft.com/office/drawing/2014/main" val="2940861069"/>
                      </a:ext>
                    </a:extLst>
                  </a:tr>
                  <a:tr h="288000">
                    <a:tc>
                      <a:txBody>
                        <a:bodyPr/>
                        <a:lstStyle/>
                        <a:p>
                          <a:pPr algn="ctr"/>
                          <a14:m>
                            <m:oMathPara xmlns:m="http://schemas.openxmlformats.org/officeDocument/2006/math">
                              <m:oMathParaPr>
                                <m:jc m:val="centerGroup"/>
                              </m:oMathParaPr>
                              <m:oMath xmlns:m="http://schemas.openxmlformats.org/officeDocument/2006/math">
                                <m:r>
                                  <a:rPr lang="it-IT" sz="1200" b="1" i="0" smtClean="0">
                                    <a:latin typeface="Cambria Math" panose="02040503050406030204" pitchFamily="18" charset="0"/>
                                  </a:rPr>
                                  <m:t>𝟗</m:t>
                                </m:r>
                                <m:r>
                                  <a:rPr lang="it-IT" sz="1200" b="1" i="0" smtClean="0">
                                    <a:latin typeface="Cambria Math" panose="02040503050406030204" pitchFamily="18" charset="0"/>
                                    <a:ea typeface="Cambria Math" panose="02040503050406030204" pitchFamily="18" charset="0"/>
                                  </a:rPr>
                                  <m:t>×</m:t>
                                </m:r>
                                <m:r>
                                  <a:rPr lang="it-IT" sz="1200" b="1" i="0" smtClean="0">
                                    <a:latin typeface="Cambria Math" panose="02040503050406030204" pitchFamily="18" charset="0"/>
                                    <a:ea typeface="Cambria Math" panose="02040503050406030204" pitchFamily="18" charset="0"/>
                                  </a:rPr>
                                  <m:t>𝟗</m:t>
                                </m:r>
                              </m:oMath>
                            </m:oMathPara>
                          </a14:m>
                          <a:endParaRPr lang="it-IT" sz="1200" b="1" i="0" dirty="0"/>
                        </a:p>
                      </a:txBody>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it-IT" sz="1200" b="0" i="0" u="none" strike="noStrike" baseline="0" dirty="0">
                              <a:latin typeface="NimbusRomNo9L-Regu"/>
                            </a:rPr>
                            <a:t>14236.82</a:t>
                          </a:r>
                        </a:p>
                      </a:txBody>
                      <a:tcPr/>
                    </a:tc>
                    <a:tc>
                      <a:txBody>
                        <a:bodyPr/>
                        <a:lstStyle/>
                        <a:p>
                          <a:pPr algn="ctr"/>
                          <a:r>
                            <a:rPr lang="it-IT" sz="1200" b="0" i="0" u="none" strike="noStrike" baseline="0" dirty="0">
                              <a:latin typeface="NimbusRomNo9L-Regu"/>
                            </a:rPr>
                            <a:t>15679.22</a:t>
                          </a:r>
                          <a:endParaRPr lang="it-IT" sz="1200" i="0" dirty="0"/>
                        </a:p>
                      </a:txBody>
                      <a:tcPr/>
                    </a:tc>
                    <a:tc>
                      <a:txBody>
                        <a:bodyPr/>
                        <a:lstStyle/>
                        <a:p>
                          <a:pPr algn="ctr"/>
                          <a:r>
                            <a:rPr lang="it-IT" sz="1200" b="1" i="0" u="none" strike="noStrike" baseline="0" dirty="0">
                              <a:latin typeface="NimbusRomNo9L-Medi"/>
                            </a:rPr>
                            <a:t>24850.18</a:t>
                          </a:r>
                          <a:endParaRPr lang="it-IT" sz="1200" b="1" i="0" dirty="0"/>
                        </a:p>
                      </a:txBody>
                      <a:tcPr/>
                    </a:tc>
                    <a:extLst>
                      <a:ext uri="{0D108BD9-81ED-4DB2-BD59-A6C34878D82A}">
                        <a16:rowId xmlns:a16="http://schemas.microsoft.com/office/drawing/2014/main" val="4199193052"/>
                      </a:ext>
                    </a:extLst>
                  </a:tr>
                </a:tbl>
              </a:graphicData>
            </a:graphic>
          </p:graphicFrame>
        </mc:Choice>
        <mc:Fallback xmlns="">
          <p:graphicFrame>
            <p:nvGraphicFramePr>
              <p:cNvPr id="4" name="Tabella 4">
                <a:extLst>
                  <a:ext uri="{FF2B5EF4-FFF2-40B4-BE49-F238E27FC236}">
                    <a16:creationId xmlns:a16="http://schemas.microsoft.com/office/drawing/2014/main" id="{1329D9E3-24E2-442E-994D-F0D35112D0E2}"/>
                  </a:ext>
                </a:extLst>
              </p:cNvPr>
              <p:cNvGraphicFramePr>
                <a:graphicFrameLocks noGrp="1"/>
              </p:cNvGraphicFramePr>
              <p:nvPr>
                <p:extLst>
                  <p:ext uri="{D42A27DB-BD31-4B8C-83A1-F6EECF244321}">
                    <p14:modId xmlns:p14="http://schemas.microsoft.com/office/powerpoint/2010/main" val="2995574606"/>
                  </p:ext>
                </p:extLst>
              </p:nvPr>
            </p:nvGraphicFramePr>
            <p:xfrm>
              <a:off x="2646466" y="1807266"/>
              <a:ext cx="3851068" cy="1440000"/>
            </p:xfrm>
            <a:graphic>
              <a:graphicData uri="http://schemas.openxmlformats.org/drawingml/2006/table">
                <a:tbl>
                  <a:tblPr firstRow="1" firstCol="1" bandRow="1">
                    <a:tableStyleId>{5940675A-B579-460E-94D1-54222C63F5DA}</a:tableStyleId>
                  </a:tblPr>
                  <a:tblGrid>
                    <a:gridCol w="962767">
                      <a:extLst>
                        <a:ext uri="{9D8B030D-6E8A-4147-A177-3AD203B41FA5}">
                          <a16:colId xmlns:a16="http://schemas.microsoft.com/office/drawing/2014/main" val="2631461704"/>
                        </a:ext>
                      </a:extLst>
                    </a:gridCol>
                    <a:gridCol w="962767">
                      <a:extLst>
                        <a:ext uri="{9D8B030D-6E8A-4147-A177-3AD203B41FA5}">
                          <a16:colId xmlns:a16="http://schemas.microsoft.com/office/drawing/2014/main" val="3873985366"/>
                        </a:ext>
                      </a:extLst>
                    </a:gridCol>
                    <a:gridCol w="962767">
                      <a:extLst>
                        <a:ext uri="{9D8B030D-6E8A-4147-A177-3AD203B41FA5}">
                          <a16:colId xmlns:a16="http://schemas.microsoft.com/office/drawing/2014/main" val="2592694748"/>
                        </a:ext>
                      </a:extLst>
                    </a:gridCol>
                    <a:gridCol w="962767">
                      <a:extLst>
                        <a:ext uri="{9D8B030D-6E8A-4147-A177-3AD203B41FA5}">
                          <a16:colId xmlns:a16="http://schemas.microsoft.com/office/drawing/2014/main" val="4009461250"/>
                        </a:ext>
                      </a:extLst>
                    </a:gridCol>
                  </a:tblGrid>
                  <a:tr h="288000">
                    <a:tc>
                      <a:txBody>
                        <a:bodyPr/>
                        <a:lstStyle/>
                        <a:p>
                          <a:pPr algn="ctr"/>
                          <a:endParaRPr lang="it-IT" sz="1200" i="0" dirty="0"/>
                        </a:p>
                      </a:txBody>
                      <a:tcPr/>
                    </a:tc>
                    <a:tc>
                      <a:txBody>
                        <a:bodyPr/>
                        <a:lstStyle/>
                        <a:p>
                          <a:pPr algn="ctr"/>
                          <a:r>
                            <a:rPr lang="it-IT" sz="1200" b="1" i="0" dirty="0"/>
                            <a:t>Global</a:t>
                          </a:r>
                        </a:p>
                      </a:txBody>
                      <a:tcPr/>
                    </a:tc>
                    <a:tc>
                      <a:txBody>
                        <a:bodyPr/>
                        <a:lstStyle/>
                        <a:p>
                          <a:pPr algn="ctr"/>
                          <a:r>
                            <a:rPr lang="it-IT" sz="1200" b="1" i="0" dirty="0"/>
                            <a:t>Constant</a:t>
                          </a:r>
                        </a:p>
                      </a:txBody>
                      <a:tcPr/>
                    </a:tc>
                    <a:tc>
                      <a:txBody>
                        <a:bodyPr/>
                        <a:lstStyle/>
                        <a:p>
                          <a:pPr algn="ctr"/>
                          <a:r>
                            <a:rPr lang="it-IT" sz="1200" b="1" i="0" dirty="0" err="1"/>
                            <a:t>Shared</a:t>
                          </a:r>
                          <a:endParaRPr lang="it-IT" sz="1200" b="1" i="0" dirty="0"/>
                        </a:p>
                      </a:txBody>
                      <a:tcPr/>
                    </a:tc>
                    <a:extLst>
                      <a:ext uri="{0D108BD9-81ED-4DB2-BD59-A6C34878D82A}">
                        <a16:rowId xmlns:a16="http://schemas.microsoft.com/office/drawing/2014/main" val="2659091634"/>
                      </a:ext>
                    </a:extLst>
                  </a:tr>
                  <a:tr h="288000">
                    <a:tc>
                      <a:txBody>
                        <a:bodyPr/>
                        <a:lstStyle/>
                        <a:p>
                          <a:endParaRPr lang="it-IT"/>
                        </a:p>
                      </a:txBody>
                      <a:tcPr>
                        <a:blipFill>
                          <a:blip r:embed="rId4"/>
                          <a:stretch>
                            <a:fillRect l="-633" t="-100000" r="-301266" b="-306250"/>
                          </a:stretch>
                        </a:blipFill>
                      </a:tcPr>
                    </a:tc>
                    <a:tc>
                      <a:txBody>
                        <a:bodyPr/>
                        <a:lstStyle/>
                        <a:p>
                          <a:pPr algn="ctr"/>
                          <a:r>
                            <a:rPr lang="it-IT" sz="1200" b="0" i="0" u="none" strike="noStrike" baseline="0" dirty="0">
                              <a:latin typeface="NimbusRomNo9L-Regu"/>
                            </a:rPr>
                            <a:t>8554.41</a:t>
                          </a:r>
                        </a:p>
                      </a:txBody>
                      <a:tcPr/>
                    </a:tc>
                    <a:tc>
                      <a:txBody>
                        <a:bodyPr/>
                        <a:lstStyle/>
                        <a:p>
                          <a:pPr algn="ctr"/>
                          <a:r>
                            <a:rPr lang="it-IT" sz="1200" b="0" i="0" u="none" strike="noStrike" baseline="0" dirty="0">
                              <a:latin typeface="NimbusRomNo9L-Regu"/>
                            </a:rPr>
                            <a:t>11232.12</a:t>
                          </a:r>
                          <a:endParaRPr lang="it-IT" sz="1200" i="0" dirty="0"/>
                        </a:p>
                      </a:txBody>
                      <a:tcPr/>
                    </a:tc>
                    <a:tc>
                      <a:txBody>
                        <a:bodyPr/>
                        <a:lstStyle/>
                        <a:p>
                          <a:pPr algn="ctr"/>
                          <a:r>
                            <a:rPr lang="it-IT" sz="1200" b="0" i="0" u="none" strike="noStrike" baseline="0" dirty="0">
                              <a:latin typeface="NimbusRomNo9L-Regu"/>
                            </a:rPr>
                            <a:t>9133.13</a:t>
                          </a:r>
                        </a:p>
                      </a:txBody>
                      <a:tcPr/>
                    </a:tc>
                    <a:extLst>
                      <a:ext uri="{0D108BD9-81ED-4DB2-BD59-A6C34878D82A}">
                        <a16:rowId xmlns:a16="http://schemas.microsoft.com/office/drawing/2014/main" val="571713010"/>
                      </a:ext>
                    </a:extLst>
                  </a:tr>
                  <a:tr h="288000">
                    <a:tc>
                      <a:txBody>
                        <a:bodyPr/>
                        <a:lstStyle/>
                        <a:p>
                          <a:endParaRPr lang="it-IT"/>
                        </a:p>
                      </a:txBody>
                      <a:tcPr>
                        <a:blipFill>
                          <a:blip r:embed="rId4"/>
                          <a:stretch>
                            <a:fillRect l="-633" t="-204255" r="-301266" b="-212766"/>
                          </a:stretch>
                        </a:blip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it-IT" sz="1200" b="0" i="0" u="none" strike="noStrike" baseline="0" dirty="0">
                              <a:latin typeface="NimbusRomNo9L-Regu"/>
                            </a:rPr>
                            <a:t>11578.48</a:t>
                          </a:r>
                        </a:p>
                      </a:txBody>
                      <a:tcPr/>
                    </a:tc>
                    <a:tc>
                      <a:txBody>
                        <a:bodyPr/>
                        <a:lstStyle/>
                        <a:p>
                          <a:pPr algn="ctr"/>
                          <a:r>
                            <a:rPr lang="it-IT" sz="1200" b="0" i="0" u="none" strike="noStrike" baseline="0" dirty="0">
                              <a:latin typeface="NimbusRomNo9L-Regu"/>
                            </a:rPr>
                            <a:t>13738.88</a:t>
                          </a:r>
                          <a:endParaRPr lang="it-IT" sz="1200" i="0" dirty="0"/>
                        </a:p>
                      </a:txBody>
                      <a:tcPr/>
                    </a:tc>
                    <a:tc>
                      <a:txBody>
                        <a:bodyPr/>
                        <a:lstStyle/>
                        <a:p>
                          <a:pPr algn="ctr"/>
                          <a:r>
                            <a:rPr lang="it-IT" sz="1200" b="0" i="0" u="none" strike="noStrike" baseline="0" dirty="0">
                              <a:latin typeface="NimbusRomNo9L-Regu"/>
                            </a:rPr>
                            <a:t>14922.6</a:t>
                          </a:r>
                          <a:endParaRPr lang="it-IT" sz="1200" i="0" dirty="0"/>
                        </a:p>
                      </a:txBody>
                      <a:tcPr/>
                    </a:tc>
                    <a:extLst>
                      <a:ext uri="{0D108BD9-81ED-4DB2-BD59-A6C34878D82A}">
                        <a16:rowId xmlns:a16="http://schemas.microsoft.com/office/drawing/2014/main" val="3961157108"/>
                      </a:ext>
                    </a:extLst>
                  </a:tr>
                  <a:tr h="288000">
                    <a:tc>
                      <a:txBody>
                        <a:bodyPr/>
                        <a:lstStyle/>
                        <a:p>
                          <a:endParaRPr lang="it-IT"/>
                        </a:p>
                      </a:txBody>
                      <a:tcPr>
                        <a:blipFill>
                          <a:blip r:embed="rId4"/>
                          <a:stretch>
                            <a:fillRect l="-633" t="-297917" r="-301266" b="-108333"/>
                          </a:stretch>
                        </a:blip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it-IT" sz="1200" b="0" i="0" u="none" strike="noStrike" baseline="0" dirty="0">
                              <a:latin typeface="NimbusRomNo9L-Regu"/>
                            </a:rPr>
                            <a:t>13550.8</a:t>
                          </a:r>
                        </a:p>
                      </a:txBody>
                      <a:tcPr/>
                    </a:tc>
                    <a:tc>
                      <a:txBody>
                        <a:bodyPr/>
                        <a:lstStyle/>
                        <a:p>
                          <a:pPr algn="ctr"/>
                          <a:r>
                            <a:rPr lang="it-IT" sz="1200" b="0" i="0" u="none" strike="noStrike" baseline="0" dirty="0">
                              <a:latin typeface="NimbusRomNo9L-Regu"/>
                            </a:rPr>
                            <a:t>15232.74</a:t>
                          </a:r>
                          <a:endParaRPr lang="it-IT" sz="1200" i="0" dirty="0"/>
                        </a:p>
                      </a:txBody>
                      <a:tcPr/>
                    </a:tc>
                    <a:tc>
                      <a:txBody>
                        <a:bodyPr/>
                        <a:lstStyle/>
                        <a:p>
                          <a:pPr algn="ctr"/>
                          <a:r>
                            <a:rPr lang="it-IT" sz="1200" b="0" i="0" u="none" strike="noStrike" baseline="0" dirty="0">
                              <a:latin typeface="NimbusRomNo9L-Regu"/>
                            </a:rPr>
                            <a:t>20230.6</a:t>
                          </a:r>
                          <a:endParaRPr lang="it-IT" sz="1200" i="0" dirty="0"/>
                        </a:p>
                      </a:txBody>
                      <a:tcPr/>
                    </a:tc>
                    <a:extLst>
                      <a:ext uri="{0D108BD9-81ED-4DB2-BD59-A6C34878D82A}">
                        <a16:rowId xmlns:a16="http://schemas.microsoft.com/office/drawing/2014/main" val="2940861069"/>
                      </a:ext>
                    </a:extLst>
                  </a:tr>
                  <a:tr h="288000">
                    <a:tc>
                      <a:txBody>
                        <a:bodyPr/>
                        <a:lstStyle/>
                        <a:p>
                          <a:endParaRPr lang="it-IT"/>
                        </a:p>
                      </a:txBody>
                      <a:tcPr>
                        <a:blipFill>
                          <a:blip r:embed="rId4"/>
                          <a:stretch>
                            <a:fillRect l="-633" t="-406383" r="-301266" b="-10638"/>
                          </a:stretch>
                        </a:blip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it-IT" sz="1200" b="0" i="0" u="none" strike="noStrike" baseline="0" dirty="0">
                              <a:latin typeface="NimbusRomNo9L-Regu"/>
                            </a:rPr>
                            <a:t>14236.82</a:t>
                          </a:r>
                        </a:p>
                      </a:txBody>
                      <a:tcPr/>
                    </a:tc>
                    <a:tc>
                      <a:txBody>
                        <a:bodyPr/>
                        <a:lstStyle/>
                        <a:p>
                          <a:pPr algn="ctr"/>
                          <a:r>
                            <a:rPr lang="it-IT" sz="1200" b="0" i="0" u="none" strike="noStrike" baseline="0" dirty="0">
                              <a:latin typeface="NimbusRomNo9L-Regu"/>
                            </a:rPr>
                            <a:t>15679.22</a:t>
                          </a:r>
                          <a:endParaRPr lang="it-IT" sz="1200" i="0" dirty="0"/>
                        </a:p>
                      </a:txBody>
                      <a:tcPr/>
                    </a:tc>
                    <a:tc>
                      <a:txBody>
                        <a:bodyPr/>
                        <a:lstStyle/>
                        <a:p>
                          <a:pPr algn="ctr"/>
                          <a:r>
                            <a:rPr lang="it-IT" sz="1200" b="1" i="0" u="none" strike="noStrike" baseline="0" dirty="0">
                              <a:latin typeface="NimbusRomNo9L-Medi"/>
                            </a:rPr>
                            <a:t>24850.18</a:t>
                          </a:r>
                          <a:endParaRPr lang="it-IT" sz="1200" b="1" i="0" dirty="0"/>
                        </a:p>
                      </a:txBody>
                      <a:tcPr/>
                    </a:tc>
                    <a:extLst>
                      <a:ext uri="{0D108BD9-81ED-4DB2-BD59-A6C34878D82A}">
                        <a16:rowId xmlns:a16="http://schemas.microsoft.com/office/drawing/2014/main" val="4199193052"/>
                      </a:ext>
                    </a:extLst>
                  </a:tr>
                </a:tbl>
              </a:graphicData>
            </a:graphic>
          </p:graphicFrame>
        </mc:Fallback>
      </mc:AlternateContent>
      <p:pic>
        <p:nvPicPr>
          <p:cNvPr id="6" name="Immagine 5">
            <a:extLst>
              <a:ext uri="{FF2B5EF4-FFF2-40B4-BE49-F238E27FC236}">
                <a16:creationId xmlns:a16="http://schemas.microsoft.com/office/drawing/2014/main" id="{D09CEA38-43FA-458A-9943-0BBBA75DD1AA}"/>
              </a:ext>
            </a:extLst>
          </p:cNvPr>
          <p:cNvPicPr>
            <a:picLocks noChangeAspect="1"/>
          </p:cNvPicPr>
          <p:nvPr/>
        </p:nvPicPr>
        <p:blipFill>
          <a:blip r:embed="rId5"/>
          <a:srcRect/>
          <a:stretch/>
        </p:blipFill>
        <p:spPr>
          <a:xfrm>
            <a:off x="2534267" y="3579560"/>
            <a:ext cx="4102134" cy="3076600"/>
          </a:xfrm>
          <a:prstGeom prst="rect">
            <a:avLst/>
          </a:prstGeom>
        </p:spPr>
      </p:pic>
    </p:spTree>
    <p:extLst>
      <p:ext uri="{BB962C8B-B14F-4D97-AF65-F5344CB8AC3E}">
        <p14:creationId xmlns:p14="http://schemas.microsoft.com/office/powerpoint/2010/main" val="2780488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magine 1"/>
          <p:cNvPicPr>
            <a:picLocks noChangeAspect="1"/>
          </p:cNvPicPr>
          <p:nvPr/>
        </p:nvPicPr>
        <p:blipFill>
          <a:blip r:embed="rId3"/>
          <a:stretch>
            <a:fillRect/>
          </a:stretch>
        </p:blipFill>
        <p:spPr>
          <a:xfrm>
            <a:off x="0" y="-27655"/>
            <a:ext cx="9170670" cy="6875145"/>
          </a:xfrm>
          <a:prstGeom prst="rect">
            <a:avLst/>
          </a:prstGeom>
        </p:spPr>
      </p:pic>
      <p:sp>
        <p:nvSpPr>
          <p:cNvPr id="9" name="CasellaDiTesto 8"/>
          <p:cNvSpPr txBox="1"/>
          <p:nvPr/>
        </p:nvSpPr>
        <p:spPr>
          <a:xfrm>
            <a:off x="896376" y="1922370"/>
            <a:ext cx="3263406" cy="3785652"/>
          </a:xfrm>
          <a:prstGeom prst="rect">
            <a:avLst/>
          </a:prstGeom>
          <a:noFill/>
        </p:spPr>
        <p:txBody>
          <a:bodyPr wrap="square" rtlCol="0">
            <a:spAutoFit/>
          </a:bodyPr>
          <a:lstStyle/>
          <a:p>
            <a:pPr marL="457200" indent="-457200">
              <a:spcAft>
                <a:spcPts val="1200"/>
              </a:spcAft>
              <a:buFont typeface="Arial" panose="020B0604020202020204" pitchFamily="34" charset="0"/>
              <a:buChar char="•"/>
            </a:pPr>
            <a:r>
              <a:rPr lang="en-US" sz="2000" dirty="0"/>
              <a:t>Different types of filter kernels (depending on kernel coefficients):</a:t>
            </a:r>
          </a:p>
          <a:p>
            <a:pPr marL="914400" lvl="1" indent="-457200">
              <a:spcAft>
                <a:spcPts val="1200"/>
              </a:spcAft>
              <a:buFont typeface="Courier New" panose="02070309020205020404" pitchFamily="49" charset="0"/>
              <a:buChar char="o"/>
            </a:pPr>
            <a:r>
              <a:rPr lang="en-US" sz="2000" dirty="0"/>
              <a:t>Box blur.</a:t>
            </a:r>
          </a:p>
          <a:p>
            <a:pPr marL="914400" lvl="1" indent="-457200">
              <a:spcAft>
                <a:spcPts val="1200"/>
              </a:spcAft>
              <a:buFont typeface="Courier New" panose="02070309020205020404" pitchFamily="49" charset="0"/>
              <a:buChar char="o"/>
            </a:pPr>
            <a:r>
              <a:rPr lang="en-US" sz="2000" dirty="0"/>
              <a:t>Gaussian blur.</a:t>
            </a:r>
          </a:p>
          <a:p>
            <a:pPr marL="914400" lvl="1" indent="-457200">
              <a:spcAft>
                <a:spcPts val="1200"/>
              </a:spcAft>
              <a:buFont typeface="Courier New" panose="02070309020205020404" pitchFamily="49" charset="0"/>
              <a:buChar char="o"/>
            </a:pPr>
            <a:r>
              <a:rPr lang="en-US" sz="2000" dirty="0"/>
              <a:t>Edge detection.</a:t>
            </a:r>
          </a:p>
          <a:p>
            <a:pPr marL="914400" lvl="1" indent="-457200">
              <a:spcAft>
                <a:spcPts val="1200"/>
              </a:spcAft>
              <a:buFont typeface="Courier New" panose="02070309020205020404" pitchFamily="49" charset="0"/>
              <a:buChar char="o"/>
            </a:pPr>
            <a:r>
              <a:rPr lang="en-US" sz="2000" dirty="0"/>
              <a:t>Sharpen.</a:t>
            </a:r>
          </a:p>
          <a:p>
            <a:pPr marL="914400" lvl="1" indent="-457200">
              <a:spcAft>
                <a:spcPts val="1200"/>
              </a:spcAft>
              <a:buFont typeface="Courier New" panose="02070309020205020404" pitchFamily="49" charset="0"/>
              <a:buChar char="o"/>
            </a:pPr>
            <a:r>
              <a:rPr lang="en-US" sz="2000" dirty="0"/>
              <a:t>Unsharp Mask.</a:t>
            </a:r>
          </a:p>
          <a:p>
            <a:pPr marL="914400" lvl="1" indent="-457200">
              <a:spcAft>
                <a:spcPts val="1200"/>
              </a:spcAft>
              <a:buFont typeface="Courier New" panose="02070309020205020404" pitchFamily="49" charset="0"/>
              <a:buChar char="o"/>
            </a:pPr>
            <a:r>
              <a:rPr lang="en-US" sz="2000" dirty="0"/>
              <a:t>…</a:t>
            </a:r>
          </a:p>
        </p:txBody>
      </p:sp>
      <p:sp>
        <p:nvSpPr>
          <p:cNvPr id="12" name="Rettangolo 11"/>
          <p:cNvSpPr/>
          <p:nvPr/>
        </p:nvSpPr>
        <p:spPr>
          <a:xfrm>
            <a:off x="8255000" y="6366466"/>
            <a:ext cx="280763" cy="501650"/>
          </a:xfrm>
          <a:prstGeom prst="rect">
            <a:avLst/>
          </a:prstGeom>
          <a:solidFill>
            <a:srgbClr val="003053"/>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solidFill>
                <a:srgbClr val="003257"/>
              </a:solidFill>
            </a:endParaRPr>
          </a:p>
        </p:txBody>
      </p:sp>
      <p:sp>
        <p:nvSpPr>
          <p:cNvPr id="11" name="Segnaposto numero diapositiva 10"/>
          <p:cNvSpPr>
            <a:spLocks noGrp="1"/>
          </p:cNvSpPr>
          <p:nvPr>
            <p:ph type="sldNum" sz="quarter" idx="12"/>
          </p:nvPr>
        </p:nvSpPr>
        <p:spPr>
          <a:xfrm>
            <a:off x="6402163" y="6356350"/>
            <a:ext cx="2133600" cy="365125"/>
          </a:xfrm>
        </p:spPr>
        <p:txBody>
          <a:bodyPr/>
          <a:lstStyle/>
          <a:p>
            <a:fld id="{8EB8520A-26EA-DE4B-B141-4532FC98FF0E}" type="slidenum">
              <a:rPr lang="it-IT" b="1" smtClean="0">
                <a:solidFill>
                  <a:schemeClr val="bg1"/>
                </a:solidFill>
                <a:latin typeface="Arial"/>
                <a:cs typeface="Arial"/>
              </a:rPr>
              <a:pPr/>
              <a:t>3</a:t>
            </a:fld>
            <a:endParaRPr lang="it-IT" b="1" dirty="0">
              <a:solidFill>
                <a:schemeClr val="bg1"/>
              </a:solidFill>
              <a:latin typeface="Arial"/>
              <a:cs typeface="Arial"/>
            </a:endParaRPr>
          </a:p>
        </p:txBody>
      </p:sp>
      <p:sp>
        <p:nvSpPr>
          <p:cNvPr id="10" name="CasellaDiTesto 9"/>
          <p:cNvSpPr txBox="1"/>
          <p:nvPr/>
        </p:nvSpPr>
        <p:spPr>
          <a:xfrm>
            <a:off x="6718592" y="136525"/>
            <a:ext cx="1975221" cy="338554"/>
          </a:xfrm>
          <a:prstGeom prst="rect">
            <a:avLst/>
          </a:prstGeom>
          <a:noFill/>
        </p:spPr>
        <p:txBody>
          <a:bodyPr wrap="none" rtlCol="0">
            <a:spAutoFit/>
          </a:bodyPr>
          <a:lstStyle/>
          <a:p>
            <a:pPr algn="r"/>
            <a:r>
              <a:rPr lang="it-IT" sz="800" b="1" dirty="0">
                <a:solidFill>
                  <a:schemeClr val="bg1"/>
                </a:solidFill>
                <a:latin typeface="Arial"/>
                <a:cs typeface="Arial"/>
              </a:rPr>
              <a:t>Kernel Image Processing with CUDA</a:t>
            </a:r>
          </a:p>
          <a:p>
            <a:pPr algn="r"/>
            <a:r>
              <a:rPr lang="it-IT" sz="800" dirty="0" err="1">
                <a:solidFill>
                  <a:schemeClr val="bg1"/>
                </a:solidFill>
                <a:latin typeface="Arial"/>
                <a:cs typeface="Arial"/>
              </a:rPr>
              <a:t>Introduction</a:t>
            </a:r>
            <a:endParaRPr lang="it-IT" sz="800" dirty="0">
              <a:solidFill>
                <a:schemeClr val="bg1"/>
              </a:solidFill>
              <a:latin typeface="Arial"/>
              <a:cs typeface="Arial"/>
            </a:endParaRPr>
          </a:p>
        </p:txBody>
      </p:sp>
      <p:pic>
        <p:nvPicPr>
          <p:cNvPr id="4" name="Immagine 3">
            <a:extLst>
              <a:ext uri="{FF2B5EF4-FFF2-40B4-BE49-F238E27FC236}">
                <a16:creationId xmlns:a16="http://schemas.microsoft.com/office/drawing/2014/main" id="{D5B8DCBF-1607-4457-8E25-BA66906E8413}"/>
              </a:ext>
            </a:extLst>
          </p:cNvPr>
          <p:cNvPicPr>
            <a:picLocks noChangeAspect="1"/>
          </p:cNvPicPr>
          <p:nvPr/>
        </p:nvPicPr>
        <p:blipFill>
          <a:blip r:embed="rId4"/>
          <a:stretch>
            <a:fillRect/>
          </a:stretch>
        </p:blipFill>
        <p:spPr>
          <a:xfrm>
            <a:off x="4159782" y="2227998"/>
            <a:ext cx="4736103" cy="3182757"/>
          </a:xfrm>
          <a:prstGeom prst="rect">
            <a:avLst/>
          </a:prstGeom>
        </p:spPr>
      </p:pic>
    </p:spTree>
    <p:extLst>
      <p:ext uri="{BB962C8B-B14F-4D97-AF65-F5344CB8AC3E}">
        <p14:creationId xmlns:p14="http://schemas.microsoft.com/office/powerpoint/2010/main" val="4058447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9">
                                            <p:txEl>
                                              <p:pRg st="5" end="5"/>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9">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uiExpand="1"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magine 1"/>
          <p:cNvPicPr>
            <a:picLocks noChangeAspect="1"/>
          </p:cNvPicPr>
          <p:nvPr/>
        </p:nvPicPr>
        <p:blipFill>
          <a:blip r:embed="rId3"/>
          <a:stretch>
            <a:fillRect/>
          </a:stretch>
        </p:blipFill>
        <p:spPr>
          <a:xfrm>
            <a:off x="0" y="-17145"/>
            <a:ext cx="9170670" cy="6875145"/>
          </a:xfrm>
          <a:prstGeom prst="rect">
            <a:avLst/>
          </a:prstGeom>
        </p:spPr>
      </p:pic>
      <p:sp>
        <p:nvSpPr>
          <p:cNvPr id="12" name="Rettangolo 11"/>
          <p:cNvSpPr/>
          <p:nvPr/>
        </p:nvSpPr>
        <p:spPr>
          <a:xfrm>
            <a:off x="8255000" y="6366466"/>
            <a:ext cx="280763" cy="501650"/>
          </a:xfrm>
          <a:prstGeom prst="rect">
            <a:avLst/>
          </a:prstGeom>
          <a:solidFill>
            <a:srgbClr val="003053"/>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solidFill>
                <a:srgbClr val="003257"/>
              </a:solidFill>
            </a:endParaRPr>
          </a:p>
        </p:txBody>
      </p:sp>
      <p:sp>
        <p:nvSpPr>
          <p:cNvPr id="11" name="Segnaposto numero diapositiva 10"/>
          <p:cNvSpPr>
            <a:spLocks noGrp="1"/>
          </p:cNvSpPr>
          <p:nvPr>
            <p:ph type="sldNum" sz="quarter" idx="12"/>
          </p:nvPr>
        </p:nvSpPr>
        <p:spPr>
          <a:xfrm>
            <a:off x="6433693" y="6356350"/>
            <a:ext cx="2133600" cy="365125"/>
          </a:xfrm>
        </p:spPr>
        <p:txBody>
          <a:bodyPr/>
          <a:lstStyle/>
          <a:p>
            <a:r>
              <a:rPr lang="it-IT" b="1" dirty="0">
                <a:solidFill>
                  <a:schemeClr val="bg1"/>
                </a:solidFill>
                <a:latin typeface="Arial"/>
                <a:cs typeface="Arial"/>
              </a:rPr>
              <a:t>22</a:t>
            </a:r>
          </a:p>
        </p:txBody>
      </p:sp>
      <p:sp>
        <p:nvSpPr>
          <p:cNvPr id="10" name="CasellaDiTesto 9"/>
          <p:cNvSpPr txBox="1"/>
          <p:nvPr/>
        </p:nvSpPr>
        <p:spPr>
          <a:xfrm>
            <a:off x="6864465" y="136525"/>
            <a:ext cx="1829348" cy="338554"/>
          </a:xfrm>
          <a:prstGeom prst="rect">
            <a:avLst/>
          </a:prstGeom>
          <a:noFill/>
        </p:spPr>
        <p:txBody>
          <a:bodyPr wrap="none" rtlCol="0">
            <a:spAutoFit/>
          </a:bodyPr>
          <a:lstStyle/>
          <a:p>
            <a:pPr algn="r"/>
            <a:r>
              <a:rPr lang="it-IT" sz="800" b="1" dirty="0">
                <a:solidFill>
                  <a:schemeClr val="bg1"/>
                </a:solidFill>
                <a:latin typeface="Arial"/>
                <a:cs typeface="Arial"/>
              </a:rPr>
              <a:t>K-</a:t>
            </a:r>
            <a:r>
              <a:rPr lang="it-IT" sz="800" b="1" dirty="0" err="1">
                <a:solidFill>
                  <a:schemeClr val="bg1"/>
                </a:solidFill>
                <a:latin typeface="Arial"/>
                <a:cs typeface="Arial"/>
              </a:rPr>
              <a:t>Means</a:t>
            </a:r>
            <a:r>
              <a:rPr lang="it-IT" sz="800" b="1" dirty="0">
                <a:solidFill>
                  <a:schemeClr val="bg1"/>
                </a:solidFill>
                <a:latin typeface="Arial"/>
                <a:cs typeface="Arial"/>
              </a:rPr>
              <a:t> Clustering with </a:t>
            </a:r>
            <a:r>
              <a:rPr lang="it-IT" sz="800" b="1" dirty="0" err="1">
                <a:solidFill>
                  <a:schemeClr val="bg1"/>
                </a:solidFill>
                <a:latin typeface="Arial"/>
                <a:cs typeface="Arial"/>
              </a:rPr>
              <a:t>OpenMP</a:t>
            </a:r>
            <a:endParaRPr lang="it-IT" sz="800" b="1" dirty="0">
              <a:solidFill>
                <a:schemeClr val="bg1"/>
              </a:solidFill>
              <a:latin typeface="Arial"/>
              <a:cs typeface="Arial"/>
            </a:endParaRPr>
          </a:p>
          <a:p>
            <a:pPr algn="r"/>
            <a:r>
              <a:rPr lang="it-IT" sz="800" dirty="0">
                <a:solidFill>
                  <a:schemeClr val="bg1"/>
                </a:solidFill>
                <a:latin typeface="Arial"/>
                <a:cs typeface="Arial"/>
              </a:rPr>
              <a:t>Performance</a:t>
            </a:r>
          </a:p>
        </p:txBody>
      </p:sp>
      <p:sp>
        <p:nvSpPr>
          <p:cNvPr id="9" name="CasellaDiTesto 8">
            <a:extLst>
              <a:ext uri="{FF2B5EF4-FFF2-40B4-BE49-F238E27FC236}">
                <a16:creationId xmlns:a16="http://schemas.microsoft.com/office/drawing/2014/main" id="{7DC63684-74D2-496A-9588-5C4487306240}"/>
              </a:ext>
            </a:extLst>
          </p:cNvPr>
          <p:cNvSpPr txBox="1"/>
          <p:nvPr/>
        </p:nvSpPr>
        <p:spPr>
          <a:xfrm>
            <a:off x="555366" y="1267222"/>
            <a:ext cx="5245994" cy="400110"/>
          </a:xfrm>
          <a:prstGeom prst="rect">
            <a:avLst/>
          </a:prstGeom>
          <a:noFill/>
        </p:spPr>
        <p:txBody>
          <a:bodyPr wrap="square" rtlCol="0">
            <a:spAutoFit/>
          </a:bodyPr>
          <a:lstStyle/>
          <a:p>
            <a:pPr marL="457200" indent="-457200">
              <a:spcAft>
                <a:spcPts val="1200"/>
              </a:spcAft>
              <a:buFont typeface="Arial" panose="020B0604020202020204" pitchFamily="34" charset="0"/>
              <a:buChar char="•"/>
            </a:pPr>
            <a:r>
              <a:rPr lang="en-US" sz="2000" b="0" i="0" u="none" strike="noStrike" baseline="0" dirty="0" err="1"/>
              <a:t>AoS</a:t>
            </a:r>
            <a:r>
              <a:rPr lang="en-US" sz="2000" b="0" i="0" u="none" strike="noStrike" baseline="0" dirty="0"/>
              <a:t> vs </a:t>
            </a:r>
            <a:r>
              <a:rPr lang="en-US" sz="2000" b="0" i="0" u="none" strike="noStrike" baseline="0" dirty="0" err="1"/>
              <a:t>SoA</a:t>
            </a:r>
            <a:r>
              <a:rPr lang="en-US" sz="2000" b="0" i="0" u="none" strike="noStrike" baseline="0" dirty="0"/>
              <a:t>:</a:t>
            </a:r>
          </a:p>
        </p:txBody>
      </p:sp>
      <p:pic>
        <p:nvPicPr>
          <p:cNvPr id="7" name="Immagine 6">
            <a:extLst>
              <a:ext uri="{FF2B5EF4-FFF2-40B4-BE49-F238E27FC236}">
                <a16:creationId xmlns:a16="http://schemas.microsoft.com/office/drawing/2014/main" id="{EA69E488-F429-4AED-B488-828963BFDE43}"/>
              </a:ext>
            </a:extLst>
          </p:cNvPr>
          <p:cNvPicPr>
            <a:picLocks noChangeAspect="1"/>
          </p:cNvPicPr>
          <p:nvPr/>
        </p:nvPicPr>
        <p:blipFill>
          <a:blip r:embed="rId4"/>
          <a:srcRect/>
          <a:stretch/>
        </p:blipFill>
        <p:spPr>
          <a:xfrm>
            <a:off x="1734978" y="1759446"/>
            <a:ext cx="5674044" cy="4255533"/>
          </a:xfrm>
          <a:prstGeom prst="rect">
            <a:avLst/>
          </a:prstGeom>
        </p:spPr>
      </p:pic>
    </p:spTree>
    <p:extLst>
      <p:ext uri="{BB962C8B-B14F-4D97-AF65-F5344CB8AC3E}">
        <p14:creationId xmlns:p14="http://schemas.microsoft.com/office/powerpoint/2010/main" val="333900578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magine 1"/>
          <p:cNvPicPr>
            <a:picLocks noChangeAspect="1"/>
          </p:cNvPicPr>
          <p:nvPr/>
        </p:nvPicPr>
        <p:blipFill>
          <a:blip r:embed="rId3"/>
          <a:stretch>
            <a:fillRect/>
          </a:stretch>
        </p:blipFill>
        <p:spPr>
          <a:xfrm>
            <a:off x="0" y="-17145"/>
            <a:ext cx="9170670" cy="6875145"/>
          </a:xfrm>
          <a:prstGeom prst="rect">
            <a:avLst/>
          </a:prstGeom>
        </p:spPr>
      </p:pic>
      <p:sp>
        <p:nvSpPr>
          <p:cNvPr id="12" name="Rettangolo 11"/>
          <p:cNvSpPr/>
          <p:nvPr/>
        </p:nvSpPr>
        <p:spPr>
          <a:xfrm>
            <a:off x="8255000" y="6366466"/>
            <a:ext cx="280763" cy="501650"/>
          </a:xfrm>
          <a:prstGeom prst="rect">
            <a:avLst/>
          </a:prstGeom>
          <a:solidFill>
            <a:srgbClr val="003053"/>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solidFill>
                <a:srgbClr val="003257"/>
              </a:solidFill>
            </a:endParaRPr>
          </a:p>
        </p:txBody>
      </p:sp>
      <p:sp>
        <p:nvSpPr>
          <p:cNvPr id="11" name="Segnaposto numero diapositiva 10"/>
          <p:cNvSpPr>
            <a:spLocks noGrp="1"/>
          </p:cNvSpPr>
          <p:nvPr>
            <p:ph type="sldNum" sz="quarter" idx="12"/>
          </p:nvPr>
        </p:nvSpPr>
        <p:spPr>
          <a:xfrm>
            <a:off x="6433693" y="6356350"/>
            <a:ext cx="2133600" cy="365125"/>
          </a:xfrm>
        </p:spPr>
        <p:txBody>
          <a:bodyPr/>
          <a:lstStyle/>
          <a:p>
            <a:r>
              <a:rPr lang="it-IT" b="1" dirty="0">
                <a:solidFill>
                  <a:schemeClr val="bg1"/>
                </a:solidFill>
                <a:latin typeface="Arial"/>
                <a:cs typeface="Arial"/>
              </a:rPr>
              <a:t>23</a:t>
            </a:r>
          </a:p>
        </p:txBody>
      </p:sp>
      <p:sp>
        <p:nvSpPr>
          <p:cNvPr id="10" name="CasellaDiTesto 9"/>
          <p:cNvSpPr txBox="1"/>
          <p:nvPr/>
        </p:nvSpPr>
        <p:spPr>
          <a:xfrm>
            <a:off x="6864465" y="136525"/>
            <a:ext cx="1829348" cy="338554"/>
          </a:xfrm>
          <a:prstGeom prst="rect">
            <a:avLst/>
          </a:prstGeom>
          <a:noFill/>
        </p:spPr>
        <p:txBody>
          <a:bodyPr wrap="none" rtlCol="0">
            <a:spAutoFit/>
          </a:bodyPr>
          <a:lstStyle/>
          <a:p>
            <a:pPr algn="r"/>
            <a:r>
              <a:rPr lang="it-IT" sz="800" b="1" dirty="0">
                <a:solidFill>
                  <a:schemeClr val="bg1"/>
                </a:solidFill>
                <a:latin typeface="Arial"/>
                <a:cs typeface="Arial"/>
              </a:rPr>
              <a:t>K-</a:t>
            </a:r>
            <a:r>
              <a:rPr lang="it-IT" sz="800" b="1" dirty="0" err="1">
                <a:solidFill>
                  <a:schemeClr val="bg1"/>
                </a:solidFill>
                <a:latin typeface="Arial"/>
                <a:cs typeface="Arial"/>
              </a:rPr>
              <a:t>Means</a:t>
            </a:r>
            <a:r>
              <a:rPr lang="it-IT" sz="800" b="1" dirty="0">
                <a:solidFill>
                  <a:schemeClr val="bg1"/>
                </a:solidFill>
                <a:latin typeface="Arial"/>
                <a:cs typeface="Arial"/>
              </a:rPr>
              <a:t> Clustering with </a:t>
            </a:r>
            <a:r>
              <a:rPr lang="it-IT" sz="800" b="1" dirty="0" err="1">
                <a:solidFill>
                  <a:schemeClr val="bg1"/>
                </a:solidFill>
                <a:latin typeface="Arial"/>
                <a:cs typeface="Arial"/>
              </a:rPr>
              <a:t>OpenMP</a:t>
            </a:r>
            <a:endParaRPr lang="it-IT" sz="800" b="1" dirty="0">
              <a:solidFill>
                <a:schemeClr val="bg1"/>
              </a:solidFill>
              <a:latin typeface="Arial"/>
              <a:cs typeface="Arial"/>
            </a:endParaRPr>
          </a:p>
          <a:p>
            <a:pPr algn="r"/>
            <a:r>
              <a:rPr lang="it-IT" sz="800" dirty="0">
                <a:solidFill>
                  <a:schemeClr val="bg1"/>
                </a:solidFill>
                <a:latin typeface="Arial"/>
                <a:cs typeface="Arial"/>
              </a:rPr>
              <a:t>Performance</a:t>
            </a:r>
          </a:p>
        </p:txBody>
      </p:sp>
      <p:sp>
        <p:nvSpPr>
          <p:cNvPr id="9" name="CasellaDiTesto 8">
            <a:extLst>
              <a:ext uri="{FF2B5EF4-FFF2-40B4-BE49-F238E27FC236}">
                <a16:creationId xmlns:a16="http://schemas.microsoft.com/office/drawing/2014/main" id="{7DC63684-74D2-496A-9588-5C4487306240}"/>
              </a:ext>
            </a:extLst>
          </p:cNvPr>
          <p:cNvSpPr txBox="1"/>
          <p:nvPr/>
        </p:nvSpPr>
        <p:spPr>
          <a:xfrm>
            <a:off x="555366" y="1267222"/>
            <a:ext cx="5245994" cy="400110"/>
          </a:xfrm>
          <a:prstGeom prst="rect">
            <a:avLst/>
          </a:prstGeom>
          <a:noFill/>
        </p:spPr>
        <p:txBody>
          <a:bodyPr wrap="square" rtlCol="0">
            <a:spAutoFit/>
          </a:bodyPr>
          <a:lstStyle/>
          <a:p>
            <a:pPr>
              <a:spcAft>
                <a:spcPts val="1200"/>
              </a:spcAft>
            </a:pPr>
            <a:r>
              <a:rPr lang="en-US" sz="2000" dirty="0"/>
              <a:t>Synchronous vs asynchronous loading models:</a:t>
            </a:r>
            <a:endParaRPr lang="en-US" sz="2000" b="0" i="0" u="none" strike="noStrike" baseline="0" dirty="0"/>
          </a:p>
        </p:txBody>
      </p:sp>
      <p:pic>
        <p:nvPicPr>
          <p:cNvPr id="7" name="Immagine 6">
            <a:extLst>
              <a:ext uri="{FF2B5EF4-FFF2-40B4-BE49-F238E27FC236}">
                <a16:creationId xmlns:a16="http://schemas.microsoft.com/office/drawing/2014/main" id="{EA69E488-F429-4AED-B488-828963BFDE43}"/>
              </a:ext>
            </a:extLst>
          </p:cNvPr>
          <p:cNvPicPr>
            <a:picLocks noChangeAspect="1"/>
          </p:cNvPicPr>
          <p:nvPr/>
        </p:nvPicPr>
        <p:blipFill>
          <a:blip r:embed="rId4"/>
          <a:srcRect/>
          <a:stretch/>
        </p:blipFill>
        <p:spPr>
          <a:xfrm>
            <a:off x="1734978" y="1759446"/>
            <a:ext cx="5674044" cy="4255533"/>
          </a:xfrm>
          <a:prstGeom prst="rect">
            <a:avLst/>
          </a:prstGeom>
        </p:spPr>
      </p:pic>
    </p:spTree>
    <p:extLst>
      <p:ext uri="{BB962C8B-B14F-4D97-AF65-F5344CB8AC3E}">
        <p14:creationId xmlns:p14="http://schemas.microsoft.com/office/powerpoint/2010/main" val="217360493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magine 1"/>
          <p:cNvPicPr>
            <a:picLocks noChangeAspect="1"/>
          </p:cNvPicPr>
          <p:nvPr/>
        </p:nvPicPr>
        <p:blipFill>
          <a:blip r:embed="rId3"/>
          <a:stretch>
            <a:fillRect/>
          </a:stretch>
        </p:blipFill>
        <p:spPr>
          <a:xfrm>
            <a:off x="0" y="-17145"/>
            <a:ext cx="9170670" cy="6875145"/>
          </a:xfrm>
          <a:prstGeom prst="rect">
            <a:avLst/>
          </a:prstGeom>
        </p:spPr>
      </p:pic>
      <p:sp>
        <p:nvSpPr>
          <p:cNvPr id="7" name="CasellaDiTesto 6"/>
          <p:cNvSpPr txBox="1"/>
          <p:nvPr/>
        </p:nvSpPr>
        <p:spPr>
          <a:xfrm>
            <a:off x="648253" y="1305402"/>
            <a:ext cx="4663050" cy="461665"/>
          </a:xfrm>
          <a:prstGeom prst="rect">
            <a:avLst/>
          </a:prstGeom>
          <a:noFill/>
        </p:spPr>
        <p:txBody>
          <a:bodyPr wrap="square" rtlCol="0">
            <a:spAutoFit/>
          </a:bodyPr>
          <a:lstStyle/>
          <a:p>
            <a:r>
              <a:rPr lang="it-IT" sz="2400" b="1" dirty="0" err="1">
                <a:solidFill>
                  <a:schemeClr val="accent1">
                    <a:lumMod val="75000"/>
                  </a:schemeClr>
                </a:solidFill>
                <a:latin typeface="Arial"/>
                <a:cs typeface="Arial"/>
              </a:rPr>
              <a:t>Conclusions</a:t>
            </a:r>
            <a:endParaRPr lang="it-IT" sz="2400" b="1" dirty="0">
              <a:solidFill>
                <a:schemeClr val="accent1">
                  <a:lumMod val="75000"/>
                </a:schemeClr>
              </a:solidFill>
              <a:latin typeface="Arial"/>
              <a:cs typeface="Arial"/>
            </a:endParaRPr>
          </a:p>
        </p:txBody>
      </p:sp>
      <p:sp>
        <p:nvSpPr>
          <p:cNvPr id="12" name="Rettangolo 11"/>
          <p:cNvSpPr/>
          <p:nvPr/>
        </p:nvSpPr>
        <p:spPr>
          <a:xfrm>
            <a:off x="8255000" y="6366466"/>
            <a:ext cx="280763" cy="501650"/>
          </a:xfrm>
          <a:prstGeom prst="rect">
            <a:avLst/>
          </a:prstGeom>
          <a:solidFill>
            <a:srgbClr val="003053"/>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solidFill>
                <a:srgbClr val="003257"/>
              </a:solidFill>
            </a:endParaRPr>
          </a:p>
        </p:txBody>
      </p:sp>
      <p:sp>
        <p:nvSpPr>
          <p:cNvPr id="11" name="Segnaposto numero diapositiva 10"/>
          <p:cNvSpPr>
            <a:spLocks noGrp="1"/>
          </p:cNvSpPr>
          <p:nvPr>
            <p:ph type="sldNum" sz="quarter" idx="12"/>
          </p:nvPr>
        </p:nvSpPr>
        <p:spPr>
          <a:xfrm>
            <a:off x="6433693" y="6356350"/>
            <a:ext cx="2133600" cy="365125"/>
          </a:xfrm>
        </p:spPr>
        <p:txBody>
          <a:bodyPr/>
          <a:lstStyle/>
          <a:p>
            <a:r>
              <a:rPr lang="it-IT" b="1" dirty="0">
                <a:solidFill>
                  <a:schemeClr val="bg1"/>
                </a:solidFill>
                <a:latin typeface="Arial"/>
                <a:cs typeface="Arial"/>
              </a:rPr>
              <a:t>24</a:t>
            </a:r>
          </a:p>
        </p:txBody>
      </p:sp>
      <p:sp>
        <p:nvSpPr>
          <p:cNvPr id="10" name="CasellaDiTesto 9"/>
          <p:cNvSpPr txBox="1"/>
          <p:nvPr/>
        </p:nvSpPr>
        <p:spPr>
          <a:xfrm>
            <a:off x="6864465" y="136525"/>
            <a:ext cx="1829348" cy="338554"/>
          </a:xfrm>
          <a:prstGeom prst="rect">
            <a:avLst/>
          </a:prstGeom>
          <a:noFill/>
        </p:spPr>
        <p:txBody>
          <a:bodyPr wrap="none" rtlCol="0">
            <a:spAutoFit/>
          </a:bodyPr>
          <a:lstStyle/>
          <a:p>
            <a:pPr algn="r"/>
            <a:r>
              <a:rPr lang="it-IT" sz="800" b="1" dirty="0">
                <a:solidFill>
                  <a:schemeClr val="bg1"/>
                </a:solidFill>
                <a:latin typeface="Arial"/>
                <a:cs typeface="Arial"/>
              </a:rPr>
              <a:t>K-</a:t>
            </a:r>
            <a:r>
              <a:rPr lang="it-IT" sz="800" b="1" dirty="0" err="1">
                <a:solidFill>
                  <a:schemeClr val="bg1"/>
                </a:solidFill>
                <a:latin typeface="Arial"/>
                <a:cs typeface="Arial"/>
              </a:rPr>
              <a:t>Means</a:t>
            </a:r>
            <a:r>
              <a:rPr lang="it-IT" sz="800" b="1" dirty="0">
                <a:solidFill>
                  <a:schemeClr val="bg1"/>
                </a:solidFill>
                <a:latin typeface="Arial"/>
                <a:cs typeface="Arial"/>
              </a:rPr>
              <a:t> Clustering with </a:t>
            </a:r>
            <a:r>
              <a:rPr lang="it-IT" sz="800" b="1" dirty="0" err="1">
                <a:solidFill>
                  <a:schemeClr val="bg1"/>
                </a:solidFill>
                <a:latin typeface="Arial"/>
                <a:cs typeface="Arial"/>
              </a:rPr>
              <a:t>OpenMP</a:t>
            </a:r>
            <a:endParaRPr lang="it-IT" sz="800" b="1" dirty="0">
              <a:solidFill>
                <a:schemeClr val="bg1"/>
              </a:solidFill>
              <a:latin typeface="Arial"/>
              <a:cs typeface="Arial"/>
            </a:endParaRPr>
          </a:p>
          <a:p>
            <a:pPr algn="r"/>
            <a:r>
              <a:rPr lang="it-IT" sz="800" dirty="0" err="1">
                <a:solidFill>
                  <a:schemeClr val="bg1"/>
                </a:solidFill>
                <a:latin typeface="Arial"/>
                <a:cs typeface="Arial"/>
              </a:rPr>
              <a:t>Conclusions</a:t>
            </a:r>
            <a:endParaRPr lang="it-IT" sz="800" dirty="0">
              <a:solidFill>
                <a:schemeClr val="bg1"/>
              </a:solidFill>
              <a:latin typeface="Arial"/>
              <a:cs typeface="Arial"/>
            </a:endParaRPr>
          </a:p>
        </p:txBody>
      </p:sp>
      <p:sp>
        <p:nvSpPr>
          <p:cNvPr id="9" name="CasellaDiTesto 8">
            <a:extLst>
              <a:ext uri="{FF2B5EF4-FFF2-40B4-BE49-F238E27FC236}">
                <a16:creationId xmlns:a16="http://schemas.microsoft.com/office/drawing/2014/main" id="{7DC63684-74D2-496A-9588-5C4487306240}"/>
              </a:ext>
            </a:extLst>
          </p:cNvPr>
          <p:cNvSpPr txBox="1"/>
          <p:nvPr/>
        </p:nvSpPr>
        <p:spPr>
          <a:xfrm>
            <a:off x="555366" y="2019062"/>
            <a:ext cx="8059937" cy="2862322"/>
          </a:xfrm>
          <a:prstGeom prst="rect">
            <a:avLst/>
          </a:prstGeom>
          <a:noFill/>
        </p:spPr>
        <p:txBody>
          <a:bodyPr wrap="square" rtlCol="0">
            <a:spAutoFit/>
          </a:bodyPr>
          <a:lstStyle/>
          <a:p>
            <a:pPr marL="457200" indent="-457200">
              <a:spcAft>
                <a:spcPts val="1200"/>
              </a:spcAft>
              <a:buFont typeface="Arial" panose="020B0604020202020204" pitchFamily="34" charset="0"/>
              <a:buChar char="•"/>
            </a:pPr>
            <a:r>
              <a:rPr lang="en-US" sz="2000" dirty="0"/>
              <a:t>Parallel code results in higher performance than sequential code.</a:t>
            </a:r>
          </a:p>
          <a:p>
            <a:pPr marL="457200" indent="-457200">
              <a:spcAft>
                <a:spcPts val="1200"/>
              </a:spcAft>
              <a:buFont typeface="Arial" panose="020B0604020202020204" pitchFamily="34" charset="0"/>
              <a:buChar char="•"/>
            </a:pPr>
            <a:r>
              <a:rPr lang="it-IT" sz="2000" dirty="0"/>
              <a:t>CUDA can exploit the </a:t>
            </a:r>
            <a:r>
              <a:rPr lang="it-IT" sz="2000" dirty="0" err="1"/>
              <a:t>increased</a:t>
            </a:r>
            <a:r>
              <a:rPr lang="it-IT" sz="2000" dirty="0"/>
              <a:t> </a:t>
            </a:r>
            <a:r>
              <a:rPr lang="en-US" sz="2000" dirty="0"/>
              <a:t>number of threads to efficiently perform the convolution operation on large images, with benefits that increase with the number of pixels and kernel size</a:t>
            </a:r>
            <a:r>
              <a:rPr lang="it-IT" sz="2000" dirty="0"/>
              <a:t>.</a:t>
            </a:r>
          </a:p>
          <a:p>
            <a:pPr marL="457200" indent="-457200">
              <a:spcAft>
                <a:spcPts val="1200"/>
              </a:spcAft>
              <a:buFont typeface="Arial" panose="020B0604020202020204" pitchFamily="34" charset="0"/>
              <a:buChar char="•"/>
            </a:pPr>
            <a:r>
              <a:rPr lang="it-IT" sz="2000" dirty="0"/>
              <a:t>Constant and </a:t>
            </a:r>
            <a:r>
              <a:rPr lang="it-IT" sz="2000" dirty="0" err="1"/>
              <a:t>shared</a:t>
            </a:r>
            <a:r>
              <a:rPr lang="it-IT" sz="2000" dirty="0"/>
              <a:t> </a:t>
            </a:r>
            <a:r>
              <a:rPr lang="it-IT" sz="2000" dirty="0" err="1"/>
              <a:t>memory</a:t>
            </a:r>
            <a:r>
              <a:rPr lang="it-IT" sz="2000" dirty="0"/>
              <a:t> can reduce the kernel </a:t>
            </a:r>
            <a:r>
              <a:rPr lang="it-IT" sz="2000" dirty="0" err="1"/>
              <a:t>execution</a:t>
            </a:r>
            <a:r>
              <a:rPr lang="it-IT" sz="2000" dirty="0"/>
              <a:t> time.</a:t>
            </a:r>
            <a:endParaRPr lang="en-US" sz="2000" dirty="0"/>
          </a:p>
          <a:p>
            <a:pPr marL="457200" indent="-457200">
              <a:spcAft>
                <a:spcPts val="1200"/>
              </a:spcAft>
              <a:buFont typeface="Arial" panose="020B0604020202020204" pitchFamily="34" charset="0"/>
              <a:buChar char="•"/>
            </a:pPr>
            <a:r>
              <a:rPr lang="en-US" sz="2000" dirty="0" err="1"/>
              <a:t>SoA</a:t>
            </a:r>
            <a:r>
              <a:rPr lang="en-US" sz="2000" dirty="0"/>
              <a:t> architecture can reduces the execution time.</a:t>
            </a:r>
          </a:p>
          <a:p>
            <a:pPr marL="457200" indent="-457200">
              <a:spcAft>
                <a:spcPts val="1200"/>
              </a:spcAft>
              <a:buFont typeface="Arial" panose="020B0604020202020204" pitchFamily="34" charset="0"/>
              <a:buChar char="•"/>
            </a:pPr>
            <a:r>
              <a:rPr lang="en-US" sz="2000" dirty="0"/>
              <a:t>Asynchronous loading greatly reduces computation time.</a:t>
            </a:r>
          </a:p>
        </p:txBody>
      </p:sp>
    </p:spTree>
    <p:extLst>
      <p:ext uri="{BB962C8B-B14F-4D97-AF65-F5344CB8AC3E}">
        <p14:creationId xmlns:p14="http://schemas.microsoft.com/office/powerpoint/2010/main" val="28253868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magine 1"/>
          <p:cNvPicPr>
            <a:picLocks noChangeAspect="1"/>
          </p:cNvPicPr>
          <p:nvPr/>
        </p:nvPicPr>
        <p:blipFill>
          <a:blip r:embed="rId3"/>
          <a:stretch>
            <a:fillRect/>
          </a:stretch>
        </p:blipFill>
        <p:spPr>
          <a:xfrm>
            <a:off x="0" y="-17145"/>
            <a:ext cx="9170670" cy="6875145"/>
          </a:xfrm>
          <a:prstGeom prst="rect">
            <a:avLst/>
          </a:prstGeom>
        </p:spPr>
      </p:pic>
      <p:sp>
        <p:nvSpPr>
          <p:cNvPr id="7" name="CasellaDiTesto 6"/>
          <p:cNvSpPr txBox="1"/>
          <p:nvPr/>
        </p:nvSpPr>
        <p:spPr>
          <a:xfrm>
            <a:off x="648253" y="779889"/>
            <a:ext cx="4663050" cy="461665"/>
          </a:xfrm>
          <a:prstGeom prst="rect">
            <a:avLst/>
          </a:prstGeom>
          <a:noFill/>
        </p:spPr>
        <p:txBody>
          <a:bodyPr wrap="square" rtlCol="0">
            <a:spAutoFit/>
          </a:bodyPr>
          <a:lstStyle/>
          <a:p>
            <a:r>
              <a:rPr lang="it-IT" sz="2400" b="1" dirty="0" err="1">
                <a:solidFill>
                  <a:schemeClr val="accent1">
                    <a:lumMod val="75000"/>
                  </a:schemeClr>
                </a:solidFill>
                <a:latin typeface="Arial"/>
                <a:cs typeface="Arial"/>
              </a:rPr>
              <a:t>Algorithm</a:t>
            </a:r>
            <a:endParaRPr lang="it-IT" sz="2400" b="1" dirty="0">
              <a:solidFill>
                <a:schemeClr val="accent1">
                  <a:lumMod val="75000"/>
                </a:schemeClr>
              </a:solidFill>
              <a:latin typeface="Arial"/>
              <a:cs typeface="Arial"/>
            </a:endParaRPr>
          </a:p>
        </p:txBody>
      </p:sp>
      <mc:AlternateContent xmlns:mc="http://schemas.openxmlformats.org/markup-compatibility/2006" xmlns:a14="http://schemas.microsoft.com/office/drawing/2010/main">
        <mc:Choice Requires="a14">
          <p:sp>
            <p:nvSpPr>
              <p:cNvPr id="9" name="CasellaDiTesto 8"/>
              <p:cNvSpPr txBox="1"/>
              <p:nvPr/>
            </p:nvSpPr>
            <p:spPr>
              <a:xfrm>
                <a:off x="788276" y="1355341"/>
                <a:ext cx="7905537" cy="2985433"/>
              </a:xfrm>
              <a:prstGeom prst="rect">
                <a:avLst/>
              </a:prstGeom>
              <a:noFill/>
            </p:spPr>
            <p:txBody>
              <a:bodyPr wrap="square" rtlCol="0">
                <a:spAutoFit/>
              </a:bodyPr>
              <a:lstStyle/>
              <a:p>
                <a:pPr marL="457200" indent="-457200">
                  <a:spcAft>
                    <a:spcPts val="1200"/>
                  </a:spcAft>
                  <a:buFont typeface="+mj-lt"/>
                  <a:buAutoNum type="arabicPeriod"/>
                </a:pPr>
                <a:r>
                  <a:rPr lang="it-IT" sz="2000" dirty="0"/>
                  <a:t>Get a </a:t>
                </a:r>
                <a:r>
                  <a:rPr lang="it-IT" sz="2000" i="1" dirty="0"/>
                  <a:t>feature </a:t>
                </a:r>
                <a:r>
                  <a:rPr lang="it-IT" sz="2000" i="1" dirty="0" err="1"/>
                  <a:t>map</a:t>
                </a:r>
                <a:r>
                  <a:rPr lang="it-IT" sz="2000" dirty="0"/>
                  <a:t> </a:t>
                </a:r>
                <a14:m>
                  <m:oMath xmlns:m="http://schemas.openxmlformats.org/officeDocument/2006/math">
                    <m:r>
                      <a:rPr lang="it-IT" sz="2000" b="0" i="1" dirty="0" smtClean="0">
                        <a:latin typeface="Cambria Math" panose="02040503050406030204" pitchFamily="18" charset="0"/>
                      </a:rPr>
                      <m:t>𝑓</m:t>
                    </m:r>
                    <m:r>
                      <a:rPr lang="pt-BR" sz="2000" b="0" i="1" dirty="0">
                        <a:latin typeface="Cambria Math" panose="02040503050406030204" pitchFamily="18" charset="0"/>
                      </a:rPr>
                      <m:t> </m:t>
                    </m:r>
                  </m:oMath>
                </a14:m>
                <a:r>
                  <a:rPr lang="it-IT" sz="2000" dirty="0"/>
                  <a:t>and a </a:t>
                </a:r>
                <a:r>
                  <a:rPr lang="it-IT" sz="2000" i="1" dirty="0"/>
                  <a:t>kernel</a:t>
                </a:r>
                <a:r>
                  <a:rPr lang="it-IT" sz="2000" dirty="0"/>
                  <a:t> </a:t>
                </a:r>
                <a14:m>
                  <m:oMath xmlns:m="http://schemas.openxmlformats.org/officeDocument/2006/math">
                    <m:r>
                      <a:rPr lang="it-IT" sz="2000" b="0" i="1">
                        <a:latin typeface="Cambria Math" panose="02040503050406030204" pitchFamily="18" charset="0"/>
                        <a:ea typeface="Cambria Math" panose="02040503050406030204" pitchFamily="18" charset="0"/>
                      </a:rPr>
                      <m:t>𝜔</m:t>
                    </m:r>
                  </m:oMath>
                </a14:m>
                <a:r>
                  <a:rPr lang="en-US" sz="2000" i="0" u="none" strike="noStrike" baseline="0" dirty="0"/>
                  <a:t>.</a:t>
                </a:r>
              </a:p>
              <a:p>
                <a:pPr marL="457200" indent="-457200">
                  <a:spcAft>
                    <a:spcPts val="1200"/>
                  </a:spcAft>
                  <a:buFont typeface="+mj-lt"/>
                  <a:buAutoNum type="arabicPeriod"/>
                </a:pPr>
                <a:r>
                  <a:rPr lang="en-US" sz="2000" i="0" u="none" strike="noStrike" baseline="0" dirty="0"/>
                  <a:t>For each pixel in </a:t>
                </a:r>
                <a14:m>
                  <m:oMath xmlns:m="http://schemas.openxmlformats.org/officeDocument/2006/math">
                    <m:r>
                      <a:rPr lang="it-IT" sz="2000" b="0" i="1" dirty="0">
                        <a:latin typeface="Cambria Math" panose="02040503050406030204" pitchFamily="18" charset="0"/>
                      </a:rPr>
                      <m:t>𝑓</m:t>
                    </m:r>
                    <m:r>
                      <a:rPr lang="it-IT" sz="2000" b="0" i="0" dirty="0" smtClean="0">
                        <a:latin typeface="Cambria Math" panose="02040503050406030204" pitchFamily="18" charset="0"/>
                      </a:rPr>
                      <m:t>:</m:t>
                    </m:r>
                  </m:oMath>
                </a14:m>
                <a:endParaRPr lang="it-IT" sz="2000" b="0" i="0" dirty="0"/>
              </a:p>
              <a:p>
                <a:pPr marL="914400" lvl="1" indent="-457200">
                  <a:spcAft>
                    <a:spcPts val="1200"/>
                  </a:spcAft>
                  <a:buFont typeface="+mj-lt"/>
                  <a:buAutoNum type="alphaUcPeriod"/>
                </a:pPr>
                <a:r>
                  <a:rPr lang="it-IT" sz="2000" i="0" u="none" strike="noStrike" baseline="0" dirty="0"/>
                  <a:t>Set an accumulator to </a:t>
                </a:r>
                <a14:m>
                  <m:oMath xmlns:m="http://schemas.openxmlformats.org/officeDocument/2006/math">
                    <m:r>
                      <a:rPr lang="it-IT" sz="2000" b="0" i="1" u="none" strike="noStrike" baseline="0" smtClean="0">
                        <a:latin typeface="Cambria Math" panose="02040503050406030204" pitchFamily="18" charset="0"/>
                      </a:rPr>
                      <m:t>0</m:t>
                    </m:r>
                    <m:r>
                      <a:rPr lang="it-IT" sz="2000" b="0" i="0" u="none" strike="noStrike" baseline="0" smtClean="0">
                        <a:latin typeface="Cambria Math" panose="02040503050406030204" pitchFamily="18" charset="0"/>
                      </a:rPr>
                      <m:t>.</m:t>
                    </m:r>
                  </m:oMath>
                </a14:m>
                <a:endParaRPr lang="it-IT" sz="2000" b="0" i="0" u="none" strike="noStrike" baseline="0" dirty="0"/>
              </a:p>
              <a:p>
                <a:pPr marL="914400" lvl="1" indent="-457200">
                  <a:spcAft>
                    <a:spcPts val="1200"/>
                  </a:spcAft>
                  <a:buFont typeface="+mj-lt"/>
                  <a:buAutoNum type="alphaUcPeriod"/>
                </a:pPr>
                <a:r>
                  <a:rPr lang="it-IT" sz="2000" dirty="0" err="1"/>
                  <a:t>Perform</a:t>
                </a:r>
                <a:r>
                  <a:rPr lang="it-IT" sz="2000" dirty="0"/>
                  <a:t> the </a:t>
                </a:r>
                <a:r>
                  <a:rPr lang="it-IT" sz="2000" dirty="0" err="1"/>
                  <a:t>convolution</a:t>
                </a:r>
                <a:r>
                  <a:rPr lang="it-IT" sz="2000" dirty="0"/>
                  <a:t>. For </a:t>
                </a:r>
                <a:r>
                  <a:rPr lang="it-IT" sz="2000" dirty="0" err="1"/>
                  <a:t>each</a:t>
                </a:r>
                <a:r>
                  <a:rPr lang="it-IT" sz="2000" dirty="0"/>
                  <a:t> </a:t>
                </a:r>
                <a:r>
                  <a:rPr lang="it-IT" sz="2000" dirty="0" err="1"/>
                  <a:t>element</a:t>
                </a:r>
                <a:r>
                  <a:rPr lang="it-IT" sz="2000" dirty="0"/>
                  <a:t> in </a:t>
                </a:r>
                <a14:m>
                  <m:oMath xmlns:m="http://schemas.openxmlformats.org/officeDocument/2006/math">
                    <m:r>
                      <a:rPr lang="it-IT" sz="2000" b="0" i="1">
                        <a:latin typeface="Cambria Math" panose="02040503050406030204" pitchFamily="18" charset="0"/>
                        <a:ea typeface="Cambria Math" panose="02040503050406030204" pitchFamily="18" charset="0"/>
                      </a:rPr>
                      <m:t>𝜔</m:t>
                    </m:r>
                  </m:oMath>
                </a14:m>
                <a:r>
                  <a:rPr lang="it-IT" sz="2000" dirty="0"/>
                  <a:t>, </a:t>
                </a:r>
                <a:r>
                  <a:rPr lang="it-IT" sz="2000" dirty="0" err="1"/>
                  <a:t>if</a:t>
                </a:r>
                <a:r>
                  <a:rPr lang="it-IT" sz="2000" dirty="0"/>
                  <a:t> </a:t>
                </a:r>
                <a:r>
                  <a:rPr lang="it-IT" sz="2000" dirty="0" err="1"/>
                  <a:t>element</a:t>
                </a:r>
                <a:r>
                  <a:rPr lang="it-IT" sz="2000" dirty="0"/>
                  <a:t> position </a:t>
                </a:r>
                <a:r>
                  <a:rPr lang="it-IT" sz="2000" dirty="0" err="1"/>
                  <a:t>corresponds</a:t>
                </a:r>
                <a:r>
                  <a:rPr lang="it-IT" sz="2000" dirty="0"/>
                  <a:t> to pixel position, </a:t>
                </a:r>
                <a:r>
                  <a:rPr lang="it-IT" sz="2000" dirty="0" err="1"/>
                  <a:t>then</a:t>
                </a:r>
                <a:r>
                  <a:rPr lang="it-IT" sz="2000" dirty="0"/>
                  <a:t>:</a:t>
                </a:r>
              </a:p>
              <a:p>
                <a:pPr lvl="1">
                  <a:spcAft>
                    <a:spcPts val="1200"/>
                  </a:spcAft>
                </a:pPr>
                <a14:m>
                  <m:oMathPara xmlns:m="http://schemas.openxmlformats.org/officeDocument/2006/math">
                    <m:oMathParaPr>
                      <m:jc m:val="centerGroup"/>
                    </m:oMathParaPr>
                    <m:oMath xmlns:m="http://schemas.openxmlformats.org/officeDocument/2006/math">
                      <m:r>
                        <m:rPr>
                          <m:nor/>
                        </m:rPr>
                        <a:rPr lang="it-IT">
                          <a:latin typeface="Cambria Math" panose="02040503050406030204" pitchFamily="18" charset="0"/>
                        </a:rPr>
                        <m:t>accumulator</m:t>
                      </m:r>
                      <m:r>
                        <a:rPr lang="it-IT" i="1">
                          <a:latin typeface="Cambria Math" panose="02040503050406030204" pitchFamily="18" charset="0"/>
                        </a:rPr>
                        <m:t>+=</m:t>
                      </m:r>
                      <m:r>
                        <m:rPr>
                          <m:nor/>
                        </m:rPr>
                        <a:rPr lang="it-IT">
                          <a:latin typeface="Cambria Math" panose="02040503050406030204" pitchFamily="18" charset="0"/>
                        </a:rPr>
                        <m:t>pixel</m:t>
                      </m:r>
                      <m:r>
                        <a:rPr lang="it-IT" i="1">
                          <a:latin typeface="Cambria Math" panose="02040503050406030204" pitchFamily="18" charset="0"/>
                        </a:rPr>
                        <m:t> ∗</m:t>
                      </m:r>
                      <m:r>
                        <m:rPr>
                          <m:nor/>
                        </m:rPr>
                        <a:rPr lang="it-IT">
                          <a:latin typeface="Cambria Math" panose="02040503050406030204" pitchFamily="18" charset="0"/>
                        </a:rPr>
                        <m:t>element</m:t>
                      </m:r>
                    </m:oMath>
                  </m:oMathPara>
                </a14:m>
                <a:endParaRPr lang="it-IT" dirty="0"/>
              </a:p>
              <a:p>
                <a:pPr marL="914400" lvl="1" indent="-457200">
                  <a:spcAft>
                    <a:spcPts val="1200"/>
                  </a:spcAft>
                  <a:buFont typeface="+mj-lt"/>
                  <a:buAutoNum type="alphaUcPeriod" startAt="3"/>
                </a:pPr>
                <a:r>
                  <a:rPr lang="en-US" sz="2000" dirty="0"/>
                  <a:t>Set the corresponding output pixel </a:t>
                </a:r>
                <a:r>
                  <a:rPr lang="it-IT" sz="2000" dirty="0"/>
                  <a:t>of </a:t>
                </a:r>
                <a14:m>
                  <m:oMath xmlns:m="http://schemas.openxmlformats.org/officeDocument/2006/math">
                    <m:r>
                      <a:rPr lang="it-IT" sz="2000" b="0" i="1" dirty="0" smtClean="0">
                        <a:latin typeface="Cambria Math" panose="02040503050406030204" pitchFamily="18" charset="0"/>
                      </a:rPr>
                      <m:t>𝑔</m:t>
                    </m:r>
                  </m:oMath>
                </a14:m>
                <a:r>
                  <a:rPr lang="it-IT" sz="2000" dirty="0"/>
                  <a:t> to accumulator.</a:t>
                </a:r>
              </a:p>
            </p:txBody>
          </p:sp>
        </mc:Choice>
        <mc:Fallback xmlns="">
          <p:sp>
            <p:nvSpPr>
              <p:cNvPr id="9" name="CasellaDiTesto 8"/>
              <p:cNvSpPr txBox="1">
                <a:spLocks noRot="1" noChangeAspect="1" noMove="1" noResize="1" noEditPoints="1" noAdjustHandles="1" noChangeArrowheads="1" noChangeShapeType="1" noTextEdit="1"/>
              </p:cNvSpPr>
              <p:nvPr/>
            </p:nvSpPr>
            <p:spPr>
              <a:xfrm>
                <a:off x="788276" y="1355341"/>
                <a:ext cx="7905537" cy="2985433"/>
              </a:xfrm>
              <a:prstGeom prst="rect">
                <a:avLst/>
              </a:prstGeom>
              <a:blipFill>
                <a:blip r:embed="rId4"/>
                <a:stretch>
                  <a:fillRect l="-848" t="-1224" b="-2857"/>
                </a:stretch>
              </a:blipFill>
            </p:spPr>
            <p:txBody>
              <a:bodyPr/>
              <a:lstStyle/>
              <a:p>
                <a:r>
                  <a:rPr lang="it-IT">
                    <a:noFill/>
                  </a:rPr>
                  <a:t> </a:t>
                </a:r>
              </a:p>
            </p:txBody>
          </p:sp>
        </mc:Fallback>
      </mc:AlternateContent>
      <p:sp>
        <p:nvSpPr>
          <p:cNvPr id="12" name="Rettangolo 11"/>
          <p:cNvSpPr/>
          <p:nvPr/>
        </p:nvSpPr>
        <p:spPr>
          <a:xfrm>
            <a:off x="8255000" y="6366466"/>
            <a:ext cx="280763" cy="501650"/>
          </a:xfrm>
          <a:prstGeom prst="rect">
            <a:avLst/>
          </a:prstGeom>
          <a:solidFill>
            <a:srgbClr val="003053"/>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solidFill>
                <a:srgbClr val="003257"/>
              </a:solidFill>
            </a:endParaRPr>
          </a:p>
        </p:txBody>
      </p:sp>
      <p:sp>
        <p:nvSpPr>
          <p:cNvPr id="11" name="Segnaposto numero diapositiva 10"/>
          <p:cNvSpPr>
            <a:spLocks noGrp="1"/>
          </p:cNvSpPr>
          <p:nvPr>
            <p:ph type="sldNum" sz="quarter" idx="12"/>
          </p:nvPr>
        </p:nvSpPr>
        <p:spPr>
          <a:xfrm>
            <a:off x="6402163" y="6356350"/>
            <a:ext cx="2133600" cy="365125"/>
          </a:xfrm>
        </p:spPr>
        <p:txBody>
          <a:bodyPr/>
          <a:lstStyle/>
          <a:p>
            <a:fld id="{8EB8520A-26EA-DE4B-B141-4532FC98FF0E}" type="slidenum">
              <a:rPr lang="it-IT" b="1" smtClean="0">
                <a:solidFill>
                  <a:schemeClr val="bg1"/>
                </a:solidFill>
                <a:latin typeface="Arial"/>
                <a:cs typeface="Arial"/>
              </a:rPr>
              <a:pPr/>
              <a:t>4</a:t>
            </a:fld>
            <a:endParaRPr lang="it-IT" b="1" dirty="0">
              <a:solidFill>
                <a:schemeClr val="bg1"/>
              </a:solidFill>
              <a:latin typeface="Arial"/>
              <a:cs typeface="Arial"/>
            </a:endParaRPr>
          </a:p>
        </p:txBody>
      </p:sp>
      <p:sp>
        <p:nvSpPr>
          <p:cNvPr id="10" name="CasellaDiTesto 9"/>
          <p:cNvSpPr txBox="1"/>
          <p:nvPr/>
        </p:nvSpPr>
        <p:spPr>
          <a:xfrm>
            <a:off x="6718592" y="136525"/>
            <a:ext cx="1975221" cy="338554"/>
          </a:xfrm>
          <a:prstGeom prst="rect">
            <a:avLst/>
          </a:prstGeom>
          <a:noFill/>
        </p:spPr>
        <p:txBody>
          <a:bodyPr wrap="none" rtlCol="0">
            <a:spAutoFit/>
          </a:bodyPr>
          <a:lstStyle/>
          <a:p>
            <a:pPr algn="r"/>
            <a:r>
              <a:rPr lang="it-IT" sz="800" b="1" dirty="0">
                <a:solidFill>
                  <a:schemeClr val="bg1"/>
                </a:solidFill>
                <a:latin typeface="Arial"/>
                <a:cs typeface="Arial"/>
              </a:rPr>
              <a:t>Kernel Image Processing with CUDA</a:t>
            </a:r>
          </a:p>
          <a:p>
            <a:pPr algn="r"/>
            <a:r>
              <a:rPr lang="it-IT" sz="800" dirty="0" err="1">
                <a:solidFill>
                  <a:schemeClr val="bg1"/>
                </a:solidFill>
                <a:latin typeface="Arial"/>
                <a:cs typeface="Arial"/>
              </a:rPr>
              <a:t>Algorithm</a:t>
            </a:r>
            <a:endParaRPr lang="it-IT" sz="800" dirty="0">
              <a:solidFill>
                <a:schemeClr val="bg1"/>
              </a:solidFill>
              <a:latin typeface="Arial"/>
              <a:cs typeface="Arial"/>
            </a:endParaRPr>
          </a:p>
        </p:txBody>
      </p:sp>
      <p:pic>
        <p:nvPicPr>
          <p:cNvPr id="4" name="Immagine 3">
            <a:extLst>
              <a:ext uri="{FF2B5EF4-FFF2-40B4-BE49-F238E27FC236}">
                <a16:creationId xmlns:a16="http://schemas.microsoft.com/office/drawing/2014/main" id="{96C72719-1645-406B-B280-E1FF2A07CFAC}"/>
              </a:ext>
            </a:extLst>
          </p:cNvPr>
          <p:cNvPicPr>
            <a:picLocks noChangeAspect="1"/>
          </p:cNvPicPr>
          <p:nvPr/>
        </p:nvPicPr>
        <p:blipFill>
          <a:blip r:embed="rId5"/>
          <a:stretch>
            <a:fillRect/>
          </a:stretch>
        </p:blipFill>
        <p:spPr>
          <a:xfrm>
            <a:off x="2283965" y="4488449"/>
            <a:ext cx="4576070" cy="2223432"/>
          </a:xfrm>
          <a:prstGeom prst="rect">
            <a:avLst/>
          </a:prstGeom>
        </p:spPr>
      </p:pic>
    </p:spTree>
    <p:extLst>
      <p:ext uri="{BB962C8B-B14F-4D97-AF65-F5344CB8AC3E}">
        <p14:creationId xmlns:p14="http://schemas.microsoft.com/office/powerpoint/2010/main" val="30779240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9">
                                            <p:txEl>
                                              <p:pRg st="5" end="5"/>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magine 1"/>
          <p:cNvPicPr>
            <a:picLocks noChangeAspect="1"/>
          </p:cNvPicPr>
          <p:nvPr/>
        </p:nvPicPr>
        <p:blipFill>
          <a:blip r:embed="rId3"/>
          <a:stretch>
            <a:fillRect/>
          </a:stretch>
        </p:blipFill>
        <p:spPr>
          <a:xfrm>
            <a:off x="0" y="-17145"/>
            <a:ext cx="9170670" cy="6875145"/>
          </a:xfrm>
          <a:prstGeom prst="rect">
            <a:avLst/>
          </a:prstGeom>
        </p:spPr>
      </p:pic>
      <p:sp>
        <p:nvSpPr>
          <p:cNvPr id="12" name="Rettangolo 11"/>
          <p:cNvSpPr/>
          <p:nvPr/>
        </p:nvSpPr>
        <p:spPr>
          <a:xfrm>
            <a:off x="8255000" y="6366466"/>
            <a:ext cx="280763" cy="501650"/>
          </a:xfrm>
          <a:prstGeom prst="rect">
            <a:avLst/>
          </a:prstGeom>
          <a:solidFill>
            <a:srgbClr val="003053"/>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solidFill>
                <a:srgbClr val="003257"/>
              </a:solidFill>
            </a:endParaRPr>
          </a:p>
        </p:txBody>
      </p:sp>
      <p:sp>
        <p:nvSpPr>
          <p:cNvPr id="11" name="Segnaposto numero diapositiva 10"/>
          <p:cNvSpPr>
            <a:spLocks noGrp="1"/>
          </p:cNvSpPr>
          <p:nvPr>
            <p:ph type="sldNum" sz="quarter" idx="12"/>
          </p:nvPr>
        </p:nvSpPr>
        <p:spPr>
          <a:xfrm>
            <a:off x="6402163" y="6356350"/>
            <a:ext cx="2133600" cy="365125"/>
          </a:xfrm>
        </p:spPr>
        <p:txBody>
          <a:bodyPr/>
          <a:lstStyle/>
          <a:p>
            <a:fld id="{8EB8520A-26EA-DE4B-B141-4532FC98FF0E}" type="slidenum">
              <a:rPr lang="it-IT" b="1" smtClean="0">
                <a:solidFill>
                  <a:schemeClr val="bg1"/>
                </a:solidFill>
                <a:latin typeface="Arial"/>
                <a:cs typeface="Arial"/>
              </a:rPr>
              <a:pPr/>
              <a:t>5</a:t>
            </a:fld>
            <a:endParaRPr lang="it-IT" b="1" dirty="0">
              <a:solidFill>
                <a:schemeClr val="bg1"/>
              </a:solidFill>
              <a:latin typeface="Arial"/>
              <a:cs typeface="Arial"/>
            </a:endParaRPr>
          </a:p>
        </p:txBody>
      </p:sp>
      <p:sp>
        <p:nvSpPr>
          <p:cNvPr id="10" name="CasellaDiTesto 9"/>
          <p:cNvSpPr txBox="1"/>
          <p:nvPr/>
        </p:nvSpPr>
        <p:spPr>
          <a:xfrm>
            <a:off x="6718592" y="136525"/>
            <a:ext cx="1975221" cy="338554"/>
          </a:xfrm>
          <a:prstGeom prst="rect">
            <a:avLst/>
          </a:prstGeom>
          <a:noFill/>
        </p:spPr>
        <p:txBody>
          <a:bodyPr wrap="none" rtlCol="0">
            <a:spAutoFit/>
          </a:bodyPr>
          <a:lstStyle/>
          <a:p>
            <a:pPr algn="r"/>
            <a:r>
              <a:rPr lang="it-IT" sz="800" b="1" dirty="0">
                <a:solidFill>
                  <a:schemeClr val="bg1"/>
                </a:solidFill>
                <a:latin typeface="Arial"/>
                <a:cs typeface="Arial"/>
              </a:rPr>
              <a:t>Kernel Image Processing with CUDA</a:t>
            </a:r>
          </a:p>
          <a:p>
            <a:pPr algn="r"/>
            <a:r>
              <a:rPr lang="it-IT" sz="800" dirty="0" err="1">
                <a:solidFill>
                  <a:schemeClr val="bg1"/>
                </a:solidFill>
                <a:latin typeface="Arial"/>
                <a:cs typeface="Arial"/>
              </a:rPr>
              <a:t>Padding</a:t>
            </a:r>
            <a:endParaRPr lang="it-IT" sz="800" dirty="0">
              <a:solidFill>
                <a:schemeClr val="bg1"/>
              </a:solidFill>
              <a:latin typeface="Arial"/>
              <a:cs typeface="Arial"/>
            </a:endParaRPr>
          </a:p>
        </p:txBody>
      </p:sp>
      <p:sp>
        <p:nvSpPr>
          <p:cNvPr id="7" name="CasellaDiTesto 6">
            <a:extLst>
              <a:ext uri="{FF2B5EF4-FFF2-40B4-BE49-F238E27FC236}">
                <a16:creationId xmlns:a16="http://schemas.microsoft.com/office/drawing/2014/main" id="{FCB5C12C-CA78-4B14-98A7-1C9A7CDE181B}"/>
              </a:ext>
            </a:extLst>
          </p:cNvPr>
          <p:cNvSpPr txBox="1"/>
          <p:nvPr/>
        </p:nvSpPr>
        <p:spPr>
          <a:xfrm>
            <a:off x="788276" y="2385358"/>
            <a:ext cx="7905537" cy="707886"/>
          </a:xfrm>
          <a:prstGeom prst="rect">
            <a:avLst/>
          </a:prstGeom>
          <a:noFill/>
        </p:spPr>
        <p:txBody>
          <a:bodyPr wrap="square" rtlCol="0">
            <a:spAutoFit/>
          </a:bodyPr>
          <a:lstStyle/>
          <a:p>
            <a:pPr marL="285750" indent="-285750">
              <a:buFont typeface="Arial" panose="020B0604020202020204" pitchFamily="34" charset="0"/>
              <a:buChar char="•"/>
            </a:pPr>
            <a:r>
              <a:rPr lang="en-US" sz="2000" dirty="0"/>
              <a:t>Handle boundary cases in which the convolution is performed on pixels located at the edges of the input image.</a:t>
            </a:r>
            <a:endParaRPr lang="it-IT" sz="2000" dirty="0"/>
          </a:p>
        </p:txBody>
      </p:sp>
      <p:pic>
        <p:nvPicPr>
          <p:cNvPr id="1026" name="Picture 2" descr="Boundary problem (a), padding (b). | Download Scientific Diagram">
            <a:extLst>
              <a:ext uri="{FF2B5EF4-FFF2-40B4-BE49-F238E27FC236}">
                <a16:creationId xmlns:a16="http://schemas.microsoft.com/office/drawing/2014/main" id="{8F189C4D-CCD0-4817-B672-5719213EF50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34589" y="3692477"/>
            <a:ext cx="4274822" cy="2105189"/>
          </a:xfrm>
          <a:prstGeom prst="rect">
            <a:avLst/>
          </a:prstGeom>
          <a:noFill/>
          <a:extLst>
            <a:ext uri="{909E8E84-426E-40DD-AFC4-6F175D3DCCD1}">
              <a14:hiddenFill xmlns:a14="http://schemas.microsoft.com/office/drawing/2010/main">
                <a:solidFill>
                  <a:srgbClr val="FFFFFF"/>
                </a:solidFill>
              </a14:hiddenFill>
            </a:ext>
          </a:extLst>
        </p:spPr>
      </p:pic>
      <p:sp>
        <p:nvSpPr>
          <p:cNvPr id="14" name="CasellaDiTesto 13">
            <a:extLst>
              <a:ext uri="{FF2B5EF4-FFF2-40B4-BE49-F238E27FC236}">
                <a16:creationId xmlns:a16="http://schemas.microsoft.com/office/drawing/2014/main" id="{4BF51FB8-10E7-4149-B968-3F93D379BF0D}"/>
              </a:ext>
            </a:extLst>
          </p:cNvPr>
          <p:cNvSpPr txBox="1"/>
          <p:nvPr/>
        </p:nvSpPr>
        <p:spPr>
          <a:xfrm>
            <a:off x="648253" y="1505099"/>
            <a:ext cx="4663050" cy="461665"/>
          </a:xfrm>
          <a:prstGeom prst="rect">
            <a:avLst/>
          </a:prstGeom>
          <a:noFill/>
        </p:spPr>
        <p:txBody>
          <a:bodyPr wrap="square" rtlCol="0">
            <a:spAutoFit/>
          </a:bodyPr>
          <a:lstStyle/>
          <a:p>
            <a:r>
              <a:rPr lang="it-IT" sz="2400" b="1" dirty="0" err="1">
                <a:solidFill>
                  <a:schemeClr val="accent1">
                    <a:lumMod val="75000"/>
                  </a:schemeClr>
                </a:solidFill>
                <a:latin typeface="Arial"/>
                <a:cs typeface="Arial"/>
              </a:rPr>
              <a:t>Padding</a:t>
            </a:r>
            <a:endParaRPr lang="it-IT" sz="2400" b="1" dirty="0">
              <a:solidFill>
                <a:schemeClr val="accent1">
                  <a:lumMod val="75000"/>
                </a:schemeClr>
              </a:solidFill>
              <a:latin typeface="Arial"/>
              <a:cs typeface="Arial"/>
            </a:endParaRPr>
          </a:p>
        </p:txBody>
      </p:sp>
    </p:spTree>
    <p:extLst>
      <p:ext uri="{BB962C8B-B14F-4D97-AF65-F5344CB8AC3E}">
        <p14:creationId xmlns:p14="http://schemas.microsoft.com/office/powerpoint/2010/main" val="41014275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magine 1"/>
          <p:cNvPicPr>
            <a:picLocks noChangeAspect="1"/>
          </p:cNvPicPr>
          <p:nvPr/>
        </p:nvPicPr>
        <p:blipFill>
          <a:blip r:embed="rId3"/>
          <a:stretch>
            <a:fillRect/>
          </a:stretch>
        </p:blipFill>
        <p:spPr>
          <a:xfrm>
            <a:off x="0" y="-17145"/>
            <a:ext cx="9170670" cy="6875145"/>
          </a:xfrm>
          <a:prstGeom prst="rect">
            <a:avLst/>
          </a:prstGeom>
        </p:spPr>
      </p:pic>
      <p:sp>
        <p:nvSpPr>
          <p:cNvPr id="9" name="CasellaDiTesto 8"/>
          <p:cNvSpPr txBox="1"/>
          <p:nvPr/>
        </p:nvSpPr>
        <p:spPr>
          <a:xfrm>
            <a:off x="1148623" y="1346400"/>
            <a:ext cx="6873424" cy="2246769"/>
          </a:xfrm>
          <a:prstGeom prst="rect">
            <a:avLst/>
          </a:prstGeom>
          <a:noFill/>
        </p:spPr>
        <p:txBody>
          <a:bodyPr wrap="square" rtlCol="0">
            <a:spAutoFit/>
          </a:bodyPr>
          <a:lstStyle/>
          <a:p>
            <a:pPr marL="457200" indent="-457200">
              <a:spcAft>
                <a:spcPts val="1200"/>
              </a:spcAft>
              <a:buFont typeface="Arial" panose="020B0604020202020204" pitchFamily="34" charset="0"/>
              <a:buChar char="•"/>
            </a:pPr>
            <a:r>
              <a:rPr lang="it-IT" sz="2000" dirty="0" err="1"/>
              <a:t>Different</a:t>
            </a:r>
            <a:r>
              <a:rPr lang="it-IT" sz="2000" dirty="0"/>
              <a:t> </a:t>
            </a:r>
            <a:r>
              <a:rPr lang="it-IT" sz="2000" dirty="0" err="1"/>
              <a:t>type</a:t>
            </a:r>
            <a:r>
              <a:rPr lang="it-IT" sz="2000" dirty="0"/>
              <a:t> of </a:t>
            </a:r>
            <a:r>
              <a:rPr lang="it-IT" sz="2000" dirty="0" err="1"/>
              <a:t>padding</a:t>
            </a:r>
            <a:r>
              <a:rPr lang="it-IT" sz="2000" dirty="0"/>
              <a:t>:</a:t>
            </a:r>
            <a:endParaRPr lang="it-IT" sz="2000" i="1" dirty="0"/>
          </a:p>
          <a:p>
            <a:pPr marL="914400" lvl="1" indent="-457200">
              <a:spcAft>
                <a:spcPts val="1200"/>
              </a:spcAft>
              <a:buFont typeface="Courier New" panose="02070309020205020404" pitchFamily="49" charset="0"/>
              <a:buChar char="o"/>
            </a:pPr>
            <a:r>
              <a:rPr lang="en-US" sz="2000" dirty="0"/>
              <a:t>Constant.</a:t>
            </a:r>
          </a:p>
          <a:p>
            <a:pPr marL="914400" lvl="1" indent="-457200">
              <a:spcAft>
                <a:spcPts val="1200"/>
              </a:spcAft>
              <a:buFont typeface="Courier New" panose="02070309020205020404" pitchFamily="49" charset="0"/>
              <a:buChar char="o"/>
            </a:pPr>
            <a:r>
              <a:rPr lang="en-US" sz="2000" dirty="0"/>
              <a:t>Replicate.</a:t>
            </a:r>
            <a:endParaRPr lang="en-US" sz="2000" b="0" i="0" dirty="0">
              <a:effectLst/>
            </a:endParaRPr>
          </a:p>
          <a:p>
            <a:pPr marL="914400" lvl="1" indent="-457200">
              <a:spcAft>
                <a:spcPts val="1200"/>
              </a:spcAft>
              <a:buFont typeface="Courier New" panose="02070309020205020404" pitchFamily="49" charset="0"/>
              <a:buChar char="o"/>
            </a:pPr>
            <a:r>
              <a:rPr lang="en-US" sz="2000" dirty="0" err="1"/>
              <a:t>Mirrror</a:t>
            </a:r>
            <a:r>
              <a:rPr lang="en-US" sz="2000" dirty="0"/>
              <a:t>.</a:t>
            </a:r>
          </a:p>
          <a:p>
            <a:pPr marL="914400" lvl="1" indent="-457200">
              <a:spcAft>
                <a:spcPts val="1200"/>
              </a:spcAft>
              <a:buFont typeface="Courier New" panose="02070309020205020404" pitchFamily="49" charset="0"/>
              <a:buChar char="o"/>
            </a:pPr>
            <a:r>
              <a:rPr lang="en-US" sz="2000" dirty="0"/>
              <a:t>…</a:t>
            </a:r>
          </a:p>
        </p:txBody>
      </p:sp>
      <p:sp>
        <p:nvSpPr>
          <p:cNvPr id="12" name="Rettangolo 11"/>
          <p:cNvSpPr/>
          <p:nvPr/>
        </p:nvSpPr>
        <p:spPr>
          <a:xfrm>
            <a:off x="8255000" y="6366466"/>
            <a:ext cx="280763" cy="501650"/>
          </a:xfrm>
          <a:prstGeom prst="rect">
            <a:avLst/>
          </a:prstGeom>
          <a:solidFill>
            <a:srgbClr val="003053"/>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solidFill>
                <a:srgbClr val="003257"/>
              </a:solidFill>
            </a:endParaRPr>
          </a:p>
        </p:txBody>
      </p:sp>
      <p:sp>
        <p:nvSpPr>
          <p:cNvPr id="11" name="Segnaposto numero diapositiva 10"/>
          <p:cNvSpPr>
            <a:spLocks noGrp="1"/>
          </p:cNvSpPr>
          <p:nvPr>
            <p:ph type="sldNum" sz="quarter" idx="12"/>
          </p:nvPr>
        </p:nvSpPr>
        <p:spPr>
          <a:xfrm>
            <a:off x="6402163" y="6356350"/>
            <a:ext cx="2133600" cy="365125"/>
          </a:xfrm>
        </p:spPr>
        <p:txBody>
          <a:bodyPr/>
          <a:lstStyle/>
          <a:p>
            <a:r>
              <a:rPr lang="it-IT" b="1" dirty="0">
                <a:solidFill>
                  <a:schemeClr val="bg1"/>
                </a:solidFill>
                <a:latin typeface="Arial"/>
                <a:cs typeface="Arial"/>
              </a:rPr>
              <a:t>6</a:t>
            </a:r>
          </a:p>
        </p:txBody>
      </p:sp>
      <p:sp>
        <p:nvSpPr>
          <p:cNvPr id="10" name="CasellaDiTesto 9"/>
          <p:cNvSpPr txBox="1"/>
          <p:nvPr/>
        </p:nvSpPr>
        <p:spPr>
          <a:xfrm>
            <a:off x="6718592" y="136525"/>
            <a:ext cx="1975221" cy="338554"/>
          </a:xfrm>
          <a:prstGeom prst="rect">
            <a:avLst/>
          </a:prstGeom>
          <a:noFill/>
        </p:spPr>
        <p:txBody>
          <a:bodyPr wrap="none" rtlCol="0">
            <a:spAutoFit/>
          </a:bodyPr>
          <a:lstStyle/>
          <a:p>
            <a:pPr algn="r"/>
            <a:r>
              <a:rPr lang="it-IT" sz="800" b="1" dirty="0">
                <a:solidFill>
                  <a:schemeClr val="bg1"/>
                </a:solidFill>
                <a:latin typeface="Arial"/>
                <a:cs typeface="Arial"/>
              </a:rPr>
              <a:t>Kernel Image Processing with CUDA</a:t>
            </a:r>
          </a:p>
          <a:p>
            <a:pPr algn="r"/>
            <a:r>
              <a:rPr lang="it-IT" sz="800" dirty="0" err="1">
                <a:solidFill>
                  <a:schemeClr val="bg1"/>
                </a:solidFill>
                <a:latin typeface="Arial"/>
                <a:cs typeface="Arial"/>
              </a:rPr>
              <a:t>Padding</a:t>
            </a:r>
            <a:endParaRPr lang="it-IT" sz="800" dirty="0">
              <a:solidFill>
                <a:schemeClr val="bg1"/>
              </a:solidFill>
              <a:latin typeface="Arial"/>
              <a:cs typeface="Arial"/>
            </a:endParaRPr>
          </a:p>
        </p:txBody>
      </p:sp>
      <p:pic>
        <p:nvPicPr>
          <p:cNvPr id="2050" name="Picture 2" descr="Variations of the paddings around the border used in the convolutional... |  Download Scientific Diagram">
            <a:extLst>
              <a:ext uri="{FF2B5EF4-FFF2-40B4-BE49-F238E27FC236}">
                <a16:creationId xmlns:a16="http://schemas.microsoft.com/office/drawing/2014/main" id="{4DB293F4-CD7A-4BA9-928B-516D2BDD8288}"/>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3266" r="66746"/>
          <a:stretch/>
        </p:blipFill>
        <p:spPr bwMode="auto">
          <a:xfrm>
            <a:off x="748619" y="3875752"/>
            <a:ext cx="2103093" cy="2054441"/>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Variations of the paddings around the border used in the convolutional... |  Download Scientific Diagram">
            <a:extLst>
              <a:ext uri="{FF2B5EF4-FFF2-40B4-BE49-F238E27FC236}">
                <a16:creationId xmlns:a16="http://schemas.microsoft.com/office/drawing/2014/main" id="{CA099259-4530-46A1-AAF6-AEA66175E30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36889" r="33123"/>
          <a:stretch/>
        </p:blipFill>
        <p:spPr bwMode="auto">
          <a:xfrm>
            <a:off x="6292288" y="3886781"/>
            <a:ext cx="2103093" cy="2054441"/>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Variations of the paddings around the border used in the convolutional... |  Download Scientific Diagram">
            <a:extLst>
              <a:ext uri="{FF2B5EF4-FFF2-40B4-BE49-F238E27FC236}">
                <a16:creationId xmlns:a16="http://schemas.microsoft.com/office/drawing/2014/main" id="{8F780B9F-3385-4C97-A56C-5658F0BF861E}"/>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70012"/>
          <a:stretch/>
        </p:blipFill>
        <p:spPr bwMode="auto">
          <a:xfrm>
            <a:off x="3520453" y="3878161"/>
            <a:ext cx="2103094" cy="20544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807803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05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9">
                                            <p:txEl>
                                              <p:pRg st="2" end="2"/>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05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
                                            <p:txEl>
                                              <p:pRg st="3" end="3"/>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9">
                                            <p:txEl>
                                              <p:pRg st="4" end="4"/>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05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magine 1"/>
          <p:cNvPicPr>
            <a:picLocks noChangeAspect="1"/>
          </p:cNvPicPr>
          <p:nvPr/>
        </p:nvPicPr>
        <p:blipFill>
          <a:blip r:embed="rId3"/>
          <a:stretch>
            <a:fillRect/>
          </a:stretch>
        </p:blipFill>
        <p:spPr>
          <a:xfrm>
            <a:off x="0" y="-17145"/>
            <a:ext cx="9170670" cy="6875145"/>
          </a:xfrm>
          <a:prstGeom prst="rect">
            <a:avLst/>
          </a:prstGeom>
        </p:spPr>
      </p:pic>
      <p:sp>
        <p:nvSpPr>
          <p:cNvPr id="7" name="CasellaDiTesto 6"/>
          <p:cNvSpPr txBox="1"/>
          <p:nvPr/>
        </p:nvSpPr>
        <p:spPr>
          <a:xfrm>
            <a:off x="648253" y="1305402"/>
            <a:ext cx="4663050" cy="461665"/>
          </a:xfrm>
          <a:prstGeom prst="rect">
            <a:avLst/>
          </a:prstGeom>
          <a:noFill/>
        </p:spPr>
        <p:txBody>
          <a:bodyPr wrap="square" rtlCol="0">
            <a:spAutoFit/>
          </a:bodyPr>
          <a:lstStyle/>
          <a:p>
            <a:r>
              <a:rPr lang="it-IT" sz="2400" b="1" dirty="0" err="1">
                <a:solidFill>
                  <a:schemeClr val="accent1">
                    <a:lumMod val="75000"/>
                  </a:schemeClr>
                </a:solidFill>
                <a:latin typeface="Arial"/>
                <a:cs typeface="Arial"/>
              </a:rPr>
              <a:t>Implementation</a:t>
            </a:r>
            <a:endParaRPr lang="it-IT" sz="2400" b="1" dirty="0">
              <a:solidFill>
                <a:schemeClr val="accent1">
                  <a:lumMod val="75000"/>
                </a:schemeClr>
              </a:solidFill>
              <a:latin typeface="Arial"/>
              <a:cs typeface="Arial"/>
            </a:endParaRPr>
          </a:p>
        </p:txBody>
      </p:sp>
      <p:sp>
        <p:nvSpPr>
          <p:cNvPr id="12" name="Rettangolo 11"/>
          <p:cNvSpPr/>
          <p:nvPr/>
        </p:nvSpPr>
        <p:spPr>
          <a:xfrm>
            <a:off x="8255000" y="6366466"/>
            <a:ext cx="280763" cy="501650"/>
          </a:xfrm>
          <a:prstGeom prst="rect">
            <a:avLst/>
          </a:prstGeom>
          <a:solidFill>
            <a:srgbClr val="003053"/>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solidFill>
                <a:srgbClr val="003257"/>
              </a:solidFill>
            </a:endParaRPr>
          </a:p>
        </p:txBody>
      </p:sp>
      <p:sp>
        <p:nvSpPr>
          <p:cNvPr id="11" name="Segnaposto numero diapositiva 10"/>
          <p:cNvSpPr>
            <a:spLocks noGrp="1"/>
          </p:cNvSpPr>
          <p:nvPr>
            <p:ph type="sldNum" sz="quarter" idx="12"/>
          </p:nvPr>
        </p:nvSpPr>
        <p:spPr>
          <a:xfrm>
            <a:off x="6402163" y="6356350"/>
            <a:ext cx="2133600" cy="365125"/>
          </a:xfrm>
        </p:spPr>
        <p:txBody>
          <a:bodyPr/>
          <a:lstStyle/>
          <a:p>
            <a:r>
              <a:rPr lang="it-IT" b="1" dirty="0">
                <a:solidFill>
                  <a:schemeClr val="bg1"/>
                </a:solidFill>
                <a:latin typeface="Arial"/>
                <a:cs typeface="Arial"/>
              </a:rPr>
              <a:t>7</a:t>
            </a:r>
          </a:p>
        </p:txBody>
      </p:sp>
      <p:sp>
        <p:nvSpPr>
          <p:cNvPr id="10" name="CasellaDiTesto 9"/>
          <p:cNvSpPr txBox="1"/>
          <p:nvPr/>
        </p:nvSpPr>
        <p:spPr>
          <a:xfrm>
            <a:off x="6864465" y="136525"/>
            <a:ext cx="1829348" cy="338554"/>
          </a:xfrm>
          <a:prstGeom prst="rect">
            <a:avLst/>
          </a:prstGeom>
          <a:noFill/>
        </p:spPr>
        <p:txBody>
          <a:bodyPr wrap="none" rtlCol="0">
            <a:spAutoFit/>
          </a:bodyPr>
          <a:lstStyle/>
          <a:p>
            <a:pPr algn="r"/>
            <a:r>
              <a:rPr lang="it-IT" sz="800" b="1" dirty="0">
                <a:solidFill>
                  <a:schemeClr val="bg1"/>
                </a:solidFill>
                <a:latin typeface="Arial"/>
                <a:cs typeface="Arial"/>
              </a:rPr>
              <a:t>K-</a:t>
            </a:r>
            <a:r>
              <a:rPr lang="it-IT" sz="800" b="1" dirty="0" err="1">
                <a:solidFill>
                  <a:schemeClr val="bg1"/>
                </a:solidFill>
                <a:latin typeface="Arial"/>
                <a:cs typeface="Arial"/>
              </a:rPr>
              <a:t>Means</a:t>
            </a:r>
            <a:r>
              <a:rPr lang="it-IT" sz="800" b="1" dirty="0">
                <a:solidFill>
                  <a:schemeClr val="bg1"/>
                </a:solidFill>
                <a:latin typeface="Arial"/>
                <a:cs typeface="Arial"/>
              </a:rPr>
              <a:t> Clustering with </a:t>
            </a:r>
            <a:r>
              <a:rPr lang="it-IT" sz="800" b="1" dirty="0" err="1">
                <a:solidFill>
                  <a:schemeClr val="bg1"/>
                </a:solidFill>
                <a:latin typeface="Arial"/>
                <a:cs typeface="Arial"/>
              </a:rPr>
              <a:t>OpenMP</a:t>
            </a:r>
            <a:endParaRPr lang="it-IT" sz="800" b="1" dirty="0">
              <a:solidFill>
                <a:schemeClr val="bg1"/>
              </a:solidFill>
              <a:latin typeface="Arial"/>
              <a:cs typeface="Arial"/>
            </a:endParaRPr>
          </a:p>
          <a:p>
            <a:pPr algn="r"/>
            <a:r>
              <a:rPr lang="it-IT" sz="800" dirty="0" err="1">
                <a:solidFill>
                  <a:schemeClr val="bg1"/>
                </a:solidFill>
                <a:latin typeface="Arial"/>
                <a:cs typeface="Arial"/>
              </a:rPr>
              <a:t>Implementation</a:t>
            </a:r>
            <a:endParaRPr lang="it-IT" sz="800" dirty="0">
              <a:solidFill>
                <a:schemeClr val="bg1"/>
              </a:solidFill>
              <a:latin typeface="Arial"/>
              <a:cs typeface="Arial"/>
            </a:endParaRPr>
          </a:p>
        </p:txBody>
      </p:sp>
      <p:sp>
        <p:nvSpPr>
          <p:cNvPr id="8" name="CasellaDiTesto 7">
            <a:extLst>
              <a:ext uri="{FF2B5EF4-FFF2-40B4-BE49-F238E27FC236}">
                <a16:creationId xmlns:a16="http://schemas.microsoft.com/office/drawing/2014/main" id="{F6AEE676-3A4D-4A17-9EAD-D9B9056045DE}"/>
              </a:ext>
            </a:extLst>
          </p:cNvPr>
          <p:cNvSpPr txBox="1"/>
          <p:nvPr/>
        </p:nvSpPr>
        <p:spPr>
          <a:xfrm>
            <a:off x="555366" y="2019062"/>
            <a:ext cx="8059937" cy="3170099"/>
          </a:xfrm>
          <a:prstGeom prst="rect">
            <a:avLst/>
          </a:prstGeom>
          <a:noFill/>
        </p:spPr>
        <p:txBody>
          <a:bodyPr wrap="square" rtlCol="0">
            <a:spAutoFit/>
          </a:bodyPr>
          <a:lstStyle/>
          <a:p>
            <a:pPr marL="457200" indent="-457200">
              <a:spcAft>
                <a:spcPts val="1200"/>
              </a:spcAft>
              <a:buFont typeface="Arial" panose="020B0604020202020204" pitchFamily="34" charset="0"/>
              <a:buChar char="•"/>
            </a:pPr>
            <a:r>
              <a:rPr lang="en-US" sz="2000" b="0" i="0" dirty="0">
                <a:effectLst/>
                <a:latin typeface="Consolas" panose="020B0609020204030204" pitchFamily="49" charset="0"/>
              </a:rPr>
              <a:t>Image</a:t>
            </a:r>
            <a:r>
              <a:rPr lang="en-US" sz="2000" b="0" i="0" dirty="0">
                <a:effectLst/>
              </a:rPr>
              <a:t>: class </a:t>
            </a:r>
            <a:r>
              <a:rPr lang="it-IT" sz="2000" b="0" i="0" u="none" strike="noStrike" baseline="0" dirty="0" err="1"/>
              <a:t>representing</a:t>
            </a:r>
            <a:r>
              <a:rPr lang="it-IT" sz="2000" b="0" i="0" u="none" strike="noStrike" baseline="0" dirty="0"/>
              <a:t> a multi-</a:t>
            </a:r>
            <a:r>
              <a:rPr lang="it-IT" sz="2000" b="0" i="0" u="none" strike="noStrike" baseline="0" dirty="0" err="1"/>
              <a:t>channel</a:t>
            </a:r>
            <a:r>
              <a:rPr lang="it-IT" sz="2000" b="0" i="0" u="none" strike="noStrike" baseline="0" dirty="0"/>
              <a:t> image.</a:t>
            </a:r>
          </a:p>
          <a:p>
            <a:pPr marL="914400" lvl="1" indent="-457200">
              <a:spcAft>
                <a:spcPts val="1200"/>
              </a:spcAft>
              <a:buFont typeface="Courier New" panose="02070309020205020404" pitchFamily="49" charset="0"/>
              <a:buChar char="o"/>
            </a:pPr>
            <a:r>
              <a:rPr lang="en-US" sz="2000" b="0" i="0" u="none" strike="noStrike" baseline="0" dirty="0">
                <a:latin typeface="Consolas" panose="020B0609020204030204" pitchFamily="49" charset="0"/>
              </a:rPr>
              <a:t>width</a:t>
            </a:r>
            <a:r>
              <a:rPr lang="en-US" sz="2000" b="0" i="0" u="none" strike="noStrike" baseline="0" dirty="0"/>
              <a:t>, </a:t>
            </a:r>
            <a:r>
              <a:rPr lang="en-US" sz="2000" dirty="0">
                <a:latin typeface="Consolas" panose="020B0609020204030204" pitchFamily="49" charset="0"/>
              </a:rPr>
              <a:t>height</a:t>
            </a:r>
            <a:r>
              <a:rPr lang="en-US" sz="2000" dirty="0"/>
              <a:t>, </a:t>
            </a:r>
            <a:r>
              <a:rPr lang="en-US" sz="2000" dirty="0">
                <a:latin typeface="Consolas" panose="020B0609020204030204" pitchFamily="49" charset="0"/>
              </a:rPr>
              <a:t>channels</a:t>
            </a:r>
            <a:r>
              <a:rPr lang="en-US" sz="2000" dirty="0"/>
              <a:t>: image sizes </a:t>
            </a:r>
            <a:r>
              <a:rPr lang="en-US" sz="2000" b="0" i="0" u="none" strike="noStrike" baseline="0" dirty="0"/>
              <a:t>(</a:t>
            </a:r>
            <a:r>
              <a:rPr lang="en-US" sz="2000" b="0" i="0" u="none" strike="noStrike" baseline="0" dirty="0">
                <a:latin typeface="Consolas" panose="020B0609020204030204" pitchFamily="49" charset="0"/>
              </a:rPr>
              <a:t>int</a:t>
            </a:r>
            <a:r>
              <a:rPr lang="en-US" sz="2000" b="0" i="0" u="none" strike="noStrike" baseline="0" dirty="0"/>
              <a:t>).</a:t>
            </a:r>
          </a:p>
          <a:p>
            <a:pPr marL="914400" lvl="1" indent="-457200">
              <a:spcAft>
                <a:spcPts val="1200"/>
              </a:spcAft>
              <a:buFont typeface="Courier New" panose="02070309020205020404" pitchFamily="49" charset="0"/>
              <a:buChar char="o"/>
            </a:pPr>
            <a:r>
              <a:rPr lang="en-US" sz="2000" b="0" i="0" u="none" strike="noStrike" baseline="0" dirty="0">
                <a:latin typeface="Consolas" panose="020B0609020204030204" pitchFamily="49" charset="0"/>
              </a:rPr>
              <a:t>data</a:t>
            </a:r>
            <a:r>
              <a:rPr lang="en-US" sz="2000" b="0" i="0" u="none" strike="noStrike" baseline="0" dirty="0"/>
              <a:t>: array containing</a:t>
            </a:r>
            <a:r>
              <a:rPr lang="en-US" sz="2000" b="0" i="0" u="none" strike="noStrike" dirty="0"/>
              <a:t> </a:t>
            </a:r>
            <a:r>
              <a:rPr lang="en-US" sz="2000" b="0" i="0" u="none" strike="noStrike" baseline="0" dirty="0"/>
              <a:t>multi-channel</a:t>
            </a:r>
            <a:r>
              <a:rPr lang="en-US" sz="2000" b="0" i="0" u="none" strike="noStrike" dirty="0"/>
              <a:t> image data </a:t>
            </a:r>
            <a:r>
              <a:rPr lang="en-US" sz="2000" b="0" i="0" u="none" strike="noStrike" baseline="0" dirty="0"/>
              <a:t>(</a:t>
            </a:r>
            <a:r>
              <a:rPr lang="en-US" sz="2000" b="0" i="0" u="none" strike="noStrike" baseline="0" dirty="0">
                <a:latin typeface="Consolas" panose="020B0609020204030204" pitchFamily="49" charset="0"/>
              </a:rPr>
              <a:t>uint8_t</a:t>
            </a:r>
            <a:r>
              <a:rPr lang="en-US" sz="2000" b="0" i="0" u="none" strike="noStrike" baseline="0" dirty="0"/>
              <a:t>).</a:t>
            </a:r>
          </a:p>
          <a:p>
            <a:pPr marL="914400" lvl="1" indent="-457200">
              <a:spcAft>
                <a:spcPts val="1200"/>
              </a:spcAft>
              <a:buFont typeface="Courier New" panose="02070309020205020404" pitchFamily="49" charset="0"/>
              <a:buChar char="o"/>
            </a:pPr>
            <a:r>
              <a:rPr lang="it-IT" sz="2000" b="0" dirty="0" err="1">
                <a:solidFill>
                  <a:srgbClr val="222222"/>
                </a:solidFill>
                <a:effectLst/>
                <a:latin typeface="Consolas" panose="020B0609020204030204" pitchFamily="49" charset="0"/>
              </a:rPr>
              <a:t>is_SoA</a:t>
            </a:r>
            <a:r>
              <a:rPr lang="it-IT" sz="2000" dirty="0">
                <a:solidFill>
                  <a:srgbClr val="000000"/>
                </a:solidFill>
              </a:rPr>
              <a:t>: image </a:t>
            </a:r>
            <a:r>
              <a:rPr lang="it-IT" sz="2000" dirty="0" err="1">
                <a:solidFill>
                  <a:srgbClr val="000000"/>
                </a:solidFill>
              </a:rPr>
              <a:t>architecture</a:t>
            </a:r>
            <a:r>
              <a:rPr lang="en-US" sz="2000" dirty="0"/>
              <a:t> (</a:t>
            </a:r>
            <a:r>
              <a:rPr lang="en-US" sz="2000" dirty="0">
                <a:latin typeface="Consolas" panose="020B0609020204030204" pitchFamily="49" charset="0"/>
              </a:rPr>
              <a:t>bool</a:t>
            </a:r>
            <a:r>
              <a:rPr lang="en-US" sz="2000" dirty="0"/>
              <a:t>).</a:t>
            </a:r>
            <a:endParaRPr lang="en-US" sz="2000" b="0" i="0" u="none" strike="noStrike" baseline="0" dirty="0"/>
          </a:p>
          <a:p>
            <a:pPr marL="457200" indent="-457200">
              <a:spcAft>
                <a:spcPts val="1200"/>
              </a:spcAft>
              <a:buFont typeface="Arial" panose="020B0604020202020204" pitchFamily="34" charset="0"/>
              <a:buChar char="•"/>
            </a:pPr>
            <a:r>
              <a:rPr lang="en-US" sz="2000" dirty="0">
                <a:latin typeface="Consolas" panose="020B0609020204030204" pitchFamily="49" charset="0"/>
              </a:rPr>
              <a:t>Kernel</a:t>
            </a:r>
            <a:r>
              <a:rPr lang="en-US" sz="2000" dirty="0"/>
              <a:t>: class </a:t>
            </a:r>
            <a:r>
              <a:rPr lang="it-IT" sz="2000" dirty="0" err="1"/>
              <a:t>representing</a:t>
            </a:r>
            <a:r>
              <a:rPr lang="it-IT" sz="2000" dirty="0"/>
              <a:t> a </a:t>
            </a:r>
            <a:r>
              <a:rPr lang="it-IT" sz="2000" dirty="0" err="1"/>
              <a:t>two-dimensional</a:t>
            </a:r>
            <a:r>
              <a:rPr lang="it-IT" sz="2000" dirty="0"/>
              <a:t> kernel.</a:t>
            </a:r>
          </a:p>
          <a:p>
            <a:pPr marL="914400" lvl="1" indent="-457200">
              <a:spcAft>
                <a:spcPts val="1200"/>
              </a:spcAft>
              <a:buFont typeface="Courier New" panose="02070309020205020404" pitchFamily="49" charset="0"/>
              <a:buChar char="o"/>
            </a:pPr>
            <a:r>
              <a:rPr lang="en-US" sz="2000" dirty="0">
                <a:latin typeface="Consolas" panose="020B0609020204030204" pitchFamily="49" charset="0"/>
              </a:rPr>
              <a:t>width</a:t>
            </a:r>
            <a:r>
              <a:rPr lang="en-US" sz="2000" dirty="0"/>
              <a:t>, </a:t>
            </a:r>
            <a:r>
              <a:rPr lang="en-US" sz="2000" dirty="0">
                <a:latin typeface="Consolas" panose="020B0609020204030204" pitchFamily="49" charset="0"/>
              </a:rPr>
              <a:t>height</a:t>
            </a:r>
            <a:r>
              <a:rPr lang="en-US" sz="2000" dirty="0"/>
              <a:t>: kernel sizes (</a:t>
            </a:r>
            <a:r>
              <a:rPr lang="en-US" sz="2000" dirty="0">
                <a:latin typeface="Consolas" panose="020B0609020204030204" pitchFamily="49" charset="0"/>
              </a:rPr>
              <a:t>int</a:t>
            </a:r>
            <a:r>
              <a:rPr lang="en-US" sz="2000" dirty="0"/>
              <a:t>).</a:t>
            </a:r>
          </a:p>
          <a:p>
            <a:pPr marL="914400" lvl="1" indent="-457200">
              <a:spcAft>
                <a:spcPts val="1200"/>
              </a:spcAft>
              <a:buFont typeface="Courier New" panose="02070309020205020404" pitchFamily="49" charset="0"/>
              <a:buChar char="o"/>
            </a:pPr>
            <a:r>
              <a:rPr lang="en-US" sz="2000" dirty="0">
                <a:latin typeface="Consolas" panose="020B0609020204030204" pitchFamily="49" charset="0"/>
              </a:rPr>
              <a:t>data</a:t>
            </a:r>
            <a:r>
              <a:rPr lang="en-US" sz="2000" dirty="0"/>
              <a:t>: array containing kernel data (</a:t>
            </a:r>
            <a:r>
              <a:rPr lang="en-US" sz="2000" dirty="0">
                <a:latin typeface="Consolas" panose="020B0609020204030204" pitchFamily="49" charset="0"/>
              </a:rPr>
              <a:t>uint8_t</a:t>
            </a:r>
            <a:r>
              <a:rPr lang="en-US" sz="2000" dirty="0"/>
              <a:t>).</a:t>
            </a:r>
          </a:p>
        </p:txBody>
      </p:sp>
    </p:spTree>
    <p:extLst>
      <p:ext uri="{BB962C8B-B14F-4D97-AF65-F5344CB8AC3E}">
        <p14:creationId xmlns:p14="http://schemas.microsoft.com/office/powerpoint/2010/main" val="36288402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8">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magine 1"/>
          <p:cNvPicPr>
            <a:picLocks noChangeAspect="1"/>
          </p:cNvPicPr>
          <p:nvPr/>
        </p:nvPicPr>
        <p:blipFill>
          <a:blip r:embed="rId3"/>
          <a:stretch>
            <a:fillRect/>
          </a:stretch>
        </p:blipFill>
        <p:spPr>
          <a:xfrm>
            <a:off x="0" y="-17145"/>
            <a:ext cx="9170670" cy="6875145"/>
          </a:xfrm>
          <a:prstGeom prst="rect">
            <a:avLst/>
          </a:prstGeom>
        </p:spPr>
      </p:pic>
      <p:sp>
        <p:nvSpPr>
          <p:cNvPr id="12" name="Rettangolo 11"/>
          <p:cNvSpPr/>
          <p:nvPr/>
        </p:nvSpPr>
        <p:spPr>
          <a:xfrm>
            <a:off x="8255000" y="6366466"/>
            <a:ext cx="280763" cy="501650"/>
          </a:xfrm>
          <a:prstGeom prst="rect">
            <a:avLst/>
          </a:prstGeom>
          <a:solidFill>
            <a:srgbClr val="003053"/>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solidFill>
                <a:srgbClr val="003257"/>
              </a:solidFill>
            </a:endParaRPr>
          </a:p>
        </p:txBody>
      </p:sp>
      <p:sp>
        <p:nvSpPr>
          <p:cNvPr id="11" name="Segnaposto numero diapositiva 10"/>
          <p:cNvSpPr>
            <a:spLocks noGrp="1"/>
          </p:cNvSpPr>
          <p:nvPr>
            <p:ph type="sldNum" sz="quarter" idx="12"/>
          </p:nvPr>
        </p:nvSpPr>
        <p:spPr>
          <a:xfrm>
            <a:off x="6402163" y="6356350"/>
            <a:ext cx="2133600" cy="365125"/>
          </a:xfrm>
        </p:spPr>
        <p:txBody>
          <a:bodyPr/>
          <a:lstStyle/>
          <a:p>
            <a:r>
              <a:rPr lang="it-IT" b="1" dirty="0">
                <a:solidFill>
                  <a:schemeClr val="bg1"/>
                </a:solidFill>
                <a:latin typeface="Arial"/>
                <a:cs typeface="Arial"/>
              </a:rPr>
              <a:t>8</a:t>
            </a:r>
          </a:p>
        </p:txBody>
      </p:sp>
      <p:sp>
        <p:nvSpPr>
          <p:cNvPr id="10" name="CasellaDiTesto 9"/>
          <p:cNvSpPr txBox="1"/>
          <p:nvPr/>
        </p:nvSpPr>
        <p:spPr>
          <a:xfrm>
            <a:off x="6864465" y="136525"/>
            <a:ext cx="1829348" cy="338554"/>
          </a:xfrm>
          <a:prstGeom prst="rect">
            <a:avLst/>
          </a:prstGeom>
          <a:noFill/>
        </p:spPr>
        <p:txBody>
          <a:bodyPr wrap="none" rtlCol="0">
            <a:spAutoFit/>
          </a:bodyPr>
          <a:lstStyle/>
          <a:p>
            <a:pPr algn="r"/>
            <a:r>
              <a:rPr lang="it-IT" sz="800" b="1" dirty="0">
                <a:solidFill>
                  <a:schemeClr val="bg1"/>
                </a:solidFill>
                <a:latin typeface="Arial"/>
                <a:cs typeface="Arial"/>
              </a:rPr>
              <a:t>K-</a:t>
            </a:r>
            <a:r>
              <a:rPr lang="it-IT" sz="800" b="1" dirty="0" err="1">
                <a:solidFill>
                  <a:schemeClr val="bg1"/>
                </a:solidFill>
                <a:latin typeface="Arial"/>
                <a:cs typeface="Arial"/>
              </a:rPr>
              <a:t>Means</a:t>
            </a:r>
            <a:r>
              <a:rPr lang="it-IT" sz="800" b="1" dirty="0">
                <a:solidFill>
                  <a:schemeClr val="bg1"/>
                </a:solidFill>
                <a:latin typeface="Arial"/>
                <a:cs typeface="Arial"/>
              </a:rPr>
              <a:t> Clustering with </a:t>
            </a:r>
            <a:r>
              <a:rPr lang="it-IT" sz="800" b="1" dirty="0" err="1">
                <a:solidFill>
                  <a:schemeClr val="bg1"/>
                </a:solidFill>
                <a:latin typeface="Arial"/>
                <a:cs typeface="Arial"/>
              </a:rPr>
              <a:t>OpenMP</a:t>
            </a:r>
            <a:endParaRPr lang="it-IT" sz="800" b="1" dirty="0">
              <a:solidFill>
                <a:schemeClr val="bg1"/>
              </a:solidFill>
              <a:latin typeface="Arial"/>
              <a:cs typeface="Arial"/>
            </a:endParaRPr>
          </a:p>
          <a:p>
            <a:pPr algn="r"/>
            <a:r>
              <a:rPr lang="it-IT" sz="800" dirty="0" err="1">
                <a:solidFill>
                  <a:schemeClr val="bg1"/>
                </a:solidFill>
                <a:latin typeface="Arial"/>
                <a:cs typeface="Arial"/>
              </a:rPr>
              <a:t>Implementation</a:t>
            </a:r>
            <a:endParaRPr lang="it-IT" sz="800" dirty="0">
              <a:solidFill>
                <a:schemeClr val="bg1"/>
              </a:solidFill>
              <a:latin typeface="Arial"/>
              <a:cs typeface="Arial"/>
            </a:endParaRPr>
          </a:p>
        </p:txBody>
      </p:sp>
      <p:sp>
        <p:nvSpPr>
          <p:cNvPr id="19" name="CasellaDiTesto 18">
            <a:extLst>
              <a:ext uri="{FF2B5EF4-FFF2-40B4-BE49-F238E27FC236}">
                <a16:creationId xmlns:a16="http://schemas.microsoft.com/office/drawing/2014/main" id="{9019F25A-189B-4E4E-BCF0-0BE0E0331040}"/>
              </a:ext>
            </a:extLst>
          </p:cNvPr>
          <p:cNvSpPr txBox="1"/>
          <p:nvPr/>
        </p:nvSpPr>
        <p:spPr>
          <a:xfrm>
            <a:off x="1025081" y="1116955"/>
            <a:ext cx="7498809" cy="2862322"/>
          </a:xfrm>
          <a:prstGeom prst="rect">
            <a:avLst/>
          </a:prstGeom>
          <a:noFill/>
        </p:spPr>
        <p:txBody>
          <a:bodyPr wrap="square">
            <a:spAutoFit/>
          </a:bodyPr>
          <a:lstStyle/>
          <a:p>
            <a:r>
              <a:rPr lang="en-US" sz="1200" b="0" dirty="0">
                <a:solidFill>
                  <a:srgbClr val="008000"/>
                </a:solidFill>
                <a:effectLst/>
                <a:latin typeface="Consolas" panose="020B0609020204030204" pitchFamily="49" charset="0"/>
              </a:rPr>
              <a:t>// Image in multi-channel space.</a:t>
            </a:r>
            <a:endParaRPr lang="en-US" sz="1200" b="0" dirty="0">
              <a:solidFill>
                <a:srgbClr val="000000"/>
              </a:solidFill>
              <a:effectLst/>
              <a:latin typeface="Consolas" panose="020B0609020204030204" pitchFamily="49" charset="0"/>
            </a:endParaRPr>
          </a:p>
          <a:p>
            <a:r>
              <a:rPr lang="en-US" sz="1200" b="0" dirty="0">
                <a:solidFill>
                  <a:srgbClr val="0000FF"/>
                </a:solidFill>
                <a:effectLst/>
                <a:latin typeface="Consolas" panose="020B0609020204030204" pitchFamily="49" charset="0"/>
              </a:rPr>
              <a:t>class</a:t>
            </a:r>
            <a:r>
              <a:rPr lang="en-US" sz="1200" b="0" dirty="0">
                <a:solidFill>
                  <a:srgbClr val="000000"/>
                </a:solidFill>
                <a:effectLst/>
                <a:latin typeface="Consolas" panose="020B0609020204030204" pitchFamily="49" charset="0"/>
              </a:rPr>
              <a:t> </a:t>
            </a:r>
            <a:r>
              <a:rPr lang="en-US" sz="1200" b="0" dirty="0">
                <a:solidFill>
                  <a:srgbClr val="267F99"/>
                </a:solidFill>
                <a:effectLst/>
                <a:latin typeface="Consolas" panose="020B0609020204030204" pitchFamily="49" charset="0"/>
              </a:rPr>
              <a:t>Image</a:t>
            </a:r>
            <a:r>
              <a:rPr lang="en-US" sz="1200" b="0" dirty="0">
                <a:solidFill>
                  <a:srgbClr val="000000"/>
                </a:solidFill>
                <a:effectLst/>
                <a:latin typeface="Consolas" panose="020B0609020204030204" pitchFamily="49" charset="0"/>
              </a:rPr>
              <a:t> </a:t>
            </a:r>
            <a:r>
              <a:rPr lang="en-US" sz="1200" b="0" dirty="0">
                <a:solidFill>
                  <a:srgbClr val="222222"/>
                </a:solidFill>
                <a:effectLst/>
                <a:latin typeface="Consolas" panose="020B0609020204030204" pitchFamily="49" charset="0"/>
              </a:rPr>
              <a:t>{</a:t>
            </a:r>
          </a:p>
          <a:p>
            <a:r>
              <a:rPr lang="it-IT" sz="1200" dirty="0">
                <a:solidFill>
                  <a:srgbClr val="0000FF"/>
                </a:solidFill>
                <a:latin typeface="Consolas" panose="020B0609020204030204" pitchFamily="49" charset="0"/>
              </a:rPr>
              <a:t>	private:</a:t>
            </a:r>
            <a:endParaRPr lang="it-IT" sz="1200" dirty="0">
              <a:solidFill>
                <a:srgbClr val="000000"/>
              </a:solidFill>
              <a:latin typeface="Consolas" panose="020B0609020204030204" pitchFamily="49" charset="0"/>
            </a:endParaRPr>
          </a:p>
          <a:p>
            <a:r>
              <a:rPr lang="it-IT" sz="1200" dirty="0">
                <a:solidFill>
                  <a:srgbClr val="008000"/>
                </a:solidFill>
                <a:latin typeface="Consolas" panose="020B0609020204030204" pitchFamily="49" charset="0"/>
              </a:rPr>
              <a:t>     		</a:t>
            </a:r>
            <a:r>
              <a:rPr lang="it-IT" sz="1200" dirty="0" err="1">
                <a:solidFill>
                  <a:srgbClr val="0000FF"/>
                </a:solidFill>
                <a:latin typeface="Consolas" panose="020B0609020204030204" pitchFamily="49" charset="0"/>
              </a:rPr>
              <a:t>int</a:t>
            </a:r>
            <a:r>
              <a:rPr lang="it-IT" sz="1200" dirty="0">
                <a:solidFill>
                  <a:srgbClr val="000000"/>
                </a:solidFill>
                <a:latin typeface="Consolas" panose="020B0609020204030204" pitchFamily="49" charset="0"/>
              </a:rPr>
              <a:t> </a:t>
            </a:r>
            <a:r>
              <a:rPr lang="it-IT" sz="1200" dirty="0" err="1">
                <a:solidFill>
                  <a:srgbClr val="000000"/>
                </a:solidFill>
                <a:latin typeface="Consolas" panose="020B0609020204030204" pitchFamily="49" charset="0"/>
              </a:rPr>
              <a:t>width</a:t>
            </a:r>
            <a:r>
              <a:rPr lang="it-IT" sz="1200" dirty="0">
                <a:solidFill>
                  <a:srgbClr val="000000"/>
                </a:solidFill>
                <a:latin typeface="Consolas" panose="020B0609020204030204" pitchFamily="49" charset="0"/>
              </a:rPr>
              <a:t> = </a:t>
            </a:r>
            <a:r>
              <a:rPr lang="it-IT" sz="1200" dirty="0">
                <a:solidFill>
                  <a:srgbClr val="098658"/>
                </a:solidFill>
                <a:latin typeface="Consolas" panose="020B0609020204030204" pitchFamily="49" charset="0"/>
              </a:rPr>
              <a:t>0</a:t>
            </a:r>
            <a:r>
              <a:rPr lang="it-IT" sz="1200" dirty="0">
                <a:solidFill>
                  <a:srgbClr val="000000"/>
                </a:solidFill>
                <a:latin typeface="Consolas" panose="020B0609020204030204" pitchFamily="49" charset="0"/>
              </a:rPr>
              <a:t>, </a:t>
            </a:r>
            <a:r>
              <a:rPr lang="it-IT" sz="1200" dirty="0" err="1">
                <a:solidFill>
                  <a:srgbClr val="000000"/>
                </a:solidFill>
                <a:latin typeface="Consolas" panose="020B0609020204030204" pitchFamily="49" charset="0"/>
              </a:rPr>
              <a:t>height</a:t>
            </a:r>
            <a:r>
              <a:rPr lang="it-IT" sz="1200" dirty="0">
                <a:solidFill>
                  <a:srgbClr val="000000"/>
                </a:solidFill>
                <a:latin typeface="Consolas" panose="020B0609020204030204" pitchFamily="49" charset="0"/>
              </a:rPr>
              <a:t> = </a:t>
            </a:r>
            <a:r>
              <a:rPr lang="it-IT" sz="1200" dirty="0">
                <a:solidFill>
                  <a:srgbClr val="098658"/>
                </a:solidFill>
                <a:latin typeface="Consolas" panose="020B0609020204030204" pitchFamily="49" charset="0"/>
              </a:rPr>
              <a:t>0</a:t>
            </a:r>
            <a:r>
              <a:rPr lang="it-IT" sz="1200" dirty="0">
                <a:solidFill>
                  <a:srgbClr val="000000"/>
                </a:solidFill>
                <a:latin typeface="Consolas" panose="020B0609020204030204" pitchFamily="49" charset="0"/>
              </a:rPr>
              <a:t>, </a:t>
            </a:r>
            <a:r>
              <a:rPr lang="it-IT" sz="1200" dirty="0" err="1">
                <a:solidFill>
                  <a:srgbClr val="000000"/>
                </a:solidFill>
                <a:latin typeface="Consolas" panose="020B0609020204030204" pitchFamily="49" charset="0"/>
              </a:rPr>
              <a:t>channels</a:t>
            </a:r>
            <a:r>
              <a:rPr lang="it-IT" sz="1200" dirty="0">
                <a:solidFill>
                  <a:srgbClr val="000000"/>
                </a:solidFill>
                <a:latin typeface="Consolas" panose="020B0609020204030204" pitchFamily="49" charset="0"/>
              </a:rPr>
              <a:t> = </a:t>
            </a:r>
            <a:r>
              <a:rPr lang="it-IT" sz="1200" dirty="0">
                <a:solidFill>
                  <a:srgbClr val="098658"/>
                </a:solidFill>
                <a:latin typeface="Consolas" panose="020B0609020204030204" pitchFamily="49" charset="0"/>
              </a:rPr>
              <a:t>0</a:t>
            </a:r>
            <a:r>
              <a:rPr lang="it-IT" sz="1200" dirty="0">
                <a:solidFill>
                  <a:srgbClr val="000000"/>
                </a:solidFill>
                <a:latin typeface="Consolas" panose="020B0609020204030204" pitchFamily="49" charset="0"/>
              </a:rPr>
              <a:t>;</a:t>
            </a:r>
            <a:r>
              <a:rPr lang="it-IT" sz="1200" dirty="0">
                <a:solidFill>
                  <a:srgbClr val="008000"/>
                </a:solidFill>
                <a:latin typeface="Consolas" panose="020B0609020204030204" pitchFamily="49" charset="0"/>
              </a:rPr>
              <a:t> // Image </a:t>
            </a:r>
            <a:r>
              <a:rPr lang="it-IT" sz="1200" dirty="0" err="1">
                <a:solidFill>
                  <a:srgbClr val="008000"/>
                </a:solidFill>
                <a:latin typeface="Consolas" panose="020B0609020204030204" pitchFamily="49" charset="0"/>
              </a:rPr>
              <a:t>dimensions</a:t>
            </a:r>
            <a:r>
              <a:rPr lang="it-IT" sz="1200" dirty="0">
                <a:solidFill>
                  <a:srgbClr val="008000"/>
                </a:solidFill>
                <a:latin typeface="Consolas" panose="020B0609020204030204" pitchFamily="49" charset="0"/>
              </a:rPr>
              <a:t>.</a:t>
            </a:r>
            <a:endParaRPr lang="it-IT" sz="1200" dirty="0">
              <a:solidFill>
                <a:srgbClr val="000000"/>
              </a:solidFill>
              <a:latin typeface="Consolas" panose="020B0609020204030204" pitchFamily="49" charset="0"/>
            </a:endParaRPr>
          </a:p>
          <a:p>
            <a:r>
              <a:rPr lang="it-IT" sz="1200" dirty="0">
                <a:solidFill>
                  <a:srgbClr val="008000"/>
                </a:solidFill>
                <a:latin typeface="Consolas" panose="020B0609020204030204" pitchFamily="49" charset="0"/>
              </a:rPr>
              <a:t>     		</a:t>
            </a:r>
            <a:r>
              <a:rPr lang="it-IT" sz="1200" dirty="0">
                <a:solidFill>
                  <a:srgbClr val="0000FF"/>
                </a:solidFill>
                <a:latin typeface="Consolas" panose="020B0609020204030204" pitchFamily="49" charset="0"/>
              </a:rPr>
              <a:t>float</a:t>
            </a:r>
            <a:r>
              <a:rPr lang="it-IT" sz="1200" dirty="0">
                <a:solidFill>
                  <a:srgbClr val="000000"/>
                </a:solidFill>
                <a:latin typeface="Consolas" panose="020B0609020204030204" pitchFamily="49" charset="0"/>
              </a:rPr>
              <a:t> *data = </a:t>
            </a:r>
            <a:r>
              <a:rPr lang="it-IT" sz="1200" dirty="0">
                <a:solidFill>
                  <a:srgbClr val="0000FF"/>
                </a:solidFill>
                <a:latin typeface="Consolas" panose="020B0609020204030204" pitchFamily="49" charset="0"/>
              </a:rPr>
              <a:t>NULL</a:t>
            </a:r>
            <a:r>
              <a:rPr lang="it-IT" sz="1200" dirty="0">
                <a:solidFill>
                  <a:srgbClr val="000000"/>
                </a:solidFill>
                <a:latin typeface="Consolas" panose="020B0609020204030204" pitchFamily="49" charset="0"/>
              </a:rPr>
              <a:t>;</a:t>
            </a:r>
            <a:r>
              <a:rPr lang="it-IT" sz="1200" dirty="0">
                <a:solidFill>
                  <a:srgbClr val="008000"/>
                </a:solidFill>
                <a:latin typeface="Consolas" panose="020B0609020204030204" pitchFamily="49" charset="0"/>
              </a:rPr>
              <a:t> // Kernel data.</a:t>
            </a:r>
          </a:p>
          <a:p>
            <a:r>
              <a:rPr lang="it-IT" sz="1200" dirty="0">
                <a:solidFill>
                  <a:srgbClr val="008000"/>
                </a:solidFill>
                <a:latin typeface="Consolas" panose="020B0609020204030204" pitchFamily="49" charset="0"/>
              </a:rPr>
              <a:t>		</a:t>
            </a:r>
            <a:r>
              <a:rPr lang="it-IT" sz="1200" dirty="0" err="1">
                <a:solidFill>
                  <a:srgbClr val="0000FF"/>
                </a:solidFill>
                <a:latin typeface="Consolas" panose="020B0609020204030204" pitchFamily="49" charset="0"/>
              </a:rPr>
              <a:t>bool</a:t>
            </a:r>
            <a:r>
              <a:rPr lang="it-IT" sz="1200" dirty="0">
                <a:solidFill>
                  <a:srgbClr val="000000"/>
                </a:solidFill>
                <a:latin typeface="Consolas" panose="020B0609020204030204" pitchFamily="49" charset="0"/>
              </a:rPr>
              <a:t> </a:t>
            </a:r>
            <a:r>
              <a:rPr lang="it-IT" sz="1200" dirty="0" err="1">
                <a:solidFill>
                  <a:srgbClr val="000000"/>
                </a:solidFill>
                <a:latin typeface="Consolas" panose="020B0609020204030204" pitchFamily="49" charset="0"/>
              </a:rPr>
              <a:t>is_SoA</a:t>
            </a:r>
            <a:r>
              <a:rPr lang="it-IT" sz="1200" dirty="0">
                <a:solidFill>
                  <a:srgbClr val="000000"/>
                </a:solidFill>
                <a:latin typeface="Consolas" panose="020B0609020204030204" pitchFamily="49" charset="0"/>
              </a:rPr>
              <a:t> = </a:t>
            </a:r>
            <a:r>
              <a:rPr lang="it-IT" sz="1200" dirty="0">
                <a:solidFill>
                  <a:srgbClr val="0000FF"/>
                </a:solidFill>
                <a:latin typeface="Consolas" panose="020B0609020204030204" pitchFamily="49" charset="0"/>
              </a:rPr>
              <a:t>false</a:t>
            </a:r>
            <a:r>
              <a:rPr lang="it-IT" sz="1200" dirty="0">
                <a:solidFill>
                  <a:srgbClr val="000000"/>
                </a:solidFill>
                <a:latin typeface="Consolas" panose="020B0609020204030204" pitchFamily="49" charset="0"/>
              </a:rPr>
              <a:t>;</a:t>
            </a:r>
            <a:r>
              <a:rPr lang="it-IT" sz="1200" dirty="0">
                <a:solidFill>
                  <a:srgbClr val="008000"/>
                </a:solidFill>
                <a:latin typeface="Consolas" panose="020B0609020204030204" pitchFamily="49" charset="0"/>
              </a:rPr>
              <a:t> // </a:t>
            </a:r>
            <a:r>
              <a:rPr lang="it-IT" sz="1200" dirty="0" err="1">
                <a:solidFill>
                  <a:srgbClr val="008000"/>
                </a:solidFill>
                <a:latin typeface="Consolas" panose="020B0609020204030204" pitchFamily="49" charset="0"/>
              </a:rPr>
              <a:t>SoA</a:t>
            </a:r>
            <a:r>
              <a:rPr lang="it-IT" sz="1200" dirty="0">
                <a:solidFill>
                  <a:srgbClr val="008000"/>
                </a:solidFill>
                <a:latin typeface="Consolas" panose="020B0609020204030204" pitchFamily="49" charset="0"/>
              </a:rPr>
              <a:t> flag.</a:t>
            </a:r>
          </a:p>
          <a:p>
            <a:r>
              <a:rPr lang="it-IT" sz="1200" dirty="0">
                <a:solidFill>
                  <a:srgbClr val="008000"/>
                </a:solidFill>
                <a:latin typeface="Consolas" panose="020B0609020204030204" pitchFamily="49" charset="0"/>
              </a:rPr>
              <a:t>	</a:t>
            </a:r>
            <a:r>
              <a:rPr lang="it-IT" sz="1200" dirty="0">
                <a:solidFill>
                  <a:srgbClr val="0000FF"/>
                </a:solidFill>
                <a:latin typeface="Consolas" panose="020B0609020204030204" pitchFamily="49" charset="0"/>
              </a:rPr>
              <a:t>public:</a:t>
            </a:r>
            <a:endParaRPr lang="it-IT" sz="1200" dirty="0">
              <a:solidFill>
                <a:srgbClr val="000000"/>
              </a:solidFill>
              <a:latin typeface="Consolas" panose="020B0609020204030204" pitchFamily="49" charset="0"/>
            </a:endParaRPr>
          </a:p>
          <a:p>
            <a:r>
              <a:rPr lang="it-IT" sz="1200" dirty="0">
                <a:solidFill>
                  <a:srgbClr val="000000"/>
                </a:solidFill>
                <a:latin typeface="Consolas" panose="020B0609020204030204" pitchFamily="49" charset="0"/>
              </a:rPr>
              <a:t>		Image(</a:t>
            </a:r>
            <a:r>
              <a:rPr lang="it-IT" sz="1200" dirty="0" err="1">
                <a:solidFill>
                  <a:srgbClr val="0000FF"/>
                </a:solidFill>
                <a:latin typeface="Consolas" panose="020B0609020204030204" pitchFamily="49" charset="0"/>
              </a:rPr>
              <a:t>const</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char</a:t>
            </a:r>
            <a:r>
              <a:rPr lang="it-IT" sz="1200" dirty="0">
                <a:solidFill>
                  <a:srgbClr val="0000FF"/>
                </a:solidFill>
                <a:latin typeface="Consolas" panose="020B0609020204030204" pitchFamily="49" charset="0"/>
              </a:rPr>
              <a:t>*</a:t>
            </a:r>
            <a:r>
              <a:rPr lang="it-IT" sz="1200" dirty="0">
                <a:solidFill>
                  <a:srgbClr val="000000"/>
                </a:solidFill>
                <a:latin typeface="Consolas" panose="020B0609020204030204" pitchFamily="49" charset="0"/>
              </a:rPr>
              <a:t> </a:t>
            </a:r>
            <a:r>
              <a:rPr lang="it-IT" sz="1200" dirty="0" err="1">
                <a:solidFill>
                  <a:srgbClr val="808080"/>
                </a:solidFill>
                <a:latin typeface="Consolas" panose="020B0609020204030204" pitchFamily="49" charset="0"/>
              </a:rPr>
              <a:t>filename</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const</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int</a:t>
            </a:r>
            <a:r>
              <a:rPr lang="it-IT" sz="1200" dirty="0">
                <a:solidFill>
                  <a:srgbClr val="000000"/>
                </a:solidFill>
                <a:latin typeface="Consolas" panose="020B0609020204030204" pitchFamily="49" charset="0"/>
              </a:rPr>
              <a:t> </a:t>
            </a:r>
            <a:r>
              <a:rPr lang="it-IT" sz="1200" dirty="0" err="1">
                <a:solidFill>
                  <a:srgbClr val="808080"/>
                </a:solidFill>
                <a:latin typeface="Consolas" panose="020B0609020204030204" pitchFamily="49" charset="0"/>
              </a:rPr>
              <a:t>channel_force</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const</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bool</a:t>
            </a:r>
            <a:r>
              <a:rPr lang="it-IT" sz="1200" dirty="0">
                <a:solidFill>
                  <a:srgbClr val="000000"/>
                </a:solidFill>
                <a:latin typeface="Consolas" panose="020B0609020204030204" pitchFamily="49" charset="0"/>
              </a:rPr>
              <a:t> </a:t>
            </a:r>
            <a:r>
              <a:rPr lang="it-IT" sz="1200" dirty="0" err="1">
                <a:solidFill>
                  <a:srgbClr val="808080"/>
                </a:solidFill>
                <a:latin typeface="Consolas" panose="020B0609020204030204" pitchFamily="49" charset="0"/>
              </a:rPr>
              <a:t>is_SoA</a:t>
            </a:r>
            <a:r>
              <a:rPr lang="it-IT" sz="1200" dirty="0">
                <a:solidFill>
                  <a:srgbClr val="000000"/>
                </a:solidFill>
                <a:latin typeface="Consolas" panose="020B0609020204030204" pitchFamily="49" charset="0"/>
              </a:rPr>
              <a:t>);</a:t>
            </a:r>
          </a:p>
          <a:p>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bool</a:t>
            </a:r>
            <a:r>
              <a:rPr lang="it-IT" sz="1200" dirty="0">
                <a:solidFill>
                  <a:srgbClr val="000000"/>
                </a:solidFill>
                <a:latin typeface="Consolas" panose="020B0609020204030204" pitchFamily="49" charset="0"/>
              </a:rPr>
              <a:t> </a:t>
            </a:r>
            <a:r>
              <a:rPr lang="it-IT" sz="1200" dirty="0" err="1">
                <a:solidFill>
                  <a:srgbClr val="000000"/>
                </a:solidFill>
                <a:latin typeface="Consolas" panose="020B0609020204030204" pitchFamily="49" charset="0"/>
              </a:rPr>
              <a:t>load_image</a:t>
            </a:r>
            <a:r>
              <a:rPr lang="it-IT" sz="1200" dirty="0">
                <a:solidFill>
                  <a:srgbClr val="000000"/>
                </a:solidFill>
                <a:latin typeface="Consolas" panose="020B0609020204030204" pitchFamily="49" charset="0"/>
              </a:rPr>
              <a:t>(</a:t>
            </a:r>
            <a:r>
              <a:rPr lang="it-IT" sz="1200" dirty="0" err="1">
                <a:solidFill>
                  <a:srgbClr val="0000FF"/>
                </a:solidFill>
                <a:latin typeface="Consolas" panose="020B0609020204030204" pitchFamily="49" charset="0"/>
              </a:rPr>
              <a:t>const</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char</a:t>
            </a:r>
            <a:r>
              <a:rPr lang="it-IT" sz="1200" dirty="0">
                <a:solidFill>
                  <a:srgbClr val="0000FF"/>
                </a:solidFill>
                <a:latin typeface="Consolas" panose="020B0609020204030204" pitchFamily="49" charset="0"/>
              </a:rPr>
              <a:t>*</a:t>
            </a:r>
            <a:r>
              <a:rPr lang="it-IT" sz="1200" dirty="0">
                <a:solidFill>
                  <a:srgbClr val="000000"/>
                </a:solidFill>
                <a:latin typeface="Consolas" panose="020B0609020204030204" pitchFamily="49" charset="0"/>
              </a:rPr>
              <a:t> </a:t>
            </a:r>
            <a:r>
              <a:rPr lang="it-IT" sz="1200" dirty="0" err="1">
                <a:solidFill>
                  <a:srgbClr val="808080"/>
                </a:solidFill>
                <a:latin typeface="Consolas" panose="020B0609020204030204" pitchFamily="49" charset="0"/>
              </a:rPr>
              <a:t>filename</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const</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int</a:t>
            </a:r>
            <a:r>
              <a:rPr lang="it-IT" sz="1200" dirty="0">
                <a:solidFill>
                  <a:srgbClr val="000000"/>
                </a:solidFill>
                <a:latin typeface="Consolas" panose="020B0609020204030204" pitchFamily="49" charset="0"/>
              </a:rPr>
              <a:t> </a:t>
            </a:r>
            <a:r>
              <a:rPr lang="it-IT" sz="1200" dirty="0" err="1">
                <a:solidFill>
                  <a:srgbClr val="808080"/>
                </a:solidFill>
                <a:latin typeface="Consolas" panose="020B0609020204030204" pitchFamily="49" charset="0"/>
              </a:rPr>
              <a:t>channel_force</a:t>
            </a:r>
            <a:r>
              <a:rPr lang="it-IT" sz="1200" dirty="0">
                <a:solidFill>
                  <a:srgbClr val="000000"/>
                </a:solidFill>
                <a:latin typeface="Consolas" panose="020B0609020204030204" pitchFamily="49" charset="0"/>
              </a:rPr>
              <a:t>);</a:t>
            </a:r>
          </a:p>
          <a:p>
            <a:r>
              <a:rPr lang="it-IT" sz="1200" dirty="0">
                <a:solidFill>
                  <a:srgbClr val="0000FF"/>
                </a:solidFill>
                <a:latin typeface="Consolas" panose="020B0609020204030204" pitchFamily="49" charset="0"/>
              </a:rPr>
              <a:t>		</a:t>
            </a:r>
            <a:r>
              <a:rPr lang="it-IT" sz="1200" dirty="0" err="1">
                <a:solidFill>
                  <a:srgbClr val="0000FF"/>
                </a:solidFill>
                <a:latin typeface="Consolas" panose="020B0609020204030204" pitchFamily="49" charset="0"/>
              </a:rPr>
              <a:t>void</a:t>
            </a:r>
            <a:r>
              <a:rPr lang="it-IT" sz="1200" dirty="0">
                <a:solidFill>
                  <a:srgbClr val="000000"/>
                </a:solidFill>
                <a:latin typeface="Consolas" panose="020B0609020204030204" pitchFamily="49" charset="0"/>
              </a:rPr>
              <a:t> </a:t>
            </a:r>
            <a:r>
              <a:rPr lang="it-IT" sz="1200" dirty="0" err="1">
                <a:solidFill>
                  <a:srgbClr val="000000"/>
                </a:solidFill>
                <a:latin typeface="Consolas" panose="020B0609020204030204" pitchFamily="49" charset="0"/>
              </a:rPr>
              <a:t>save_image</a:t>
            </a:r>
            <a:r>
              <a:rPr lang="it-IT" sz="1200" dirty="0">
                <a:solidFill>
                  <a:srgbClr val="000000"/>
                </a:solidFill>
                <a:latin typeface="Consolas" panose="020B0609020204030204" pitchFamily="49" charset="0"/>
              </a:rPr>
              <a:t>(</a:t>
            </a:r>
            <a:r>
              <a:rPr lang="it-IT" sz="1200" dirty="0" err="1">
                <a:solidFill>
                  <a:srgbClr val="0000FF"/>
                </a:solidFill>
                <a:latin typeface="Consolas" panose="020B0609020204030204" pitchFamily="49" charset="0"/>
              </a:rPr>
              <a:t>const</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char</a:t>
            </a:r>
            <a:r>
              <a:rPr lang="it-IT" sz="1200" dirty="0">
                <a:solidFill>
                  <a:srgbClr val="0000FF"/>
                </a:solidFill>
                <a:latin typeface="Consolas" panose="020B0609020204030204" pitchFamily="49" charset="0"/>
              </a:rPr>
              <a:t>*</a:t>
            </a:r>
            <a:r>
              <a:rPr lang="it-IT" sz="1200" dirty="0">
                <a:solidFill>
                  <a:srgbClr val="000000"/>
                </a:solidFill>
                <a:latin typeface="Consolas" panose="020B0609020204030204" pitchFamily="49" charset="0"/>
              </a:rPr>
              <a:t> </a:t>
            </a:r>
            <a:r>
              <a:rPr lang="it-IT" sz="1200" dirty="0" err="1">
                <a:solidFill>
                  <a:srgbClr val="808080"/>
                </a:solidFill>
                <a:latin typeface="Consolas" panose="020B0609020204030204" pitchFamily="49" charset="0"/>
              </a:rPr>
              <a:t>filename</a:t>
            </a:r>
            <a:r>
              <a:rPr lang="it-IT" sz="1200" dirty="0">
                <a:solidFill>
                  <a:srgbClr val="000000"/>
                </a:solidFill>
                <a:latin typeface="Consolas" panose="020B0609020204030204" pitchFamily="49" charset="0"/>
              </a:rPr>
              <a:t>);</a:t>
            </a:r>
          </a:p>
          <a:p>
            <a:r>
              <a:rPr lang="it-IT" sz="1200" dirty="0">
                <a:solidFill>
                  <a:srgbClr val="2B91AF"/>
                </a:solidFill>
                <a:latin typeface="Consolas" panose="020B0609020204030204" pitchFamily="49" charset="0"/>
              </a:rPr>
              <a:t>		Image</a:t>
            </a:r>
            <a:r>
              <a:rPr lang="it-IT" sz="1200" dirty="0">
                <a:solidFill>
                  <a:srgbClr val="000000"/>
                </a:solidFill>
                <a:latin typeface="Consolas" panose="020B0609020204030204" pitchFamily="49" charset="0"/>
              </a:rPr>
              <a:t> </a:t>
            </a:r>
            <a:r>
              <a:rPr lang="it-IT" sz="1200" dirty="0" err="1">
                <a:solidFill>
                  <a:srgbClr val="000000"/>
                </a:solidFill>
                <a:latin typeface="Consolas" panose="020B0609020204030204" pitchFamily="49" charset="0"/>
              </a:rPr>
              <a:t>padding</a:t>
            </a:r>
            <a:r>
              <a:rPr lang="it-IT" sz="1200" dirty="0">
                <a:solidFill>
                  <a:srgbClr val="000000"/>
                </a:solidFill>
                <a:latin typeface="Consolas" panose="020B0609020204030204" pitchFamily="49" charset="0"/>
              </a:rPr>
              <a:t>(</a:t>
            </a:r>
            <a:r>
              <a:rPr lang="it-IT" sz="1200" dirty="0" err="1">
                <a:solidFill>
                  <a:srgbClr val="0000FF"/>
                </a:solidFill>
                <a:latin typeface="Consolas" panose="020B0609020204030204" pitchFamily="49" charset="0"/>
              </a:rPr>
              <a:t>const</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int</a:t>
            </a:r>
            <a:r>
              <a:rPr lang="it-IT" sz="1200" dirty="0">
                <a:solidFill>
                  <a:srgbClr val="000000"/>
                </a:solidFill>
                <a:latin typeface="Consolas" panose="020B0609020204030204" pitchFamily="49" charset="0"/>
              </a:rPr>
              <a:t> </a:t>
            </a:r>
            <a:r>
              <a:rPr lang="it-IT" sz="1200" dirty="0" err="1">
                <a:solidFill>
                  <a:srgbClr val="808080"/>
                </a:solidFill>
                <a:latin typeface="Consolas" panose="020B0609020204030204" pitchFamily="49" charset="0"/>
              </a:rPr>
              <a:t>padding_width</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const</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int</a:t>
            </a:r>
            <a:r>
              <a:rPr lang="it-IT" sz="1200" dirty="0">
                <a:solidFill>
                  <a:srgbClr val="000000"/>
                </a:solidFill>
                <a:latin typeface="Consolas" panose="020B0609020204030204" pitchFamily="49" charset="0"/>
              </a:rPr>
              <a:t> </a:t>
            </a:r>
            <a:r>
              <a:rPr lang="it-IT" sz="1200" dirty="0" err="1">
                <a:solidFill>
                  <a:srgbClr val="808080"/>
                </a:solidFill>
                <a:latin typeface="Consolas" panose="020B0609020204030204" pitchFamily="49" charset="0"/>
              </a:rPr>
              <a:t>padding_height</a:t>
            </a:r>
            <a:r>
              <a:rPr lang="it-IT" sz="1200" dirty="0">
                <a:solidFill>
                  <a:srgbClr val="000000"/>
                </a:solidFill>
                <a:latin typeface="Consolas" panose="020B0609020204030204" pitchFamily="49" charset="0"/>
              </a:rPr>
              <a:t>);</a:t>
            </a:r>
          </a:p>
          <a:p>
            <a:r>
              <a:rPr lang="it-IT" sz="1200" dirty="0">
                <a:solidFill>
                  <a:srgbClr val="0000FF"/>
                </a:solidFill>
                <a:latin typeface="Consolas" panose="020B0609020204030204" pitchFamily="49" charset="0"/>
              </a:rPr>
              <a:t>		uint8_t&amp;</a:t>
            </a:r>
            <a:r>
              <a:rPr lang="it-IT" sz="1200" dirty="0">
                <a:solidFill>
                  <a:srgbClr val="000000"/>
                </a:solidFill>
                <a:latin typeface="Consolas" panose="020B0609020204030204" pitchFamily="49" charset="0"/>
              </a:rPr>
              <a:t> </a:t>
            </a:r>
            <a:r>
              <a:rPr lang="it-IT" sz="1200" dirty="0">
                <a:solidFill>
                  <a:srgbClr val="0000FF"/>
                </a:solidFill>
                <a:latin typeface="Consolas" panose="020B0609020204030204" pitchFamily="49" charset="0"/>
              </a:rPr>
              <a:t>operator</a:t>
            </a:r>
            <a:r>
              <a:rPr lang="it-IT" sz="1200" dirty="0">
                <a:solidFill>
                  <a:srgbClr val="000000"/>
                </a:solidFill>
                <a:latin typeface="Consolas" panose="020B0609020204030204" pitchFamily="49" charset="0"/>
              </a:rPr>
              <a:t>()(</a:t>
            </a:r>
            <a:r>
              <a:rPr lang="it-IT" sz="1200" dirty="0" err="1">
                <a:solidFill>
                  <a:srgbClr val="0000FF"/>
                </a:solidFill>
                <a:latin typeface="Consolas" panose="020B0609020204030204" pitchFamily="49" charset="0"/>
              </a:rPr>
              <a:t>const</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int</a:t>
            </a:r>
            <a:r>
              <a:rPr lang="it-IT" sz="1200" dirty="0">
                <a:solidFill>
                  <a:srgbClr val="000000"/>
                </a:solidFill>
                <a:latin typeface="Consolas" panose="020B0609020204030204" pitchFamily="49" charset="0"/>
              </a:rPr>
              <a:t> </a:t>
            </a:r>
            <a:r>
              <a:rPr lang="it-IT" sz="1200" dirty="0">
                <a:solidFill>
                  <a:srgbClr val="808080"/>
                </a:solidFill>
                <a:latin typeface="Consolas" panose="020B0609020204030204" pitchFamily="49" charset="0"/>
              </a:rPr>
              <a:t>col</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const</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int</a:t>
            </a:r>
            <a:r>
              <a:rPr lang="it-IT" sz="1200" dirty="0">
                <a:solidFill>
                  <a:srgbClr val="000000"/>
                </a:solidFill>
                <a:latin typeface="Consolas" panose="020B0609020204030204" pitchFamily="49" charset="0"/>
              </a:rPr>
              <a:t> </a:t>
            </a:r>
            <a:r>
              <a:rPr lang="it-IT" sz="1200" dirty="0" err="1">
                <a:solidFill>
                  <a:srgbClr val="808080"/>
                </a:solidFill>
                <a:latin typeface="Consolas" panose="020B0609020204030204" pitchFamily="49" charset="0"/>
              </a:rPr>
              <a:t>row</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const</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int</a:t>
            </a:r>
            <a:r>
              <a:rPr lang="it-IT" sz="1200" dirty="0">
                <a:solidFill>
                  <a:srgbClr val="000000"/>
                </a:solidFill>
                <a:latin typeface="Consolas" panose="020B0609020204030204" pitchFamily="49" charset="0"/>
              </a:rPr>
              <a:t> </a:t>
            </a:r>
            <a:r>
              <a:rPr lang="it-IT" sz="1200" dirty="0" err="1">
                <a:solidFill>
                  <a:srgbClr val="808080"/>
                </a:solidFill>
                <a:latin typeface="Consolas" panose="020B0609020204030204" pitchFamily="49" charset="0"/>
              </a:rPr>
              <a:t>channel</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const</a:t>
            </a:r>
            <a:r>
              <a:rPr lang="it-IT" sz="1200" dirty="0">
                <a:solidFill>
                  <a:srgbClr val="000000"/>
                </a:solidFill>
                <a:latin typeface="Consolas" panose="020B0609020204030204" pitchFamily="49" charset="0"/>
              </a:rPr>
              <a:t>;</a:t>
            </a:r>
          </a:p>
          <a:p>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bool</a:t>
            </a:r>
            <a:r>
              <a:rPr lang="it-IT" sz="1200" dirty="0">
                <a:solidFill>
                  <a:srgbClr val="000000"/>
                </a:solidFill>
                <a:latin typeface="Consolas" panose="020B0609020204030204" pitchFamily="49" charset="0"/>
              </a:rPr>
              <a:t> </a:t>
            </a:r>
            <a:r>
              <a:rPr lang="it-IT" sz="1200" dirty="0">
                <a:solidFill>
                  <a:srgbClr val="0000FF"/>
                </a:solidFill>
                <a:latin typeface="Consolas" panose="020B0609020204030204" pitchFamily="49" charset="0"/>
              </a:rPr>
              <a:t>operator</a:t>
            </a:r>
            <a:r>
              <a:rPr lang="it-IT" sz="1200" dirty="0">
                <a:solidFill>
                  <a:srgbClr val="000000"/>
                </a:solidFill>
                <a:latin typeface="Consolas" panose="020B0609020204030204" pitchFamily="49" charset="0"/>
              </a:rPr>
              <a:t>==(</a:t>
            </a:r>
            <a:r>
              <a:rPr lang="it-IT" sz="1200" dirty="0" err="1">
                <a:solidFill>
                  <a:srgbClr val="0000FF"/>
                </a:solidFill>
                <a:latin typeface="Consolas" panose="020B0609020204030204" pitchFamily="49" charset="0"/>
              </a:rPr>
              <a:t>const</a:t>
            </a:r>
            <a:r>
              <a:rPr lang="it-IT" sz="1200" dirty="0">
                <a:solidFill>
                  <a:srgbClr val="000000"/>
                </a:solidFill>
                <a:latin typeface="Consolas" panose="020B0609020204030204" pitchFamily="49" charset="0"/>
              </a:rPr>
              <a:t> </a:t>
            </a:r>
            <a:r>
              <a:rPr lang="it-IT" sz="1200" dirty="0">
                <a:solidFill>
                  <a:srgbClr val="2B91AF"/>
                </a:solidFill>
                <a:latin typeface="Consolas" panose="020B0609020204030204" pitchFamily="49" charset="0"/>
              </a:rPr>
              <a:t>Image</a:t>
            </a:r>
            <a:r>
              <a:rPr lang="it-IT" sz="1200" dirty="0">
                <a:solidFill>
                  <a:srgbClr val="0000FF"/>
                </a:solidFill>
                <a:latin typeface="Consolas" panose="020B0609020204030204" pitchFamily="49" charset="0"/>
              </a:rPr>
              <a:t>&amp;</a:t>
            </a:r>
            <a:r>
              <a:rPr lang="it-IT" sz="1200" dirty="0">
                <a:solidFill>
                  <a:srgbClr val="000000"/>
                </a:solidFill>
                <a:latin typeface="Consolas" panose="020B0609020204030204" pitchFamily="49" charset="0"/>
              </a:rPr>
              <a:t> </a:t>
            </a:r>
            <a:r>
              <a:rPr lang="it-IT" sz="1200" dirty="0" err="1">
                <a:solidFill>
                  <a:srgbClr val="808080"/>
                </a:solidFill>
                <a:latin typeface="Consolas" panose="020B0609020204030204" pitchFamily="49" charset="0"/>
              </a:rPr>
              <a:t>other</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const</a:t>
            </a:r>
            <a:r>
              <a:rPr lang="it-IT" sz="1200" dirty="0">
                <a:solidFill>
                  <a:srgbClr val="000000"/>
                </a:solidFill>
                <a:latin typeface="Consolas" panose="020B0609020204030204" pitchFamily="49" charset="0"/>
              </a:rPr>
              <a:t>;</a:t>
            </a:r>
          </a:p>
          <a:p>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void</a:t>
            </a:r>
            <a:r>
              <a:rPr lang="it-IT" sz="1200" dirty="0">
                <a:solidFill>
                  <a:srgbClr val="000000"/>
                </a:solidFill>
                <a:latin typeface="Consolas" panose="020B0609020204030204" pitchFamily="49" charset="0"/>
              </a:rPr>
              <a:t> </a:t>
            </a:r>
            <a:r>
              <a:rPr lang="it-IT" sz="1200" dirty="0" err="1">
                <a:solidFill>
                  <a:srgbClr val="000000"/>
                </a:solidFill>
                <a:latin typeface="Consolas" panose="020B0609020204030204" pitchFamily="49" charset="0"/>
              </a:rPr>
              <a:t>AoS_to_SoA</a:t>
            </a:r>
            <a:r>
              <a:rPr lang="it-IT" sz="1200" dirty="0">
                <a:solidFill>
                  <a:srgbClr val="000000"/>
                </a:solidFill>
                <a:latin typeface="Consolas" panose="020B0609020204030204" pitchFamily="49" charset="0"/>
              </a:rPr>
              <a:t>();</a:t>
            </a:r>
            <a:endParaRPr lang="en-US" sz="1200" dirty="0">
              <a:solidFill>
                <a:srgbClr val="000000"/>
              </a:solidFill>
              <a:latin typeface="Consolas" panose="020B0609020204030204" pitchFamily="49" charset="0"/>
            </a:endParaRPr>
          </a:p>
          <a:p>
            <a:r>
              <a:rPr lang="en-US" sz="1200" dirty="0">
                <a:solidFill>
                  <a:srgbClr val="000000"/>
                </a:solidFill>
                <a:latin typeface="Consolas" panose="020B0609020204030204" pitchFamily="49" charset="0"/>
              </a:rPr>
              <a:t>}</a:t>
            </a:r>
            <a:endParaRPr lang="it-IT" sz="1200" dirty="0">
              <a:solidFill>
                <a:srgbClr val="000000"/>
              </a:solidFill>
              <a:latin typeface="Consolas" panose="020B0609020204030204" pitchFamily="49" charset="0"/>
            </a:endParaRPr>
          </a:p>
        </p:txBody>
      </p:sp>
      <p:sp>
        <p:nvSpPr>
          <p:cNvPr id="13" name="CasellaDiTesto 12">
            <a:extLst>
              <a:ext uri="{FF2B5EF4-FFF2-40B4-BE49-F238E27FC236}">
                <a16:creationId xmlns:a16="http://schemas.microsoft.com/office/drawing/2014/main" id="{A56A0915-4487-4A01-B5CF-970B8D919B2E}"/>
              </a:ext>
            </a:extLst>
          </p:cNvPr>
          <p:cNvSpPr txBox="1"/>
          <p:nvPr/>
        </p:nvSpPr>
        <p:spPr>
          <a:xfrm>
            <a:off x="1025081" y="4191825"/>
            <a:ext cx="6124903" cy="1754326"/>
          </a:xfrm>
          <a:prstGeom prst="rect">
            <a:avLst/>
          </a:prstGeom>
          <a:noFill/>
        </p:spPr>
        <p:txBody>
          <a:bodyPr wrap="square">
            <a:spAutoFit/>
          </a:bodyPr>
          <a:lstStyle/>
          <a:p>
            <a:r>
              <a:rPr lang="it-IT" sz="1200" b="0" dirty="0">
                <a:solidFill>
                  <a:srgbClr val="008000"/>
                </a:solidFill>
                <a:effectLst/>
                <a:latin typeface="Consolas" panose="020B0609020204030204" pitchFamily="49" charset="0"/>
              </a:rPr>
              <a:t>// Kernel in 2D </a:t>
            </a:r>
            <a:r>
              <a:rPr lang="it-IT" sz="1200" b="0" dirty="0" err="1">
                <a:solidFill>
                  <a:srgbClr val="008000"/>
                </a:solidFill>
                <a:effectLst/>
                <a:latin typeface="Consolas" panose="020B0609020204030204" pitchFamily="49" charset="0"/>
              </a:rPr>
              <a:t>space</a:t>
            </a:r>
            <a:r>
              <a:rPr lang="it-IT" sz="1200" b="0" dirty="0">
                <a:solidFill>
                  <a:srgbClr val="008000"/>
                </a:solidFill>
                <a:effectLst/>
                <a:latin typeface="Consolas" panose="020B0609020204030204" pitchFamily="49" charset="0"/>
              </a:rPr>
              <a:t>.</a:t>
            </a:r>
            <a:endParaRPr lang="it-IT" sz="1200" b="0" dirty="0">
              <a:solidFill>
                <a:srgbClr val="000000"/>
              </a:solidFill>
              <a:effectLst/>
              <a:latin typeface="Consolas" panose="020B0609020204030204" pitchFamily="49" charset="0"/>
            </a:endParaRPr>
          </a:p>
          <a:p>
            <a:r>
              <a:rPr lang="it-IT" sz="1200" b="0" dirty="0">
                <a:solidFill>
                  <a:srgbClr val="0000FF"/>
                </a:solidFill>
                <a:effectLst/>
                <a:latin typeface="Consolas" panose="020B0609020204030204" pitchFamily="49" charset="0"/>
              </a:rPr>
              <a:t>class</a:t>
            </a:r>
            <a:r>
              <a:rPr lang="it-IT" sz="1200" b="0" dirty="0">
                <a:solidFill>
                  <a:srgbClr val="000000"/>
                </a:solidFill>
                <a:effectLst/>
                <a:latin typeface="Consolas" panose="020B0609020204030204" pitchFamily="49" charset="0"/>
              </a:rPr>
              <a:t> </a:t>
            </a:r>
            <a:r>
              <a:rPr lang="it-IT" sz="1200" b="0" dirty="0">
                <a:solidFill>
                  <a:srgbClr val="2B91AF"/>
                </a:solidFill>
                <a:effectLst/>
                <a:latin typeface="Consolas" panose="020B0609020204030204" pitchFamily="49" charset="0"/>
              </a:rPr>
              <a:t>Kernel</a:t>
            </a:r>
            <a:r>
              <a:rPr lang="it-IT" sz="1200" b="0" dirty="0">
                <a:solidFill>
                  <a:srgbClr val="000000"/>
                </a:solidFill>
                <a:effectLst/>
                <a:latin typeface="Consolas" panose="020B0609020204030204" pitchFamily="49" charset="0"/>
              </a:rPr>
              <a:t> {</a:t>
            </a:r>
          </a:p>
          <a:p>
            <a:r>
              <a:rPr lang="it-IT" sz="1200" dirty="0">
                <a:solidFill>
                  <a:srgbClr val="000000"/>
                </a:solidFill>
                <a:latin typeface="Consolas" panose="020B0609020204030204" pitchFamily="49" charset="0"/>
              </a:rPr>
              <a:t>	</a:t>
            </a:r>
            <a:r>
              <a:rPr lang="it-IT" sz="1200" b="0" dirty="0">
                <a:solidFill>
                  <a:srgbClr val="0000FF"/>
                </a:solidFill>
                <a:effectLst/>
                <a:latin typeface="Consolas" panose="020B0609020204030204" pitchFamily="49" charset="0"/>
              </a:rPr>
              <a:t>private:</a:t>
            </a:r>
            <a:endParaRPr lang="it-IT" sz="1200" dirty="0">
              <a:solidFill>
                <a:srgbClr val="000000"/>
              </a:solidFill>
              <a:latin typeface="Consolas" panose="020B0609020204030204" pitchFamily="49" charset="0"/>
            </a:endParaRPr>
          </a:p>
          <a:p>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int</a:t>
            </a:r>
            <a:r>
              <a:rPr lang="it-IT" sz="1200" b="0" dirty="0">
                <a:solidFill>
                  <a:srgbClr val="000000"/>
                </a:solidFill>
                <a:effectLst/>
                <a:latin typeface="Consolas" panose="020B0609020204030204" pitchFamily="49" charset="0"/>
              </a:rPr>
              <a:t> </a:t>
            </a:r>
            <a:r>
              <a:rPr lang="it-IT" sz="1200" b="0" dirty="0" err="1">
                <a:solidFill>
                  <a:srgbClr val="000000"/>
                </a:solidFill>
                <a:effectLst/>
                <a:latin typeface="Consolas" panose="020B0609020204030204" pitchFamily="49" charset="0"/>
              </a:rPr>
              <a:t>width</a:t>
            </a:r>
            <a:r>
              <a:rPr lang="it-IT" sz="1200" b="0" dirty="0">
                <a:solidFill>
                  <a:srgbClr val="000000"/>
                </a:solidFill>
                <a:effectLst/>
                <a:latin typeface="Consolas" panose="020B0609020204030204" pitchFamily="49" charset="0"/>
              </a:rPr>
              <a:t> = </a:t>
            </a:r>
            <a:r>
              <a:rPr lang="it-IT" sz="1200" b="0" dirty="0">
                <a:solidFill>
                  <a:srgbClr val="098658"/>
                </a:solidFill>
                <a:effectLst/>
                <a:latin typeface="Consolas" panose="020B0609020204030204" pitchFamily="49" charset="0"/>
              </a:rPr>
              <a:t>0</a:t>
            </a:r>
            <a:r>
              <a:rPr lang="it-IT" sz="1200" b="0" dirty="0">
                <a:solidFill>
                  <a:srgbClr val="000000"/>
                </a:solidFill>
                <a:effectLst/>
                <a:latin typeface="Consolas" panose="020B0609020204030204" pitchFamily="49" charset="0"/>
              </a:rPr>
              <a:t>, </a:t>
            </a:r>
            <a:r>
              <a:rPr lang="it-IT" sz="1200" b="0" dirty="0" err="1">
                <a:solidFill>
                  <a:srgbClr val="000000"/>
                </a:solidFill>
                <a:effectLst/>
                <a:latin typeface="Consolas" panose="020B0609020204030204" pitchFamily="49" charset="0"/>
              </a:rPr>
              <a:t>height</a:t>
            </a:r>
            <a:r>
              <a:rPr lang="it-IT" sz="1200" b="0" dirty="0">
                <a:solidFill>
                  <a:srgbClr val="000000"/>
                </a:solidFill>
                <a:effectLst/>
                <a:latin typeface="Consolas" panose="020B0609020204030204" pitchFamily="49" charset="0"/>
              </a:rPr>
              <a:t> = </a:t>
            </a:r>
            <a:r>
              <a:rPr lang="it-IT" sz="1200" b="0" dirty="0">
                <a:solidFill>
                  <a:srgbClr val="098658"/>
                </a:solidFill>
                <a:effectLst/>
                <a:latin typeface="Consolas" panose="020B0609020204030204" pitchFamily="49" charset="0"/>
              </a:rPr>
              <a:t>0</a:t>
            </a:r>
            <a:r>
              <a:rPr lang="it-IT" sz="1200" b="0" dirty="0">
                <a:solidFill>
                  <a:srgbClr val="000000"/>
                </a:solidFill>
                <a:effectLst/>
                <a:latin typeface="Consolas" panose="020B0609020204030204" pitchFamily="49" charset="0"/>
              </a:rPr>
              <a:t>;</a:t>
            </a:r>
            <a:r>
              <a:rPr lang="it-IT" sz="1200" b="0" dirty="0">
                <a:solidFill>
                  <a:srgbClr val="008000"/>
                </a:solidFill>
                <a:effectLst/>
                <a:latin typeface="Consolas" panose="020B0609020204030204" pitchFamily="49" charset="0"/>
              </a:rPr>
              <a:t> // Kernel </a:t>
            </a:r>
            <a:r>
              <a:rPr lang="it-IT" sz="1200" b="0" dirty="0" err="1">
                <a:solidFill>
                  <a:srgbClr val="008000"/>
                </a:solidFill>
                <a:effectLst/>
                <a:latin typeface="Consolas" panose="020B0609020204030204" pitchFamily="49" charset="0"/>
              </a:rPr>
              <a:t>dimensions</a:t>
            </a:r>
            <a:r>
              <a:rPr lang="it-IT" sz="1200" b="0" dirty="0">
                <a:solidFill>
                  <a:srgbClr val="008000"/>
                </a:solidFill>
                <a:effectLst/>
                <a:latin typeface="Consolas" panose="020B0609020204030204" pitchFamily="49" charset="0"/>
              </a:rPr>
              <a:t>.</a:t>
            </a:r>
            <a:endParaRPr lang="it-IT" sz="1200" dirty="0">
              <a:solidFill>
                <a:srgbClr val="000000"/>
              </a:solidFill>
              <a:latin typeface="Consolas" panose="020B0609020204030204" pitchFamily="49" charset="0"/>
            </a:endParaRPr>
          </a:p>
          <a:p>
            <a:r>
              <a:rPr lang="it-IT" sz="1200" b="0" dirty="0">
                <a:solidFill>
                  <a:srgbClr val="000000"/>
                </a:solidFill>
                <a:effectLst/>
                <a:latin typeface="Consolas" panose="020B0609020204030204" pitchFamily="49" charset="0"/>
              </a:rPr>
              <a:t>		</a:t>
            </a:r>
            <a:r>
              <a:rPr lang="it-IT" sz="1200" b="0" dirty="0">
                <a:solidFill>
                  <a:srgbClr val="0000FF"/>
                </a:solidFill>
                <a:effectLst/>
                <a:latin typeface="Consolas" panose="020B0609020204030204" pitchFamily="49" charset="0"/>
              </a:rPr>
              <a:t>float</a:t>
            </a:r>
            <a:r>
              <a:rPr lang="it-IT" sz="1200" b="0" dirty="0">
                <a:solidFill>
                  <a:srgbClr val="000000"/>
                </a:solidFill>
                <a:effectLst/>
                <a:latin typeface="Consolas" panose="020B0609020204030204" pitchFamily="49" charset="0"/>
              </a:rPr>
              <a:t> *data = </a:t>
            </a:r>
            <a:r>
              <a:rPr lang="it-IT" sz="1200" b="0" dirty="0">
                <a:solidFill>
                  <a:srgbClr val="0000FF"/>
                </a:solidFill>
                <a:effectLst/>
                <a:latin typeface="Consolas" panose="020B0609020204030204" pitchFamily="49" charset="0"/>
              </a:rPr>
              <a:t>NULL</a:t>
            </a:r>
            <a:r>
              <a:rPr lang="it-IT" sz="1200" b="0" dirty="0">
                <a:solidFill>
                  <a:srgbClr val="000000"/>
                </a:solidFill>
                <a:effectLst/>
                <a:latin typeface="Consolas" panose="020B0609020204030204" pitchFamily="49" charset="0"/>
              </a:rPr>
              <a:t>;</a:t>
            </a:r>
            <a:r>
              <a:rPr lang="it-IT" sz="1200" b="0" dirty="0">
                <a:solidFill>
                  <a:srgbClr val="008000"/>
                </a:solidFill>
                <a:effectLst/>
                <a:latin typeface="Consolas" panose="020B0609020204030204" pitchFamily="49" charset="0"/>
              </a:rPr>
              <a:t> // Kernel data.</a:t>
            </a:r>
          </a:p>
          <a:p>
            <a:r>
              <a:rPr lang="it-IT" sz="1200" dirty="0">
                <a:solidFill>
                  <a:srgbClr val="008000"/>
                </a:solidFill>
                <a:latin typeface="Consolas" panose="020B0609020204030204" pitchFamily="49" charset="0"/>
              </a:rPr>
              <a:t>	</a:t>
            </a:r>
            <a:r>
              <a:rPr lang="en-US" sz="1200" b="0" dirty="0">
                <a:solidFill>
                  <a:srgbClr val="0000FF"/>
                </a:solidFill>
                <a:effectLst/>
                <a:latin typeface="Consolas" panose="020B0609020204030204" pitchFamily="49" charset="0"/>
              </a:rPr>
              <a:t>public:</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Kernel(</a:t>
            </a:r>
            <a:r>
              <a:rPr lang="en-US" sz="1200" b="0" dirty="0">
                <a:solidFill>
                  <a:srgbClr val="0000FF"/>
                </a:solidFill>
                <a:effectLst/>
                <a:latin typeface="Consolas" panose="020B0609020204030204" pitchFamily="49" charset="0"/>
              </a:rPr>
              <a:t>const</a:t>
            </a:r>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int</a:t>
            </a:r>
            <a:r>
              <a:rPr lang="en-US" sz="1200" b="0" dirty="0">
                <a:solidFill>
                  <a:srgbClr val="000000"/>
                </a:solidFill>
                <a:effectLst/>
                <a:latin typeface="Consolas" panose="020B0609020204030204" pitchFamily="49" charset="0"/>
              </a:rPr>
              <a:t> </a:t>
            </a:r>
            <a:r>
              <a:rPr lang="en-US" sz="1200" b="0" dirty="0">
                <a:solidFill>
                  <a:srgbClr val="808080"/>
                </a:solidFill>
                <a:effectLst/>
                <a:latin typeface="Consolas" panose="020B0609020204030204" pitchFamily="49" charset="0"/>
              </a:rPr>
              <a:t>width</a:t>
            </a:r>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const</a:t>
            </a:r>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int</a:t>
            </a:r>
            <a:r>
              <a:rPr lang="en-US" sz="1200" b="0" dirty="0">
                <a:solidFill>
                  <a:srgbClr val="000000"/>
                </a:solidFill>
                <a:effectLst/>
                <a:latin typeface="Consolas" panose="020B0609020204030204" pitchFamily="49" charset="0"/>
              </a:rPr>
              <a:t> </a:t>
            </a:r>
            <a:r>
              <a:rPr lang="en-US" sz="1200" b="0" dirty="0">
                <a:solidFill>
                  <a:srgbClr val="808080"/>
                </a:solidFill>
                <a:effectLst/>
                <a:latin typeface="Consolas" panose="020B0609020204030204" pitchFamily="49" charset="0"/>
              </a:rPr>
              <a:t>height</a:t>
            </a:r>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float</a:t>
            </a:r>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a:t>
            </a:r>
            <a:r>
              <a:rPr lang="en-US" sz="1200" b="0" dirty="0">
                <a:solidFill>
                  <a:srgbClr val="808080"/>
                </a:solidFill>
                <a:effectLst/>
                <a:latin typeface="Consolas" panose="020B0609020204030204" pitchFamily="49" charset="0"/>
              </a:rPr>
              <a:t>data</a:t>
            </a:r>
            <a:r>
              <a:rPr lang="en-US" sz="1200" b="0" dirty="0">
                <a:solidFill>
                  <a:srgbClr val="000000"/>
                </a:solidFill>
                <a:effectLst/>
                <a:latin typeface="Consolas" panose="020B0609020204030204" pitchFamily="49" charset="0"/>
              </a:rPr>
              <a:t>);</a:t>
            </a:r>
          </a:p>
          <a:p>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float&amp;</a:t>
            </a:r>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operator</a:t>
            </a:r>
            <a:r>
              <a:rPr lang="en-US" sz="1200" b="0" dirty="0">
                <a:solidFill>
                  <a:srgbClr val="000000"/>
                </a:solidFill>
                <a:effectLst/>
                <a:latin typeface="Consolas" panose="020B0609020204030204" pitchFamily="49" charset="0"/>
              </a:rPr>
              <a:t>()(</a:t>
            </a:r>
            <a:r>
              <a:rPr lang="en-US" sz="1200" b="0" dirty="0">
                <a:solidFill>
                  <a:srgbClr val="0000FF"/>
                </a:solidFill>
                <a:effectLst/>
                <a:latin typeface="Consolas" panose="020B0609020204030204" pitchFamily="49" charset="0"/>
              </a:rPr>
              <a:t>const</a:t>
            </a:r>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int</a:t>
            </a:r>
            <a:r>
              <a:rPr lang="en-US" sz="1200" b="0" dirty="0">
                <a:solidFill>
                  <a:srgbClr val="000000"/>
                </a:solidFill>
                <a:effectLst/>
                <a:latin typeface="Consolas" panose="020B0609020204030204" pitchFamily="49" charset="0"/>
              </a:rPr>
              <a:t> </a:t>
            </a:r>
            <a:r>
              <a:rPr lang="en-US" sz="1200" b="0" dirty="0">
                <a:solidFill>
                  <a:srgbClr val="808080"/>
                </a:solidFill>
                <a:effectLst/>
                <a:latin typeface="Consolas" panose="020B0609020204030204" pitchFamily="49" charset="0"/>
              </a:rPr>
              <a:t>col</a:t>
            </a:r>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const</a:t>
            </a:r>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int</a:t>
            </a:r>
            <a:r>
              <a:rPr lang="en-US" sz="1200" b="0" dirty="0">
                <a:solidFill>
                  <a:srgbClr val="000000"/>
                </a:solidFill>
                <a:effectLst/>
                <a:latin typeface="Consolas" panose="020B0609020204030204" pitchFamily="49" charset="0"/>
              </a:rPr>
              <a:t> </a:t>
            </a:r>
            <a:r>
              <a:rPr lang="en-US" sz="1200" b="0" dirty="0">
                <a:solidFill>
                  <a:srgbClr val="808080"/>
                </a:solidFill>
                <a:effectLst/>
                <a:latin typeface="Consolas" panose="020B0609020204030204" pitchFamily="49" charset="0"/>
              </a:rPr>
              <a:t>row</a:t>
            </a:r>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const</a:t>
            </a:r>
            <a:r>
              <a:rPr lang="en-US" sz="1200" b="0" dirty="0">
                <a:solidFill>
                  <a:srgbClr val="000000"/>
                </a:solidFill>
                <a:effectLst/>
                <a:latin typeface="Consolas" panose="020B0609020204030204" pitchFamily="49" charset="0"/>
              </a:rPr>
              <a:t>;</a:t>
            </a:r>
            <a:endParaRPr lang="it-IT" sz="1200" b="0" dirty="0">
              <a:solidFill>
                <a:srgbClr val="000000"/>
              </a:solidFill>
              <a:effectLst/>
              <a:latin typeface="Consolas" panose="020B0609020204030204" pitchFamily="49" charset="0"/>
            </a:endParaRPr>
          </a:p>
          <a:p>
            <a:r>
              <a:rPr lang="it-IT" sz="1200"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1768019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250"/>
                                        <p:tgtEl>
                                          <p:spTgt spid="19"/>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1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magine 1"/>
          <p:cNvPicPr>
            <a:picLocks noChangeAspect="1"/>
          </p:cNvPicPr>
          <p:nvPr/>
        </p:nvPicPr>
        <p:blipFill>
          <a:blip r:embed="rId3"/>
          <a:stretch>
            <a:fillRect/>
          </a:stretch>
        </p:blipFill>
        <p:spPr>
          <a:xfrm>
            <a:off x="0" y="-17145"/>
            <a:ext cx="9170670" cy="6875145"/>
          </a:xfrm>
          <a:prstGeom prst="rect">
            <a:avLst/>
          </a:prstGeom>
        </p:spPr>
      </p:pic>
      <p:sp>
        <p:nvSpPr>
          <p:cNvPr id="12" name="Rettangolo 11"/>
          <p:cNvSpPr/>
          <p:nvPr/>
        </p:nvSpPr>
        <p:spPr>
          <a:xfrm>
            <a:off x="8255000" y="6366466"/>
            <a:ext cx="280763" cy="501650"/>
          </a:xfrm>
          <a:prstGeom prst="rect">
            <a:avLst/>
          </a:prstGeom>
          <a:solidFill>
            <a:srgbClr val="003053"/>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solidFill>
                <a:srgbClr val="003257"/>
              </a:solidFill>
            </a:endParaRPr>
          </a:p>
        </p:txBody>
      </p:sp>
      <p:sp>
        <p:nvSpPr>
          <p:cNvPr id="11" name="Segnaposto numero diapositiva 10"/>
          <p:cNvSpPr>
            <a:spLocks noGrp="1"/>
          </p:cNvSpPr>
          <p:nvPr>
            <p:ph type="sldNum" sz="quarter" idx="12"/>
          </p:nvPr>
        </p:nvSpPr>
        <p:spPr>
          <a:xfrm>
            <a:off x="6402163" y="6356350"/>
            <a:ext cx="2133600" cy="365125"/>
          </a:xfrm>
        </p:spPr>
        <p:txBody>
          <a:bodyPr/>
          <a:lstStyle/>
          <a:p>
            <a:r>
              <a:rPr lang="it-IT" b="1" dirty="0">
                <a:solidFill>
                  <a:schemeClr val="bg1"/>
                </a:solidFill>
                <a:latin typeface="Arial"/>
                <a:cs typeface="Arial"/>
              </a:rPr>
              <a:t>8</a:t>
            </a:r>
          </a:p>
        </p:txBody>
      </p:sp>
      <p:sp>
        <p:nvSpPr>
          <p:cNvPr id="10" name="CasellaDiTesto 9"/>
          <p:cNvSpPr txBox="1"/>
          <p:nvPr/>
        </p:nvSpPr>
        <p:spPr>
          <a:xfrm>
            <a:off x="6864465" y="136525"/>
            <a:ext cx="1829348" cy="338554"/>
          </a:xfrm>
          <a:prstGeom prst="rect">
            <a:avLst/>
          </a:prstGeom>
          <a:noFill/>
        </p:spPr>
        <p:txBody>
          <a:bodyPr wrap="none" rtlCol="0">
            <a:spAutoFit/>
          </a:bodyPr>
          <a:lstStyle/>
          <a:p>
            <a:pPr algn="r"/>
            <a:r>
              <a:rPr lang="it-IT" sz="800" b="1" dirty="0">
                <a:solidFill>
                  <a:schemeClr val="bg1"/>
                </a:solidFill>
                <a:latin typeface="Arial"/>
                <a:cs typeface="Arial"/>
              </a:rPr>
              <a:t>K-</a:t>
            </a:r>
            <a:r>
              <a:rPr lang="it-IT" sz="800" b="1" dirty="0" err="1">
                <a:solidFill>
                  <a:schemeClr val="bg1"/>
                </a:solidFill>
                <a:latin typeface="Arial"/>
                <a:cs typeface="Arial"/>
              </a:rPr>
              <a:t>Means</a:t>
            </a:r>
            <a:r>
              <a:rPr lang="it-IT" sz="800" b="1" dirty="0">
                <a:solidFill>
                  <a:schemeClr val="bg1"/>
                </a:solidFill>
                <a:latin typeface="Arial"/>
                <a:cs typeface="Arial"/>
              </a:rPr>
              <a:t> Clustering with </a:t>
            </a:r>
            <a:r>
              <a:rPr lang="it-IT" sz="800" b="1" dirty="0" err="1">
                <a:solidFill>
                  <a:schemeClr val="bg1"/>
                </a:solidFill>
                <a:latin typeface="Arial"/>
                <a:cs typeface="Arial"/>
              </a:rPr>
              <a:t>OpenMP</a:t>
            </a:r>
            <a:endParaRPr lang="it-IT" sz="800" b="1" dirty="0">
              <a:solidFill>
                <a:schemeClr val="bg1"/>
              </a:solidFill>
              <a:latin typeface="Arial"/>
              <a:cs typeface="Arial"/>
            </a:endParaRPr>
          </a:p>
          <a:p>
            <a:pPr algn="r"/>
            <a:r>
              <a:rPr lang="it-IT" sz="800" dirty="0" err="1">
                <a:solidFill>
                  <a:schemeClr val="bg1"/>
                </a:solidFill>
                <a:latin typeface="Arial"/>
                <a:cs typeface="Arial"/>
              </a:rPr>
              <a:t>Implementation</a:t>
            </a:r>
            <a:endParaRPr lang="it-IT" sz="800" dirty="0">
              <a:solidFill>
                <a:schemeClr val="bg1"/>
              </a:solidFill>
              <a:latin typeface="Arial"/>
              <a:cs typeface="Arial"/>
            </a:endParaRPr>
          </a:p>
        </p:txBody>
      </p:sp>
      <p:sp>
        <p:nvSpPr>
          <p:cNvPr id="19" name="CasellaDiTesto 18">
            <a:extLst>
              <a:ext uri="{FF2B5EF4-FFF2-40B4-BE49-F238E27FC236}">
                <a16:creationId xmlns:a16="http://schemas.microsoft.com/office/drawing/2014/main" id="{9019F25A-189B-4E4E-BCF0-0BE0E0331040}"/>
              </a:ext>
            </a:extLst>
          </p:cNvPr>
          <p:cNvSpPr txBox="1"/>
          <p:nvPr/>
        </p:nvSpPr>
        <p:spPr>
          <a:xfrm>
            <a:off x="1025081" y="1116955"/>
            <a:ext cx="7498809" cy="2862322"/>
          </a:xfrm>
          <a:prstGeom prst="rect">
            <a:avLst/>
          </a:prstGeom>
          <a:noFill/>
        </p:spPr>
        <p:txBody>
          <a:bodyPr wrap="square">
            <a:spAutoFit/>
          </a:bodyPr>
          <a:lstStyle/>
          <a:p>
            <a:r>
              <a:rPr lang="en-US" sz="1200" b="0" dirty="0">
                <a:solidFill>
                  <a:srgbClr val="008000"/>
                </a:solidFill>
                <a:effectLst/>
                <a:latin typeface="Consolas" panose="020B0609020204030204" pitchFamily="49" charset="0"/>
              </a:rPr>
              <a:t>// Image in multi-channel space.</a:t>
            </a:r>
            <a:endParaRPr lang="en-US" sz="1200" b="0" dirty="0">
              <a:solidFill>
                <a:srgbClr val="000000"/>
              </a:solidFill>
              <a:effectLst/>
              <a:latin typeface="Consolas" panose="020B0609020204030204" pitchFamily="49" charset="0"/>
            </a:endParaRPr>
          </a:p>
          <a:p>
            <a:r>
              <a:rPr lang="en-US" sz="1200" b="0" dirty="0">
                <a:solidFill>
                  <a:srgbClr val="0000FF"/>
                </a:solidFill>
                <a:effectLst/>
                <a:latin typeface="Consolas" panose="020B0609020204030204" pitchFamily="49" charset="0"/>
              </a:rPr>
              <a:t>class</a:t>
            </a:r>
            <a:r>
              <a:rPr lang="en-US" sz="1200" b="0" dirty="0">
                <a:solidFill>
                  <a:srgbClr val="000000"/>
                </a:solidFill>
                <a:effectLst/>
                <a:latin typeface="Consolas" panose="020B0609020204030204" pitchFamily="49" charset="0"/>
              </a:rPr>
              <a:t> </a:t>
            </a:r>
            <a:r>
              <a:rPr lang="en-US" sz="1200" b="0" dirty="0">
                <a:solidFill>
                  <a:srgbClr val="267F99"/>
                </a:solidFill>
                <a:effectLst/>
                <a:latin typeface="Consolas" panose="020B0609020204030204" pitchFamily="49" charset="0"/>
              </a:rPr>
              <a:t>Image</a:t>
            </a:r>
            <a:r>
              <a:rPr lang="en-US" sz="1200" b="0" dirty="0">
                <a:solidFill>
                  <a:srgbClr val="000000"/>
                </a:solidFill>
                <a:effectLst/>
                <a:latin typeface="Consolas" panose="020B0609020204030204" pitchFamily="49" charset="0"/>
              </a:rPr>
              <a:t> </a:t>
            </a:r>
            <a:r>
              <a:rPr lang="en-US" sz="1200" b="0" dirty="0">
                <a:solidFill>
                  <a:srgbClr val="222222"/>
                </a:solidFill>
                <a:effectLst/>
                <a:latin typeface="Consolas" panose="020B0609020204030204" pitchFamily="49" charset="0"/>
              </a:rPr>
              <a:t>{</a:t>
            </a:r>
          </a:p>
          <a:p>
            <a:r>
              <a:rPr lang="it-IT" sz="1200" dirty="0">
                <a:solidFill>
                  <a:srgbClr val="0000FF"/>
                </a:solidFill>
                <a:latin typeface="Consolas" panose="020B0609020204030204" pitchFamily="49" charset="0"/>
              </a:rPr>
              <a:t>	private:</a:t>
            </a:r>
            <a:endParaRPr lang="it-IT" sz="1200" dirty="0">
              <a:solidFill>
                <a:srgbClr val="000000"/>
              </a:solidFill>
              <a:latin typeface="Consolas" panose="020B0609020204030204" pitchFamily="49" charset="0"/>
            </a:endParaRPr>
          </a:p>
          <a:p>
            <a:r>
              <a:rPr lang="it-IT" sz="1200" dirty="0">
                <a:solidFill>
                  <a:srgbClr val="008000"/>
                </a:solidFill>
                <a:latin typeface="Consolas" panose="020B0609020204030204" pitchFamily="49" charset="0"/>
              </a:rPr>
              <a:t>     		</a:t>
            </a:r>
            <a:r>
              <a:rPr lang="it-IT" sz="1200" dirty="0" err="1">
                <a:solidFill>
                  <a:srgbClr val="0000FF"/>
                </a:solidFill>
                <a:latin typeface="Consolas" panose="020B0609020204030204" pitchFamily="49" charset="0"/>
              </a:rPr>
              <a:t>int</a:t>
            </a:r>
            <a:r>
              <a:rPr lang="it-IT" sz="1200" dirty="0">
                <a:solidFill>
                  <a:srgbClr val="000000"/>
                </a:solidFill>
                <a:latin typeface="Consolas" panose="020B0609020204030204" pitchFamily="49" charset="0"/>
              </a:rPr>
              <a:t> </a:t>
            </a:r>
            <a:r>
              <a:rPr lang="it-IT" sz="1200" dirty="0" err="1">
                <a:solidFill>
                  <a:srgbClr val="000000"/>
                </a:solidFill>
                <a:latin typeface="Consolas" panose="020B0609020204030204" pitchFamily="49" charset="0"/>
              </a:rPr>
              <a:t>width</a:t>
            </a:r>
            <a:r>
              <a:rPr lang="it-IT" sz="1200" dirty="0">
                <a:solidFill>
                  <a:srgbClr val="000000"/>
                </a:solidFill>
                <a:latin typeface="Consolas" panose="020B0609020204030204" pitchFamily="49" charset="0"/>
              </a:rPr>
              <a:t> = </a:t>
            </a:r>
            <a:r>
              <a:rPr lang="it-IT" sz="1200" dirty="0">
                <a:solidFill>
                  <a:srgbClr val="098658"/>
                </a:solidFill>
                <a:latin typeface="Consolas" panose="020B0609020204030204" pitchFamily="49" charset="0"/>
              </a:rPr>
              <a:t>0</a:t>
            </a:r>
            <a:r>
              <a:rPr lang="it-IT" sz="1200" dirty="0">
                <a:solidFill>
                  <a:srgbClr val="000000"/>
                </a:solidFill>
                <a:latin typeface="Consolas" panose="020B0609020204030204" pitchFamily="49" charset="0"/>
              </a:rPr>
              <a:t>, </a:t>
            </a:r>
            <a:r>
              <a:rPr lang="it-IT" sz="1200" dirty="0" err="1">
                <a:solidFill>
                  <a:srgbClr val="000000"/>
                </a:solidFill>
                <a:latin typeface="Consolas" panose="020B0609020204030204" pitchFamily="49" charset="0"/>
              </a:rPr>
              <a:t>height</a:t>
            </a:r>
            <a:r>
              <a:rPr lang="it-IT" sz="1200" dirty="0">
                <a:solidFill>
                  <a:srgbClr val="000000"/>
                </a:solidFill>
                <a:latin typeface="Consolas" panose="020B0609020204030204" pitchFamily="49" charset="0"/>
              </a:rPr>
              <a:t> = </a:t>
            </a:r>
            <a:r>
              <a:rPr lang="it-IT" sz="1200" dirty="0">
                <a:solidFill>
                  <a:srgbClr val="098658"/>
                </a:solidFill>
                <a:latin typeface="Consolas" panose="020B0609020204030204" pitchFamily="49" charset="0"/>
              </a:rPr>
              <a:t>0</a:t>
            </a:r>
            <a:r>
              <a:rPr lang="it-IT" sz="1200" dirty="0">
                <a:solidFill>
                  <a:srgbClr val="000000"/>
                </a:solidFill>
                <a:latin typeface="Consolas" panose="020B0609020204030204" pitchFamily="49" charset="0"/>
              </a:rPr>
              <a:t>, </a:t>
            </a:r>
            <a:r>
              <a:rPr lang="it-IT" sz="1200" dirty="0" err="1">
                <a:solidFill>
                  <a:srgbClr val="000000"/>
                </a:solidFill>
                <a:latin typeface="Consolas" panose="020B0609020204030204" pitchFamily="49" charset="0"/>
              </a:rPr>
              <a:t>channels</a:t>
            </a:r>
            <a:r>
              <a:rPr lang="it-IT" sz="1200" dirty="0">
                <a:solidFill>
                  <a:srgbClr val="000000"/>
                </a:solidFill>
                <a:latin typeface="Consolas" panose="020B0609020204030204" pitchFamily="49" charset="0"/>
              </a:rPr>
              <a:t> = </a:t>
            </a:r>
            <a:r>
              <a:rPr lang="it-IT" sz="1200" dirty="0">
                <a:solidFill>
                  <a:srgbClr val="098658"/>
                </a:solidFill>
                <a:latin typeface="Consolas" panose="020B0609020204030204" pitchFamily="49" charset="0"/>
              </a:rPr>
              <a:t>0</a:t>
            </a:r>
            <a:r>
              <a:rPr lang="it-IT" sz="1200" dirty="0">
                <a:solidFill>
                  <a:srgbClr val="000000"/>
                </a:solidFill>
                <a:latin typeface="Consolas" panose="020B0609020204030204" pitchFamily="49" charset="0"/>
              </a:rPr>
              <a:t>;</a:t>
            </a:r>
            <a:r>
              <a:rPr lang="it-IT" sz="1200" dirty="0">
                <a:solidFill>
                  <a:srgbClr val="008000"/>
                </a:solidFill>
                <a:latin typeface="Consolas" panose="020B0609020204030204" pitchFamily="49" charset="0"/>
              </a:rPr>
              <a:t> // Image </a:t>
            </a:r>
            <a:r>
              <a:rPr lang="it-IT" sz="1200" dirty="0" err="1">
                <a:solidFill>
                  <a:srgbClr val="008000"/>
                </a:solidFill>
                <a:latin typeface="Consolas" panose="020B0609020204030204" pitchFamily="49" charset="0"/>
              </a:rPr>
              <a:t>dimensions</a:t>
            </a:r>
            <a:r>
              <a:rPr lang="it-IT" sz="1200" dirty="0">
                <a:solidFill>
                  <a:srgbClr val="008000"/>
                </a:solidFill>
                <a:latin typeface="Consolas" panose="020B0609020204030204" pitchFamily="49" charset="0"/>
              </a:rPr>
              <a:t>.</a:t>
            </a:r>
            <a:endParaRPr lang="it-IT" sz="1200" dirty="0">
              <a:solidFill>
                <a:srgbClr val="000000"/>
              </a:solidFill>
              <a:latin typeface="Consolas" panose="020B0609020204030204" pitchFamily="49" charset="0"/>
            </a:endParaRPr>
          </a:p>
          <a:p>
            <a:r>
              <a:rPr lang="it-IT" sz="1200" dirty="0">
                <a:solidFill>
                  <a:srgbClr val="008000"/>
                </a:solidFill>
                <a:latin typeface="Consolas" panose="020B0609020204030204" pitchFamily="49" charset="0"/>
              </a:rPr>
              <a:t>     		</a:t>
            </a:r>
            <a:r>
              <a:rPr lang="it-IT" sz="1200" dirty="0">
                <a:solidFill>
                  <a:srgbClr val="0000FF"/>
                </a:solidFill>
                <a:latin typeface="Consolas" panose="020B0609020204030204" pitchFamily="49" charset="0"/>
              </a:rPr>
              <a:t>float</a:t>
            </a:r>
            <a:r>
              <a:rPr lang="it-IT" sz="1200" dirty="0">
                <a:solidFill>
                  <a:srgbClr val="000000"/>
                </a:solidFill>
                <a:latin typeface="Consolas" panose="020B0609020204030204" pitchFamily="49" charset="0"/>
              </a:rPr>
              <a:t> *data = </a:t>
            </a:r>
            <a:r>
              <a:rPr lang="it-IT" sz="1200" dirty="0">
                <a:solidFill>
                  <a:srgbClr val="0000FF"/>
                </a:solidFill>
                <a:latin typeface="Consolas" panose="020B0609020204030204" pitchFamily="49" charset="0"/>
              </a:rPr>
              <a:t>NULL</a:t>
            </a:r>
            <a:r>
              <a:rPr lang="it-IT" sz="1200" dirty="0">
                <a:solidFill>
                  <a:srgbClr val="000000"/>
                </a:solidFill>
                <a:latin typeface="Consolas" panose="020B0609020204030204" pitchFamily="49" charset="0"/>
              </a:rPr>
              <a:t>;</a:t>
            </a:r>
            <a:r>
              <a:rPr lang="it-IT" sz="1200" dirty="0">
                <a:solidFill>
                  <a:srgbClr val="008000"/>
                </a:solidFill>
                <a:latin typeface="Consolas" panose="020B0609020204030204" pitchFamily="49" charset="0"/>
              </a:rPr>
              <a:t> // Kernel data.</a:t>
            </a:r>
          </a:p>
          <a:p>
            <a:r>
              <a:rPr lang="it-IT" sz="1200" dirty="0">
                <a:solidFill>
                  <a:srgbClr val="008000"/>
                </a:solidFill>
                <a:latin typeface="Consolas" panose="020B0609020204030204" pitchFamily="49" charset="0"/>
              </a:rPr>
              <a:t>		</a:t>
            </a:r>
            <a:r>
              <a:rPr lang="it-IT" sz="1200" dirty="0" err="1">
                <a:solidFill>
                  <a:srgbClr val="0000FF"/>
                </a:solidFill>
                <a:latin typeface="Consolas" panose="020B0609020204030204" pitchFamily="49" charset="0"/>
              </a:rPr>
              <a:t>bool</a:t>
            </a:r>
            <a:r>
              <a:rPr lang="it-IT" sz="1200" dirty="0">
                <a:solidFill>
                  <a:srgbClr val="000000"/>
                </a:solidFill>
                <a:latin typeface="Consolas" panose="020B0609020204030204" pitchFamily="49" charset="0"/>
              </a:rPr>
              <a:t> </a:t>
            </a:r>
            <a:r>
              <a:rPr lang="it-IT" sz="1200" dirty="0" err="1">
                <a:solidFill>
                  <a:srgbClr val="000000"/>
                </a:solidFill>
                <a:latin typeface="Consolas" panose="020B0609020204030204" pitchFamily="49" charset="0"/>
              </a:rPr>
              <a:t>is_SoA</a:t>
            </a:r>
            <a:r>
              <a:rPr lang="it-IT" sz="1200" dirty="0">
                <a:solidFill>
                  <a:srgbClr val="000000"/>
                </a:solidFill>
                <a:latin typeface="Consolas" panose="020B0609020204030204" pitchFamily="49" charset="0"/>
              </a:rPr>
              <a:t> = </a:t>
            </a:r>
            <a:r>
              <a:rPr lang="it-IT" sz="1200" dirty="0">
                <a:solidFill>
                  <a:srgbClr val="0000FF"/>
                </a:solidFill>
                <a:latin typeface="Consolas" panose="020B0609020204030204" pitchFamily="49" charset="0"/>
              </a:rPr>
              <a:t>false</a:t>
            </a:r>
            <a:r>
              <a:rPr lang="it-IT" sz="1200" dirty="0">
                <a:solidFill>
                  <a:srgbClr val="000000"/>
                </a:solidFill>
                <a:latin typeface="Consolas" panose="020B0609020204030204" pitchFamily="49" charset="0"/>
              </a:rPr>
              <a:t>;</a:t>
            </a:r>
            <a:r>
              <a:rPr lang="it-IT" sz="1200" dirty="0">
                <a:solidFill>
                  <a:srgbClr val="008000"/>
                </a:solidFill>
                <a:latin typeface="Consolas" panose="020B0609020204030204" pitchFamily="49" charset="0"/>
              </a:rPr>
              <a:t> // </a:t>
            </a:r>
            <a:r>
              <a:rPr lang="it-IT" sz="1200" dirty="0" err="1">
                <a:solidFill>
                  <a:srgbClr val="008000"/>
                </a:solidFill>
                <a:latin typeface="Consolas" panose="020B0609020204030204" pitchFamily="49" charset="0"/>
              </a:rPr>
              <a:t>SoA</a:t>
            </a:r>
            <a:r>
              <a:rPr lang="it-IT" sz="1200" dirty="0">
                <a:solidFill>
                  <a:srgbClr val="008000"/>
                </a:solidFill>
                <a:latin typeface="Consolas" panose="020B0609020204030204" pitchFamily="49" charset="0"/>
              </a:rPr>
              <a:t> flag.</a:t>
            </a:r>
          </a:p>
          <a:p>
            <a:r>
              <a:rPr lang="it-IT" sz="1200" dirty="0">
                <a:solidFill>
                  <a:srgbClr val="008000"/>
                </a:solidFill>
                <a:latin typeface="Consolas" panose="020B0609020204030204" pitchFamily="49" charset="0"/>
              </a:rPr>
              <a:t>	</a:t>
            </a:r>
            <a:r>
              <a:rPr lang="it-IT" sz="1200" dirty="0">
                <a:solidFill>
                  <a:srgbClr val="0000FF"/>
                </a:solidFill>
                <a:latin typeface="Consolas" panose="020B0609020204030204" pitchFamily="49" charset="0"/>
              </a:rPr>
              <a:t>public:</a:t>
            </a:r>
            <a:endParaRPr lang="it-IT" sz="1200" dirty="0">
              <a:solidFill>
                <a:srgbClr val="000000"/>
              </a:solidFill>
              <a:latin typeface="Consolas" panose="020B0609020204030204" pitchFamily="49" charset="0"/>
            </a:endParaRPr>
          </a:p>
          <a:p>
            <a:r>
              <a:rPr lang="it-IT" sz="1200" dirty="0">
                <a:solidFill>
                  <a:srgbClr val="000000"/>
                </a:solidFill>
                <a:latin typeface="Consolas" panose="020B0609020204030204" pitchFamily="49" charset="0"/>
              </a:rPr>
              <a:t>		Image(</a:t>
            </a:r>
            <a:r>
              <a:rPr lang="it-IT" sz="1200" dirty="0" err="1">
                <a:solidFill>
                  <a:srgbClr val="0000FF"/>
                </a:solidFill>
                <a:latin typeface="Consolas" panose="020B0609020204030204" pitchFamily="49" charset="0"/>
              </a:rPr>
              <a:t>const</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char</a:t>
            </a:r>
            <a:r>
              <a:rPr lang="it-IT" sz="1200" dirty="0">
                <a:solidFill>
                  <a:srgbClr val="0000FF"/>
                </a:solidFill>
                <a:latin typeface="Consolas" panose="020B0609020204030204" pitchFamily="49" charset="0"/>
              </a:rPr>
              <a:t>*</a:t>
            </a:r>
            <a:r>
              <a:rPr lang="it-IT" sz="1200" dirty="0">
                <a:solidFill>
                  <a:srgbClr val="000000"/>
                </a:solidFill>
                <a:latin typeface="Consolas" panose="020B0609020204030204" pitchFamily="49" charset="0"/>
              </a:rPr>
              <a:t> </a:t>
            </a:r>
            <a:r>
              <a:rPr lang="it-IT" sz="1200" dirty="0" err="1">
                <a:solidFill>
                  <a:srgbClr val="808080"/>
                </a:solidFill>
                <a:latin typeface="Consolas" panose="020B0609020204030204" pitchFamily="49" charset="0"/>
              </a:rPr>
              <a:t>filename</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const</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int</a:t>
            </a:r>
            <a:r>
              <a:rPr lang="it-IT" sz="1200" dirty="0">
                <a:solidFill>
                  <a:srgbClr val="000000"/>
                </a:solidFill>
                <a:latin typeface="Consolas" panose="020B0609020204030204" pitchFamily="49" charset="0"/>
              </a:rPr>
              <a:t> </a:t>
            </a:r>
            <a:r>
              <a:rPr lang="it-IT" sz="1200" dirty="0" err="1">
                <a:solidFill>
                  <a:srgbClr val="808080"/>
                </a:solidFill>
                <a:latin typeface="Consolas" panose="020B0609020204030204" pitchFamily="49" charset="0"/>
              </a:rPr>
              <a:t>channel_force</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const</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bool</a:t>
            </a:r>
            <a:r>
              <a:rPr lang="it-IT" sz="1200" dirty="0">
                <a:solidFill>
                  <a:srgbClr val="000000"/>
                </a:solidFill>
                <a:latin typeface="Consolas" panose="020B0609020204030204" pitchFamily="49" charset="0"/>
              </a:rPr>
              <a:t> </a:t>
            </a:r>
            <a:r>
              <a:rPr lang="it-IT" sz="1200" dirty="0" err="1">
                <a:solidFill>
                  <a:srgbClr val="808080"/>
                </a:solidFill>
                <a:latin typeface="Consolas" panose="020B0609020204030204" pitchFamily="49" charset="0"/>
              </a:rPr>
              <a:t>is_SoA</a:t>
            </a:r>
            <a:r>
              <a:rPr lang="it-IT" sz="1200" dirty="0">
                <a:solidFill>
                  <a:srgbClr val="000000"/>
                </a:solidFill>
                <a:latin typeface="Consolas" panose="020B0609020204030204" pitchFamily="49" charset="0"/>
              </a:rPr>
              <a:t>);</a:t>
            </a:r>
          </a:p>
          <a:p>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bool</a:t>
            </a:r>
            <a:r>
              <a:rPr lang="it-IT" sz="1200" dirty="0">
                <a:solidFill>
                  <a:srgbClr val="000000"/>
                </a:solidFill>
                <a:latin typeface="Consolas" panose="020B0609020204030204" pitchFamily="49" charset="0"/>
              </a:rPr>
              <a:t> </a:t>
            </a:r>
            <a:r>
              <a:rPr lang="it-IT" sz="1200" dirty="0" err="1">
                <a:solidFill>
                  <a:srgbClr val="000000"/>
                </a:solidFill>
                <a:latin typeface="Consolas" panose="020B0609020204030204" pitchFamily="49" charset="0"/>
              </a:rPr>
              <a:t>load_image</a:t>
            </a:r>
            <a:r>
              <a:rPr lang="it-IT" sz="1200" dirty="0">
                <a:solidFill>
                  <a:srgbClr val="000000"/>
                </a:solidFill>
                <a:latin typeface="Consolas" panose="020B0609020204030204" pitchFamily="49" charset="0"/>
              </a:rPr>
              <a:t>(</a:t>
            </a:r>
            <a:r>
              <a:rPr lang="it-IT" sz="1200" dirty="0" err="1">
                <a:solidFill>
                  <a:srgbClr val="0000FF"/>
                </a:solidFill>
                <a:latin typeface="Consolas" panose="020B0609020204030204" pitchFamily="49" charset="0"/>
              </a:rPr>
              <a:t>const</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char</a:t>
            </a:r>
            <a:r>
              <a:rPr lang="it-IT" sz="1200" dirty="0">
                <a:solidFill>
                  <a:srgbClr val="0000FF"/>
                </a:solidFill>
                <a:latin typeface="Consolas" panose="020B0609020204030204" pitchFamily="49" charset="0"/>
              </a:rPr>
              <a:t>*</a:t>
            </a:r>
            <a:r>
              <a:rPr lang="it-IT" sz="1200" dirty="0">
                <a:solidFill>
                  <a:srgbClr val="000000"/>
                </a:solidFill>
                <a:latin typeface="Consolas" panose="020B0609020204030204" pitchFamily="49" charset="0"/>
              </a:rPr>
              <a:t> </a:t>
            </a:r>
            <a:r>
              <a:rPr lang="it-IT" sz="1200" dirty="0" err="1">
                <a:solidFill>
                  <a:srgbClr val="808080"/>
                </a:solidFill>
                <a:latin typeface="Consolas" panose="020B0609020204030204" pitchFamily="49" charset="0"/>
              </a:rPr>
              <a:t>filename</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const</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int</a:t>
            </a:r>
            <a:r>
              <a:rPr lang="it-IT" sz="1200" dirty="0">
                <a:solidFill>
                  <a:srgbClr val="000000"/>
                </a:solidFill>
                <a:latin typeface="Consolas" panose="020B0609020204030204" pitchFamily="49" charset="0"/>
              </a:rPr>
              <a:t> </a:t>
            </a:r>
            <a:r>
              <a:rPr lang="it-IT" sz="1200" dirty="0" err="1">
                <a:solidFill>
                  <a:srgbClr val="808080"/>
                </a:solidFill>
                <a:latin typeface="Consolas" panose="020B0609020204030204" pitchFamily="49" charset="0"/>
              </a:rPr>
              <a:t>channel_force</a:t>
            </a:r>
            <a:r>
              <a:rPr lang="it-IT" sz="1200" dirty="0">
                <a:solidFill>
                  <a:srgbClr val="000000"/>
                </a:solidFill>
                <a:latin typeface="Consolas" panose="020B0609020204030204" pitchFamily="49" charset="0"/>
              </a:rPr>
              <a:t>);</a:t>
            </a:r>
          </a:p>
          <a:p>
            <a:r>
              <a:rPr lang="it-IT" sz="1200" dirty="0">
                <a:solidFill>
                  <a:srgbClr val="0000FF"/>
                </a:solidFill>
                <a:latin typeface="Consolas" panose="020B0609020204030204" pitchFamily="49" charset="0"/>
              </a:rPr>
              <a:t>		</a:t>
            </a:r>
            <a:r>
              <a:rPr lang="it-IT" sz="1200" dirty="0" err="1">
                <a:solidFill>
                  <a:srgbClr val="0000FF"/>
                </a:solidFill>
                <a:latin typeface="Consolas" panose="020B0609020204030204" pitchFamily="49" charset="0"/>
              </a:rPr>
              <a:t>void</a:t>
            </a:r>
            <a:r>
              <a:rPr lang="it-IT" sz="1200" dirty="0">
                <a:solidFill>
                  <a:srgbClr val="000000"/>
                </a:solidFill>
                <a:latin typeface="Consolas" panose="020B0609020204030204" pitchFamily="49" charset="0"/>
              </a:rPr>
              <a:t> </a:t>
            </a:r>
            <a:r>
              <a:rPr lang="it-IT" sz="1200" dirty="0" err="1">
                <a:solidFill>
                  <a:srgbClr val="000000"/>
                </a:solidFill>
                <a:latin typeface="Consolas" panose="020B0609020204030204" pitchFamily="49" charset="0"/>
              </a:rPr>
              <a:t>save_image</a:t>
            </a:r>
            <a:r>
              <a:rPr lang="it-IT" sz="1200" dirty="0">
                <a:solidFill>
                  <a:srgbClr val="000000"/>
                </a:solidFill>
                <a:latin typeface="Consolas" panose="020B0609020204030204" pitchFamily="49" charset="0"/>
              </a:rPr>
              <a:t>(</a:t>
            </a:r>
            <a:r>
              <a:rPr lang="it-IT" sz="1200" dirty="0" err="1">
                <a:solidFill>
                  <a:srgbClr val="0000FF"/>
                </a:solidFill>
                <a:latin typeface="Consolas" panose="020B0609020204030204" pitchFamily="49" charset="0"/>
              </a:rPr>
              <a:t>const</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char</a:t>
            </a:r>
            <a:r>
              <a:rPr lang="it-IT" sz="1200" dirty="0">
                <a:solidFill>
                  <a:srgbClr val="0000FF"/>
                </a:solidFill>
                <a:latin typeface="Consolas" panose="020B0609020204030204" pitchFamily="49" charset="0"/>
              </a:rPr>
              <a:t>*</a:t>
            </a:r>
            <a:r>
              <a:rPr lang="it-IT" sz="1200" dirty="0">
                <a:solidFill>
                  <a:srgbClr val="000000"/>
                </a:solidFill>
                <a:latin typeface="Consolas" panose="020B0609020204030204" pitchFamily="49" charset="0"/>
              </a:rPr>
              <a:t> </a:t>
            </a:r>
            <a:r>
              <a:rPr lang="it-IT" sz="1200" dirty="0" err="1">
                <a:solidFill>
                  <a:srgbClr val="808080"/>
                </a:solidFill>
                <a:latin typeface="Consolas" panose="020B0609020204030204" pitchFamily="49" charset="0"/>
              </a:rPr>
              <a:t>filename</a:t>
            </a:r>
            <a:r>
              <a:rPr lang="it-IT" sz="1200" dirty="0">
                <a:solidFill>
                  <a:srgbClr val="000000"/>
                </a:solidFill>
                <a:latin typeface="Consolas" panose="020B0609020204030204" pitchFamily="49" charset="0"/>
              </a:rPr>
              <a:t>);</a:t>
            </a:r>
          </a:p>
          <a:p>
            <a:r>
              <a:rPr lang="it-IT" sz="1200" dirty="0">
                <a:solidFill>
                  <a:srgbClr val="2B91AF"/>
                </a:solidFill>
                <a:latin typeface="Consolas" panose="020B0609020204030204" pitchFamily="49" charset="0"/>
              </a:rPr>
              <a:t>		Image</a:t>
            </a:r>
            <a:r>
              <a:rPr lang="it-IT" sz="1200" dirty="0">
                <a:solidFill>
                  <a:srgbClr val="000000"/>
                </a:solidFill>
                <a:latin typeface="Consolas" panose="020B0609020204030204" pitchFamily="49" charset="0"/>
              </a:rPr>
              <a:t> </a:t>
            </a:r>
            <a:r>
              <a:rPr lang="it-IT" sz="1200" dirty="0" err="1">
                <a:solidFill>
                  <a:srgbClr val="000000"/>
                </a:solidFill>
                <a:latin typeface="Consolas" panose="020B0609020204030204" pitchFamily="49" charset="0"/>
              </a:rPr>
              <a:t>padding</a:t>
            </a:r>
            <a:r>
              <a:rPr lang="it-IT" sz="1200" dirty="0">
                <a:solidFill>
                  <a:srgbClr val="000000"/>
                </a:solidFill>
                <a:latin typeface="Consolas" panose="020B0609020204030204" pitchFamily="49" charset="0"/>
              </a:rPr>
              <a:t>(</a:t>
            </a:r>
            <a:r>
              <a:rPr lang="it-IT" sz="1200" dirty="0" err="1">
                <a:solidFill>
                  <a:srgbClr val="0000FF"/>
                </a:solidFill>
                <a:latin typeface="Consolas" panose="020B0609020204030204" pitchFamily="49" charset="0"/>
              </a:rPr>
              <a:t>const</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int</a:t>
            </a:r>
            <a:r>
              <a:rPr lang="it-IT" sz="1200" dirty="0">
                <a:solidFill>
                  <a:srgbClr val="000000"/>
                </a:solidFill>
                <a:latin typeface="Consolas" panose="020B0609020204030204" pitchFamily="49" charset="0"/>
              </a:rPr>
              <a:t> </a:t>
            </a:r>
            <a:r>
              <a:rPr lang="it-IT" sz="1200" dirty="0" err="1">
                <a:solidFill>
                  <a:srgbClr val="808080"/>
                </a:solidFill>
                <a:latin typeface="Consolas" panose="020B0609020204030204" pitchFamily="49" charset="0"/>
              </a:rPr>
              <a:t>padding_width</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const</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int</a:t>
            </a:r>
            <a:r>
              <a:rPr lang="it-IT" sz="1200" dirty="0">
                <a:solidFill>
                  <a:srgbClr val="000000"/>
                </a:solidFill>
                <a:latin typeface="Consolas" panose="020B0609020204030204" pitchFamily="49" charset="0"/>
              </a:rPr>
              <a:t> </a:t>
            </a:r>
            <a:r>
              <a:rPr lang="it-IT" sz="1200" dirty="0" err="1">
                <a:solidFill>
                  <a:srgbClr val="808080"/>
                </a:solidFill>
                <a:latin typeface="Consolas" panose="020B0609020204030204" pitchFamily="49" charset="0"/>
              </a:rPr>
              <a:t>padding_height</a:t>
            </a:r>
            <a:r>
              <a:rPr lang="it-IT" sz="1200" dirty="0">
                <a:solidFill>
                  <a:srgbClr val="000000"/>
                </a:solidFill>
                <a:latin typeface="Consolas" panose="020B0609020204030204" pitchFamily="49" charset="0"/>
              </a:rPr>
              <a:t>);</a:t>
            </a:r>
          </a:p>
          <a:p>
            <a:r>
              <a:rPr lang="it-IT" sz="1200" dirty="0">
                <a:solidFill>
                  <a:srgbClr val="0000FF"/>
                </a:solidFill>
                <a:latin typeface="Consolas" panose="020B0609020204030204" pitchFamily="49" charset="0"/>
              </a:rPr>
              <a:t>		</a:t>
            </a:r>
            <a:r>
              <a:rPr lang="it-IT" sz="1200" dirty="0">
                <a:solidFill>
                  <a:srgbClr val="0000FF"/>
                </a:solidFill>
                <a:highlight>
                  <a:srgbClr val="FFFF00"/>
                </a:highlight>
                <a:latin typeface="Consolas" panose="020B0609020204030204" pitchFamily="49" charset="0"/>
              </a:rPr>
              <a:t>uint8_t&amp;</a:t>
            </a:r>
            <a:r>
              <a:rPr lang="it-IT" sz="1200" dirty="0">
                <a:solidFill>
                  <a:srgbClr val="000000"/>
                </a:solidFill>
                <a:highlight>
                  <a:srgbClr val="FFFF00"/>
                </a:highlight>
                <a:latin typeface="Consolas" panose="020B0609020204030204" pitchFamily="49" charset="0"/>
              </a:rPr>
              <a:t> </a:t>
            </a:r>
            <a:r>
              <a:rPr lang="it-IT" sz="1200" dirty="0">
                <a:solidFill>
                  <a:srgbClr val="0000FF"/>
                </a:solidFill>
                <a:highlight>
                  <a:srgbClr val="FFFF00"/>
                </a:highlight>
                <a:latin typeface="Consolas" panose="020B0609020204030204" pitchFamily="49" charset="0"/>
              </a:rPr>
              <a:t>operator</a:t>
            </a:r>
            <a:r>
              <a:rPr lang="it-IT" sz="1200" dirty="0">
                <a:solidFill>
                  <a:srgbClr val="000000"/>
                </a:solidFill>
                <a:highlight>
                  <a:srgbClr val="FFFF00"/>
                </a:highlight>
                <a:latin typeface="Consolas" panose="020B0609020204030204" pitchFamily="49" charset="0"/>
              </a:rPr>
              <a:t>()(</a:t>
            </a:r>
            <a:r>
              <a:rPr lang="it-IT" sz="1200" dirty="0" err="1">
                <a:solidFill>
                  <a:srgbClr val="0000FF"/>
                </a:solidFill>
                <a:highlight>
                  <a:srgbClr val="FFFF00"/>
                </a:highlight>
                <a:latin typeface="Consolas" panose="020B0609020204030204" pitchFamily="49" charset="0"/>
              </a:rPr>
              <a:t>const</a:t>
            </a:r>
            <a:r>
              <a:rPr lang="it-IT" sz="1200" dirty="0">
                <a:solidFill>
                  <a:srgbClr val="000000"/>
                </a:solidFill>
                <a:highlight>
                  <a:srgbClr val="FFFF00"/>
                </a:highlight>
                <a:latin typeface="Consolas" panose="020B0609020204030204" pitchFamily="49" charset="0"/>
              </a:rPr>
              <a:t> </a:t>
            </a:r>
            <a:r>
              <a:rPr lang="it-IT" sz="1200" dirty="0" err="1">
                <a:solidFill>
                  <a:srgbClr val="0000FF"/>
                </a:solidFill>
                <a:highlight>
                  <a:srgbClr val="FFFF00"/>
                </a:highlight>
                <a:latin typeface="Consolas" panose="020B0609020204030204" pitchFamily="49" charset="0"/>
              </a:rPr>
              <a:t>int</a:t>
            </a:r>
            <a:r>
              <a:rPr lang="it-IT" sz="1200" dirty="0">
                <a:solidFill>
                  <a:srgbClr val="000000"/>
                </a:solidFill>
                <a:highlight>
                  <a:srgbClr val="FFFF00"/>
                </a:highlight>
                <a:latin typeface="Consolas" panose="020B0609020204030204" pitchFamily="49" charset="0"/>
              </a:rPr>
              <a:t> </a:t>
            </a:r>
            <a:r>
              <a:rPr lang="it-IT" sz="1200" dirty="0">
                <a:solidFill>
                  <a:srgbClr val="808080"/>
                </a:solidFill>
                <a:highlight>
                  <a:srgbClr val="FFFF00"/>
                </a:highlight>
                <a:latin typeface="Consolas" panose="020B0609020204030204" pitchFamily="49" charset="0"/>
              </a:rPr>
              <a:t>col</a:t>
            </a:r>
            <a:r>
              <a:rPr lang="it-IT" sz="1200" dirty="0">
                <a:solidFill>
                  <a:srgbClr val="000000"/>
                </a:solidFill>
                <a:highlight>
                  <a:srgbClr val="FFFF00"/>
                </a:highlight>
                <a:latin typeface="Consolas" panose="020B0609020204030204" pitchFamily="49" charset="0"/>
              </a:rPr>
              <a:t>, </a:t>
            </a:r>
            <a:r>
              <a:rPr lang="it-IT" sz="1200" dirty="0" err="1">
                <a:solidFill>
                  <a:srgbClr val="0000FF"/>
                </a:solidFill>
                <a:highlight>
                  <a:srgbClr val="FFFF00"/>
                </a:highlight>
                <a:latin typeface="Consolas" panose="020B0609020204030204" pitchFamily="49" charset="0"/>
              </a:rPr>
              <a:t>const</a:t>
            </a:r>
            <a:r>
              <a:rPr lang="it-IT" sz="1200" dirty="0">
                <a:solidFill>
                  <a:srgbClr val="000000"/>
                </a:solidFill>
                <a:highlight>
                  <a:srgbClr val="FFFF00"/>
                </a:highlight>
                <a:latin typeface="Consolas" panose="020B0609020204030204" pitchFamily="49" charset="0"/>
              </a:rPr>
              <a:t> </a:t>
            </a:r>
            <a:r>
              <a:rPr lang="it-IT" sz="1200" dirty="0" err="1">
                <a:solidFill>
                  <a:srgbClr val="0000FF"/>
                </a:solidFill>
                <a:highlight>
                  <a:srgbClr val="FFFF00"/>
                </a:highlight>
                <a:latin typeface="Consolas" panose="020B0609020204030204" pitchFamily="49" charset="0"/>
              </a:rPr>
              <a:t>int</a:t>
            </a:r>
            <a:r>
              <a:rPr lang="it-IT" sz="1200" dirty="0">
                <a:solidFill>
                  <a:srgbClr val="000000"/>
                </a:solidFill>
                <a:highlight>
                  <a:srgbClr val="FFFF00"/>
                </a:highlight>
                <a:latin typeface="Consolas" panose="020B0609020204030204" pitchFamily="49" charset="0"/>
              </a:rPr>
              <a:t> </a:t>
            </a:r>
            <a:r>
              <a:rPr lang="it-IT" sz="1200" dirty="0" err="1">
                <a:solidFill>
                  <a:srgbClr val="808080"/>
                </a:solidFill>
                <a:highlight>
                  <a:srgbClr val="FFFF00"/>
                </a:highlight>
                <a:latin typeface="Consolas" panose="020B0609020204030204" pitchFamily="49" charset="0"/>
              </a:rPr>
              <a:t>row</a:t>
            </a:r>
            <a:r>
              <a:rPr lang="it-IT" sz="1200" dirty="0">
                <a:solidFill>
                  <a:srgbClr val="000000"/>
                </a:solidFill>
                <a:highlight>
                  <a:srgbClr val="FFFF00"/>
                </a:highlight>
                <a:latin typeface="Consolas" panose="020B0609020204030204" pitchFamily="49" charset="0"/>
              </a:rPr>
              <a:t>, </a:t>
            </a:r>
            <a:r>
              <a:rPr lang="it-IT" sz="1200" dirty="0" err="1">
                <a:solidFill>
                  <a:srgbClr val="0000FF"/>
                </a:solidFill>
                <a:highlight>
                  <a:srgbClr val="FFFF00"/>
                </a:highlight>
                <a:latin typeface="Consolas" panose="020B0609020204030204" pitchFamily="49" charset="0"/>
              </a:rPr>
              <a:t>const</a:t>
            </a:r>
            <a:r>
              <a:rPr lang="it-IT" sz="1200" dirty="0">
                <a:solidFill>
                  <a:srgbClr val="000000"/>
                </a:solidFill>
                <a:highlight>
                  <a:srgbClr val="FFFF00"/>
                </a:highlight>
                <a:latin typeface="Consolas" panose="020B0609020204030204" pitchFamily="49" charset="0"/>
              </a:rPr>
              <a:t> </a:t>
            </a:r>
            <a:r>
              <a:rPr lang="it-IT" sz="1200" dirty="0" err="1">
                <a:solidFill>
                  <a:srgbClr val="0000FF"/>
                </a:solidFill>
                <a:highlight>
                  <a:srgbClr val="FFFF00"/>
                </a:highlight>
                <a:latin typeface="Consolas" panose="020B0609020204030204" pitchFamily="49" charset="0"/>
              </a:rPr>
              <a:t>int</a:t>
            </a:r>
            <a:r>
              <a:rPr lang="it-IT" sz="1200" dirty="0">
                <a:solidFill>
                  <a:srgbClr val="000000"/>
                </a:solidFill>
                <a:highlight>
                  <a:srgbClr val="FFFF00"/>
                </a:highlight>
                <a:latin typeface="Consolas" panose="020B0609020204030204" pitchFamily="49" charset="0"/>
              </a:rPr>
              <a:t> </a:t>
            </a:r>
            <a:r>
              <a:rPr lang="it-IT" sz="1200" dirty="0" err="1">
                <a:solidFill>
                  <a:srgbClr val="808080"/>
                </a:solidFill>
                <a:highlight>
                  <a:srgbClr val="FFFF00"/>
                </a:highlight>
                <a:latin typeface="Consolas" panose="020B0609020204030204" pitchFamily="49" charset="0"/>
              </a:rPr>
              <a:t>channel</a:t>
            </a:r>
            <a:r>
              <a:rPr lang="it-IT" sz="1200" dirty="0">
                <a:solidFill>
                  <a:srgbClr val="000000"/>
                </a:solidFill>
                <a:highlight>
                  <a:srgbClr val="FFFF00"/>
                </a:highlight>
                <a:latin typeface="Consolas" panose="020B0609020204030204" pitchFamily="49" charset="0"/>
              </a:rPr>
              <a:t>) </a:t>
            </a:r>
            <a:r>
              <a:rPr lang="it-IT" sz="1200" dirty="0" err="1">
                <a:solidFill>
                  <a:srgbClr val="0000FF"/>
                </a:solidFill>
                <a:highlight>
                  <a:srgbClr val="FFFF00"/>
                </a:highlight>
                <a:latin typeface="Consolas" panose="020B0609020204030204" pitchFamily="49" charset="0"/>
              </a:rPr>
              <a:t>const</a:t>
            </a:r>
            <a:r>
              <a:rPr lang="it-IT" sz="1200" dirty="0">
                <a:solidFill>
                  <a:srgbClr val="000000"/>
                </a:solidFill>
                <a:latin typeface="Consolas" panose="020B0609020204030204" pitchFamily="49" charset="0"/>
              </a:rPr>
              <a:t>;</a:t>
            </a:r>
          </a:p>
          <a:p>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bool</a:t>
            </a:r>
            <a:r>
              <a:rPr lang="it-IT" sz="1200" dirty="0">
                <a:solidFill>
                  <a:srgbClr val="000000"/>
                </a:solidFill>
                <a:latin typeface="Consolas" panose="020B0609020204030204" pitchFamily="49" charset="0"/>
              </a:rPr>
              <a:t> </a:t>
            </a:r>
            <a:r>
              <a:rPr lang="it-IT" sz="1200" dirty="0">
                <a:solidFill>
                  <a:srgbClr val="0000FF"/>
                </a:solidFill>
                <a:latin typeface="Consolas" panose="020B0609020204030204" pitchFamily="49" charset="0"/>
              </a:rPr>
              <a:t>operator</a:t>
            </a:r>
            <a:r>
              <a:rPr lang="it-IT" sz="1200" dirty="0">
                <a:solidFill>
                  <a:srgbClr val="000000"/>
                </a:solidFill>
                <a:latin typeface="Consolas" panose="020B0609020204030204" pitchFamily="49" charset="0"/>
              </a:rPr>
              <a:t>==(</a:t>
            </a:r>
            <a:r>
              <a:rPr lang="it-IT" sz="1200" dirty="0" err="1">
                <a:solidFill>
                  <a:srgbClr val="0000FF"/>
                </a:solidFill>
                <a:latin typeface="Consolas" panose="020B0609020204030204" pitchFamily="49" charset="0"/>
              </a:rPr>
              <a:t>const</a:t>
            </a:r>
            <a:r>
              <a:rPr lang="it-IT" sz="1200" dirty="0">
                <a:solidFill>
                  <a:srgbClr val="000000"/>
                </a:solidFill>
                <a:latin typeface="Consolas" panose="020B0609020204030204" pitchFamily="49" charset="0"/>
              </a:rPr>
              <a:t> </a:t>
            </a:r>
            <a:r>
              <a:rPr lang="it-IT" sz="1200" dirty="0">
                <a:solidFill>
                  <a:srgbClr val="2B91AF"/>
                </a:solidFill>
                <a:latin typeface="Consolas" panose="020B0609020204030204" pitchFamily="49" charset="0"/>
              </a:rPr>
              <a:t>Image</a:t>
            </a:r>
            <a:r>
              <a:rPr lang="it-IT" sz="1200" dirty="0">
                <a:solidFill>
                  <a:srgbClr val="0000FF"/>
                </a:solidFill>
                <a:latin typeface="Consolas" panose="020B0609020204030204" pitchFamily="49" charset="0"/>
              </a:rPr>
              <a:t>&amp;</a:t>
            </a:r>
            <a:r>
              <a:rPr lang="it-IT" sz="1200" dirty="0">
                <a:solidFill>
                  <a:srgbClr val="000000"/>
                </a:solidFill>
                <a:latin typeface="Consolas" panose="020B0609020204030204" pitchFamily="49" charset="0"/>
              </a:rPr>
              <a:t> </a:t>
            </a:r>
            <a:r>
              <a:rPr lang="it-IT" sz="1200" dirty="0" err="1">
                <a:solidFill>
                  <a:srgbClr val="808080"/>
                </a:solidFill>
                <a:latin typeface="Consolas" panose="020B0609020204030204" pitchFamily="49" charset="0"/>
              </a:rPr>
              <a:t>other</a:t>
            </a:r>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const</a:t>
            </a:r>
            <a:r>
              <a:rPr lang="it-IT" sz="1200" dirty="0">
                <a:solidFill>
                  <a:srgbClr val="000000"/>
                </a:solidFill>
                <a:latin typeface="Consolas" panose="020B0609020204030204" pitchFamily="49" charset="0"/>
              </a:rPr>
              <a:t>;</a:t>
            </a:r>
          </a:p>
          <a:p>
            <a:r>
              <a:rPr lang="it-IT" sz="1200" dirty="0">
                <a:solidFill>
                  <a:srgbClr val="000000"/>
                </a:solidFill>
                <a:latin typeface="Consolas" panose="020B0609020204030204" pitchFamily="49" charset="0"/>
              </a:rPr>
              <a:t>		</a:t>
            </a:r>
            <a:r>
              <a:rPr lang="it-IT" sz="1200" dirty="0" err="1">
                <a:solidFill>
                  <a:srgbClr val="0000FF"/>
                </a:solidFill>
                <a:latin typeface="Consolas" panose="020B0609020204030204" pitchFamily="49" charset="0"/>
              </a:rPr>
              <a:t>void</a:t>
            </a:r>
            <a:r>
              <a:rPr lang="it-IT" sz="1200" dirty="0">
                <a:solidFill>
                  <a:srgbClr val="000000"/>
                </a:solidFill>
                <a:latin typeface="Consolas" panose="020B0609020204030204" pitchFamily="49" charset="0"/>
              </a:rPr>
              <a:t> </a:t>
            </a:r>
            <a:r>
              <a:rPr lang="it-IT" sz="1200" dirty="0" err="1">
                <a:solidFill>
                  <a:srgbClr val="000000"/>
                </a:solidFill>
                <a:latin typeface="Consolas" panose="020B0609020204030204" pitchFamily="49" charset="0"/>
              </a:rPr>
              <a:t>AoS_to_SoA</a:t>
            </a:r>
            <a:r>
              <a:rPr lang="it-IT" sz="1200" dirty="0">
                <a:solidFill>
                  <a:srgbClr val="000000"/>
                </a:solidFill>
                <a:latin typeface="Consolas" panose="020B0609020204030204" pitchFamily="49" charset="0"/>
              </a:rPr>
              <a:t>();</a:t>
            </a:r>
            <a:endParaRPr lang="en-US" sz="1200" dirty="0">
              <a:solidFill>
                <a:srgbClr val="000000"/>
              </a:solidFill>
              <a:latin typeface="Consolas" panose="020B0609020204030204" pitchFamily="49" charset="0"/>
            </a:endParaRPr>
          </a:p>
          <a:p>
            <a:r>
              <a:rPr lang="en-US" sz="1200" dirty="0">
                <a:solidFill>
                  <a:srgbClr val="000000"/>
                </a:solidFill>
                <a:latin typeface="Consolas" panose="020B0609020204030204" pitchFamily="49" charset="0"/>
              </a:rPr>
              <a:t>}</a:t>
            </a:r>
            <a:endParaRPr lang="it-IT" sz="1200" dirty="0">
              <a:solidFill>
                <a:srgbClr val="000000"/>
              </a:solidFill>
              <a:latin typeface="Consolas" panose="020B0609020204030204" pitchFamily="49" charset="0"/>
            </a:endParaRPr>
          </a:p>
        </p:txBody>
      </p:sp>
      <p:sp>
        <p:nvSpPr>
          <p:cNvPr id="13" name="CasellaDiTesto 12">
            <a:extLst>
              <a:ext uri="{FF2B5EF4-FFF2-40B4-BE49-F238E27FC236}">
                <a16:creationId xmlns:a16="http://schemas.microsoft.com/office/drawing/2014/main" id="{A56A0915-4487-4A01-B5CF-970B8D919B2E}"/>
              </a:ext>
            </a:extLst>
          </p:cNvPr>
          <p:cNvSpPr txBox="1"/>
          <p:nvPr/>
        </p:nvSpPr>
        <p:spPr>
          <a:xfrm>
            <a:off x="1025081" y="4191825"/>
            <a:ext cx="6124903" cy="1754326"/>
          </a:xfrm>
          <a:prstGeom prst="rect">
            <a:avLst/>
          </a:prstGeom>
          <a:noFill/>
        </p:spPr>
        <p:txBody>
          <a:bodyPr wrap="square">
            <a:spAutoFit/>
          </a:bodyPr>
          <a:lstStyle/>
          <a:p>
            <a:r>
              <a:rPr lang="it-IT" sz="1200" b="0" dirty="0">
                <a:solidFill>
                  <a:srgbClr val="008000"/>
                </a:solidFill>
                <a:effectLst/>
                <a:latin typeface="Consolas" panose="020B0609020204030204" pitchFamily="49" charset="0"/>
              </a:rPr>
              <a:t>// Kernel in 2D </a:t>
            </a:r>
            <a:r>
              <a:rPr lang="it-IT" sz="1200" b="0" dirty="0" err="1">
                <a:solidFill>
                  <a:srgbClr val="008000"/>
                </a:solidFill>
                <a:effectLst/>
                <a:latin typeface="Consolas" panose="020B0609020204030204" pitchFamily="49" charset="0"/>
              </a:rPr>
              <a:t>space</a:t>
            </a:r>
            <a:r>
              <a:rPr lang="it-IT" sz="1200" b="0" dirty="0">
                <a:solidFill>
                  <a:srgbClr val="008000"/>
                </a:solidFill>
                <a:effectLst/>
                <a:latin typeface="Consolas" panose="020B0609020204030204" pitchFamily="49" charset="0"/>
              </a:rPr>
              <a:t>.</a:t>
            </a:r>
            <a:endParaRPr lang="it-IT" sz="1200" b="0" dirty="0">
              <a:solidFill>
                <a:srgbClr val="000000"/>
              </a:solidFill>
              <a:effectLst/>
              <a:latin typeface="Consolas" panose="020B0609020204030204" pitchFamily="49" charset="0"/>
            </a:endParaRPr>
          </a:p>
          <a:p>
            <a:r>
              <a:rPr lang="it-IT" sz="1200" b="0" dirty="0">
                <a:solidFill>
                  <a:srgbClr val="0000FF"/>
                </a:solidFill>
                <a:effectLst/>
                <a:latin typeface="Consolas" panose="020B0609020204030204" pitchFamily="49" charset="0"/>
              </a:rPr>
              <a:t>class</a:t>
            </a:r>
            <a:r>
              <a:rPr lang="it-IT" sz="1200" b="0" dirty="0">
                <a:solidFill>
                  <a:srgbClr val="000000"/>
                </a:solidFill>
                <a:effectLst/>
                <a:latin typeface="Consolas" panose="020B0609020204030204" pitchFamily="49" charset="0"/>
              </a:rPr>
              <a:t> </a:t>
            </a:r>
            <a:r>
              <a:rPr lang="it-IT" sz="1200" b="0" dirty="0">
                <a:solidFill>
                  <a:srgbClr val="2B91AF"/>
                </a:solidFill>
                <a:effectLst/>
                <a:latin typeface="Consolas" panose="020B0609020204030204" pitchFamily="49" charset="0"/>
              </a:rPr>
              <a:t>Kernel</a:t>
            </a:r>
            <a:r>
              <a:rPr lang="it-IT" sz="1200" b="0" dirty="0">
                <a:solidFill>
                  <a:srgbClr val="000000"/>
                </a:solidFill>
                <a:effectLst/>
                <a:latin typeface="Consolas" panose="020B0609020204030204" pitchFamily="49" charset="0"/>
              </a:rPr>
              <a:t> {</a:t>
            </a:r>
          </a:p>
          <a:p>
            <a:r>
              <a:rPr lang="it-IT" sz="1200" dirty="0">
                <a:solidFill>
                  <a:srgbClr val="000000"/>
                </a:solidFill>
                <a:latin typeface="Consolas" panose="020B0609020204030204" pitchFamily="49" charset="0"/>
              </a:rPr>
              <a:t>	</a:t>
            </a:r>
            <a:r>
              <a:rPr lang="it-IT" sz="1200" b="0" dirty="0">
                <a:solidFill>
                  <a:srgbClr val="0000FF"/>
                </a:solidFill>
                <a:effectLst/>
                <a:latin typeface="Consolas" panose="020B0609020204030204" pitchFamily="49" charset="0"/>
              </a:rPr>
              <a:t>private:</a:t>
            </a:r>
            <a:endParaRPr lang="it-IT" sz="1200" dirty="0">
              <a:solidFill>
                <a:srgbClr val="000000"/>
              </a:solidFill>
              <a:latin typeface="Consolas" panose="020B0609020204030204" pitchFamily="49" charset="0"/>
            </a:endParaRPr>
          </a:p>
          <a:p>
            <a:r>
              <a:rPr lang="it-IT" sz="1200" b="0" dirty="0">
                <a:solidFill>
                  <a:srgbClr val="000000"/>
                </a:solidFill>
                <a:effectLst/>
                <a:latin typeface="Consolas" panose="020B0609020204030204" pitchFamily="49" charset="0"/>
              </a:rPr>
              <a:t>		</a:t>
            </a:r>
            <a:r>
              <a:rPr lang="it-IT" sz="1200" b="0" dirty="0" err="1">
                <a:solidFill>
                  <a:srgbClr val="0000FF"/>
                </a:solidFill>
                <a:effectLst/>
                <a:latin typeface="Consolas" panose="020B0609020204030204" pitchFamily="49" charset="0"/>
              </a:rPr>
              <a:t>int</a:t>
            </a:r>
            <a:r>
              <a:rPr lang="it-IT" sz="1200" b="0" dirty="0">
                <a:solidFill>
                  <a:srgbClr val="000000"/>
                </a:solidFill>
                <a:effectLst/>
                <a:latin typeface="Consolas" panose="020B0609020204030204" pitchFamily="49" charset="0"/>
              </a:rPr>
              <a:t> </a:t>
            </a:r>
            <a:r>
              <a:rPr lang="it-IT" sz="1200" b="0" dirty="0" err="1">
                <a:solidFill>
                  <a:srgbClr val="000000"/>
                </a:solidFill>
                <a:effectLst/>
                <a:latin typeface="Consolas" panose="020B0609020204030204" pitchFamily="49" charset="0"/>
              </a:rPr>
              <a:t>width</a:t>
            </a:r>
            <a:r>
              <a:rPr lang="it-IT" sz="1200" b="0" dirty="0">
                <a:solidFill>
                  <a:srgbClr val="000000"/>
                </a:solidFill>
                <a:effectLst/>
                <a:latin typeface="Consolas" panose="020B0609020204030204" pitchFamily="49" charset="0"/>
              </a:rPr>
              <a:t> = </a:t>
            </a:r>
            <a:r>
              <a:rPr lang="it-IT" sz="1200" b="0" dirty="0">
                <a:solidFill>
                  <a:srgbClr val="098658"/>
                </a:solidFill>
                <a:effectLst/>
                <a:latin typeface="Consolas" panose="020B0609020204030204" pitchFamily="49" charset="0"/>
              </a:rPr>
              <a:t>0</a:t>
            </a:r>
            <a:r>
              <a:rPr lang="it-IT" sz="1200" b="0" dirty="0">
                <a:solidFill>
                  <a:srgbClr val="000000"/>
                </a:solidFill>
                <a:effectLst/>
                <a:latin typeface="Consolas" panose="020B0609020204030204" pitchFamily="49" charset="0"/>
              </a:rPr>
              <a:t>, </a:t>
            </a:r>
            <a:r>
              <a:rPr lang="it-IT" sz="1200" b="0" dirty="0" err="1">
                <a:solidFill>
                  <a:srgbClr val="000000"/>
                </a:solidFill>
                <a:effectLst/>
                <a:latin typeface="Consolas" panose="020B0609020204030204" pitchFamily="49" charset="0"/>
              </a:rPr>
              <a:t>height</a:t>
            </a:r>
            <a:r>
              <a:rPr lang="it-IT" sz="1200" b="0" dirty="0">
                <a:solidFill>
                  <a:srgbClr val="000000"/>
                </a:solidFill>
                <a:effectLst/>
                <a:latin typeface="Consolas" panose="020B0609020204030204" pitchFamily="49" charset="0"/>
              </a:rPr>
              <a:t> = </a:t>
            </a:r>
            <a:r>
              <a:rPr lang="it-IT" sz="1200" b="0" dirty="0">
                <a:solidFill>
                  <a:srgbClr val="098658"/>
                </a:solidFill>
                <a:effectLst/>
                <a:latin typeface="Consolas" panose="020B0609020204030204" pitchFamily="49" charset="0"/>
              </a:rPr>
              <a:t>0</a:t>
            </a:r>
            <a:r>
              <a:rPr lang="it-IT" sz="1200" b="0" dirty="0">
                <a:solidFill>
                  <a:srgbClr val="000000"/>
                </a:solidFill>
                <a:effectLst/>
                <a:latin typeface="Consolas" panose="020B0609020204030204" pitchFamily="49" charset="0"/>
              </a:rPr>
              <a:t>;</a:t>
            </a:r>
            <a:r>
              <a:rPr lang="it-IT" sz="1200" b="0" dirty="0">
                <a:solidFill>
                  <a:srgbClr val="008000"/>
                </a:solidFill>
                <a:effectLst/>
                <a:latin typeface="Consolas" panose="020B0609020204030204" pitchFamily="49" charset="0"/>
              </a:rPr>
              <a:t> // Kernel </a:t>
            </a:r>
            <a:r>
              <a:rPr lang="it-IT" sz="1200" b="0" dirty="0" err="1">
                <a:solidFill>
                  <a:srgbClr val="008000"/>
                </a:solidFill>
                <a:effectLst/>
                <a:latin typeface="Consolas" panose="020B0609020204030204" pitchFamily="49" charset="0"/>
              </a:rPr>
              <a:t>dimensions</a:t>
            </a:r>
            <a:r>
              <a:rPr lang="it-IT" sz="1200" b="0" dirty="0">
                <a:solidFill>
                  <a:srgbClr val="008000"/>
                </a:solidFill>
                <a:effectLst/>
                <a:latin typeface="Consolas" panose="020B0609020204030204" pitchFamily="49" charset="0"/>
              </a:rPr>
              <a:t>.</a:t>
            </a:r>
            <a:endParaRPr lang="it-IT" sz="1200" dirty="0">
              <a:solidFill>
                <a:srgbClr val="000000"/>
              </a:solidFill>
              <a:latin typeface="Consolas" panose="020B0609020204030204" pitchFamily="49" charset="0"/>
            </a:endParaRPr>
          </a:p>
          <a:p>
            <a:r>
              <a:rPr lang="it-IT" sz="1200" b="0" dirty="0">
                <a:solidFill>
                  <a:srgbClr val="000000"/>
                </a:solidFill>
                <a:effectLst/>
                <a:latin typeface="Consolas" panose="020B0609020204030204" pitchFamily="49" charset="0"/>
              </a:rPr>
              <a:t>		</a:t>
            </a:r>
            <a:r>
              <a:rPr lang="it-IT" sz="1200" b="0" dirty="0">
                <a:solidFill>
                  <a:srgbClr val="0000FF"/>
                </a:solidFill>
                <a:effectLst/>
                <a:latin typeface="Consolas" panose="020B0609020204030204" pitchFamily="49" charset="0"/>
              </a:rPr>
              <a:t>float</a:t>
            </a:r>
            <a:r>
              <a:rPr lang="it-IT" sz="1200" b="0" dirty="0">
                <a:solidFill>
                  <a:srgbClr val="000000"/>
                </a:solidFill>
                <a:effectLst/>
                <a:latin typeface="Consolas" panose="020B0609020204030204" pitchFamily="49" charset="0"/>
              </a:rPr>
              <a:t> *data = </a:t>
            </a:r>
            <a:r>
              <a:rPr lang="it-IT" sz="1200" b="0" dirty="0">
                <a:solidFill>
                  <a:srgbClr val="0000FF"/>
                </a:solidFill>
                <a:effectLst/>
                <a:latin typeface="Consolas" panose="020B0609020204030204" pitchFamily="49" charset="0"/>
              </a:rPr>
              <a:t>NULL</a:t>
            </a:r>
            <a:r>
              <a:rPr lang="it-IT" sz="1200" b="0" dirty="0">
                <a:solidFill>
                  <a:srgbClr val="000000"/>
                </a:solidFill>
                <a:effectLst/>
                <a:latin typeface="Consolas" panose="020B0609020204030204" pitchFamily="49" charset="0"/>
              </a:rPr>
              <a:t>;</a:t>
            </a:r>
            <a:r>
              <a:rPr lang="it-IT" sz="1200" b="0" dirty="0">
                <a:solidFill>
                  <a:srgbClr val="008000"/>
                </a:solidFill>
                <a:effectLst/>
                <a:latin typeface="Consolas" panose="020B0609020204030204" pitchFamily="49" charset="0"/>
              </a:rPr>
              <a:t> // Kernel data.</a:t>
            </a:r>
          </a:p>
          <a:p>
            <a:r>
              <a:rPr lang="it-IT" sz="1200" dirty="0">
                <a:solidFill>
                  <a:srgbClr val="008000"/>
                </a:solidFill>
                <a:latin typeface="Consolas" panose="020B0609020204030204" pitchFamily="49" charset="0"/>
              </a:rPr>
              <a:t>	</a:t>
            </a:r>
            <a:r>
              <a:rPr lang="en-US" sz="1200" b="0" dirty="0">
                <a:solidFill>
                  <a:srgbClr val="0000FF"/>
                </a:solidFill>
                <a:effectLst/>
                <a:latin typeface="Consolas" panose="020B0609020204030204" pitchFamily="49" charset="0"/>
              </a:rPr>
              <a:t>public:</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Kernel(</a:t>
            </a:r>
            <a:r>
              <a:rPr lang="en-US" sz="1200" b="0" dirty="0">
                <a:solidFill>
                  <a:srgbClr val="0000FF"/>
                </a:solidFill>
                <a:effectLst/>
                <a:latin typeface="Consolas" panose="020B0609020204030204" pitchFamily="49" charset="0"/>
              </a:rPr>
              <a:t>const</a:t>
            </a:r>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int</a:t>
            </a:r>
            <a:r>
              <a:rPr lang="en-US" sz="1200" b="0" dirty="0">
                <a:solidFill>
                  <a:srgbClr val="000000"/>
                </a:solidFill>
                <a:effectLst/>
                <a:latin typeface="Consolas" panose="020B0609020204030204" pitchFamily="49" charset="0"/>
              </a:rPr>
              <a:t> </a:t>
            </a:r>
            <a:r>
              <a:rPr lang="en-US" sz="1200" b="0" dirty="0">
                <a:solidFill>
                  <a:srgbClr val="808080"/>
                </a:solidFill>
                <a:effectLst/>
                <a:latin typeface="Consolas" panose="020B0609020204030204" pitchFamily="49" charset="0"/>
              </a:rPr>
              <a:t>width</a:t>
            </a:r>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const</a:t>
            </a:r>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int</a:t>
            </a:r>
            <a:r>
              <a:rPr lang="en-US" sz="1200" b="0" dirty="0">
                <a:solidFill>
                  <a:srgbClr val="000000"/>
                </a:solidFill>
                <a:effectLst/>
                <a:latin typeface="Consolas" panose="020B0609020204030204" pitchFamily="49" charset="0"/>
              </a:rPr>
              <a:t> </a:t>
            </a:r>
            <a:r>
              <a:rPr lang="en-US" sz="1200" b="0" dirty="0">
                <a:solidFill>
                  <a:srgbClr val="808080"/>
                </a:solidFill>
                <a:effectLst/>
                <a:latin typeface="Consolas" panose="020B0609020204030204" pitchFamily="49" charset="0"/>
              </a:rPr>
              <a:t>height</a:t>
            </a:r>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float</a:t>
            </a:r>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a:t>
            </a:r>
            <a:r>
              <a:rPr lang="en-US" sz="1200" b="0" dirty="0">
                <a:solidFill>
                  <a:srgbClr val="808080"/>
                </a:solidFill>
                <a:effectLst/>
                <a:latin typeface="Consolas" panose="020B0609020204030204" pitchFamily="49" charset="0"/>
              </a:rPr>
              <a:t>data</a:t>
            </a:r>
            <a:r>
              <a:rPr lang="en-US" sz="1200" b="0" dirty="0">
                <a:solidFill>
                  <a:srgbClr val="000000"/>
                </a:solidFill>
                <a:effectLst/>
                <a:latin typeface="Consolas" panose="020B0609020204030204" pitchFamily="49" charset="0"/>
              </a:rPr>
              <a:t>);</a:t>
            </a:r>
          </a:p>
          <a:p>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float&amp;</a:t>
            </a:r>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operator</a:t>
            </a:r>
            <a:r>
              <a:rPr lang="en-US" sz="1200" b="0" dirty="0">
                <a:solidFill>
                  <a:srgbClr val="000000"/>
                </a:solidFill>
                <a:effectLst/>
                <a:latin typeface="Consolas" panose="020B0609020204030204" pitchFamily="49" charset="0"/>
              </a:rPr>
              <a:t>()(</a:t>
            </a:r>
            <a:r>
              <a:rPr lang="en-US" sz="1200" b="0" dirty="0">
                <a:solidFill>
                  <a:srgbClr val="0000FF"/>
                </a:solidFill>
                <a:effectLst/>
                <a:latin typeface="Consolas" panose="020B0609020204030204" pitchFamily="49" charset="0"/>
              </a:rPr>
              <a:t>const</a:t>
            </a:r>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int</a:t>
            </a:r>
            <a:r>
              <a:rPr lang="en-US" sz="1200" b="0" dirty="0">
                <a:solidFill>
                  <a:srgbClr val="000000"/>
                </a:solidFill>
                <a:effectLst/>
                <a:latin typeface="Consolas" panose="020B0609020204030204" pitchFamily="49" charset="0"/>
              </a:rPr>
              <a:t> </a:t>
            </a:r>
            <a:r>
              <a:rPr lang="en-US" sz="1200" b="0" dirty="0">
                <a:solidFill>
                  <a:srgbClr val="808080"/>
                </a:solidFill>
                <a:effectLst/>
                <a:latin typeface="Consolas" panose="020B0609020204030204" pitchFamily="49" charset="0"/>
              </a:rPr>
              <a:t>col</a:t>
            </a:r>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const</a:t>
            </a:r>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int</a:t>
            </a:r>
            <a:r>
              <a:rPr lang="en-US" sz="1200" b="0" dirty="0">
                <a:solidFill>
                  <a:srgbClr val="000000"/>
                </a:solidFill>
                <a:effectLst/>
                <a:latin typeface="Consolas" panose="020B0609020204030204" pitchFamily="49" charset="0"/>
              </a:rPr>
              <a:t> </a:t>
            </a:r>
            <a:r>
              <a:rPr lang="en-US" sz="1200" b="0" dirty="0">
                <a:solidFill>
                  <a:srgbClr val="808080"/>
                </a:solidFill>
                <a:effectLst/>
                <a:latin typeface="Consolas" panose="020B0609020204030204" pitchFamily="49" charset="0"/>
              </a:rPr>
              <a:t>row</a:t>
            </a:r>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const</a:t>
            </a:r>
            <a:r>
              <a:rPr lang="en-US" sz="1200" b="0" dirty="0">
                <a:solidFill>
                  <a:srgbClr val="000000"/>
                </a:solidFill>
                <a:effectLst/>
                <a:latin typeface="Consolas" panose="020B0609020204030204" pitchFamily="49" charset="0"/>
              </a:rPr>
              <a:t>;</a:t>
            </a:r>
            <a:endParaRPr lang="it-IT" sz="1200" b="0" dirty="0">
              <a:solidFill>
                <a:srgbClr val="000000"/>
              </a:solidFill>
              <a:effectLst/>
              <a:latin typeface="Consolas" panose="020B0609020204030204" pitchFamily="49" charset="0"/>
            </a:endParaRPr>
          </a:p>
          <a:p>
            <a:r>
              <a:rPr lang="it-IT" sz="1200"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15522443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Tema di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1138</TotalTime>
  <Words>7618</Words>
  <Application>Microsoft Office PowerPoint</Application>
  <PresentationFormat>Presentazione su schermo (4:3)</PresentationFormat>
  <Paragraphs>585</Paragraphs>
  <Slides>32</Slides>
  <Notes>31</Notes>
  <HiddenSlides>0</HiddenSlides>
  <MMClips>0</MMClips>
  <ScaleCrop>false</ScaleCrop>
  <HeadingPairs>
    <vt:vector size="6" baseType="variant">
      <vt:variant>
        <vt:lpstr>Caratteri utilizzati</vt:lpstr>
      </vt:variant>
      <vt:variant>
        <vt:i4>7</vt:i4>
      </vt:variant>
      <vt:variant>
        <vt:lpstr>Tema</vt:lpstr>
      </vt:variant>
      <vt:variant>
        <vt:i4>1</vt:i4>
      </vt:variant>
      <vt:variant>
        <vt:lpstr>Titoli diapositive</vt:lpstr>
      </vt:variant>
      <vt:variant>
        <vt:i4>32</vt:i4>
      </vt:variant>
    </vt:vector>
  </HeadingPairs>
  <TitlesOfParts>
    <vt:vector size="40" baseType="lpstr">
      <vt:lpstr>Arial</vt:lpstr>
      <vt:lpstr>Calibri</vt:lpstr>
      <vt:lpstr>Cambria Math</vt:lpstr>
      <vt:lpstr>Consolas</vt:lpstr>
      <vt:lpstr>Courier New</vt:lpstr>
      <vt:lpstr>NimbusRomNo9L-Medi</vt:lpstr>
      <vt:lpstr>NimbusRomNo9L-Regu</vt:lpstr>
      <vt:lpstr>Tema di Office</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di PowerPoint</dc:title>
  <dc:creator>susanna</dc:creator>
  <cp:lastModifiedBy>Davide Del Bimbo</cp:lastModifiedBy>
  <cp:revision>86</cp:revision>
  <dcterms:created xsi:type="dcterms:W3CDTF">2012-12-06T09:21:12Z</dcterms:created>
  <dcterms:modified xsi:type="dcterms:W3CDTF">2024-01-09T14:57:26Z</dcterms:modified>
</cp:coreProperties>
</file>

<file path=docProps/thumbnail.jpeg>
</file>